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7" r:id="rId4"/>
    <p:sldMasterId id="2147483669" r:id="rId5"/>
    <p:sldMasterId id="2147483672" r:id="rId6"/>
    <p:sldMasterId id="2147483688" r:id="rId7"/>
  </p:sldMasterIdLst>
  <p:notesMasterIdLst>
    <p:notesMasterId r:id="rId9"/>
  </p:notesMasterIdLst>
  <p:handoutMasterIdLst>
    <p:handoutMasterId r:id="rId136"/>
  </p:handoutMasterIdLst>
  <p:sldIdLst>
    <p:sldId id="1143" r:id="rId8"/>
    <p:sldId id="1322" r:id="rId10"/>
    <p:sldId id="1034" r:id="rId11"/>
    <p:sldId id="1324" r:id="rId12"/>
    <p:sldId id="1182" r:id="rId13"/>
    <p:sldId id="1037" r:id="rId14"/>
    <p:sldId id="1038" r:id="rId15"/>
    <p:sldId id="1185" r:id="rId16"/>
    <p:sldId id="1040" r:id="rId17"/>
    <p:sldId id="1041" r:id="rId18"/>
    <p:sldId id="1042" r:id="rId19"/>
    <p:sldId id="1189" r:id="rId20"/>
    <p:sldId id="1190" r:id="rId21"/>
    <p:sldId id="1045" r:id="rId22"/>
    <p:sldId id="1046" r:id="rId23"/>
    <p:sldId id="1193" r:id="rId24"/>
    <p:sldId id="1048" r:id="rId25"/>
    <p:sldId id="1049" r:id="rId26"/>
    <p:sldId id="1196" r:id="rId27"/>
    <p:sldId id="1197" r:id="rId28"/>
    <p:sldId id="1052" r:id="rId29"/>
    <p:sldId id="1199" r:id="rId30"/>
    <p:sldId id="1200" r:id="rId31"/>
    <p:sldId id="1055" r:id="rId32"/>
    <p:sldId id="1202" r:id="rId33"/>
    <p:sldId id="1058" r:id="rId34"/>
    <p:sldId id="1059" r:id="rId35"/>
    <p:sldId id="1060" r:id="rId36"/>
    <p:sldId id="1061" r:id="rId37"/>
    <p:sldId id="1062" r:id="rId38"/>
    <p:sldId id="1063" r:id="rId39"/>
    <p:sldId id="1209" r:id="rId40"/>
    <p:sldId id="1065" r:id="rId41"/>
    <p:sldId id="1066" r:id="rId42"/>
    <p:sldId id="1067" r:id="rId43"/>
    <p:sldId id="1068" r:id="rId44"/>
    <p:sldId id="1069" r:id="rId45"/>
    <p:sldId id="1070" r:id="rId46"/>
    <p:sldId id="1071" r:id="rId47"/>
    <p:sldId id="1072" r:id="rId48"/>
    <p:sldId id="1218" r:id="rId49"/>
    <p:sldId id="1074" r:id="rId50"/>
    <p:sldId id="1220" r:id="rId51"/>
    <p:sldId id="1076" r:id="rId52"/>
    <p:sldId id="1077" r:id="rId53"/>
    <p:sldId id="1078" r:id="rId54"/>
    <p:sldId id="1079" r:id="rId55"/>
    <p:sldId id="1080" r:id="rId56"/>
    <p:sldId id="1081" r:id="rId57"/>
    <p:sldId id="1082" r:id="rId58"/>
    <p:sldId id="1083" r:id="rId59"/>
    <p:sldId id="1084" r:id="rId60"/>
    <p:sldId id="1085" r:id="rId61"/>
    <p:sldId id="1086" r:id="rId62"/>
    <p:sldId id="1087" r:id="rId63"/>
    <p:sldId id="1233" r:id="rId64"/>
    <p:sldId id="1089" r:id="rId65"/>
    <p:sldId id="1235" r:id="rId66"/>
    <p:sldId id="1091" r:id="rId67"/>
    <p:sldId id="1092" r:id="rId68"/>
    <p:sldId id="1093" r:id="rId69"/>
    <p:sldId id="1170" r:id="rId70"/>
    <p:sldId id="1147" r:id="rId71"/>
    <p:sldId id="1171" r:id="rId72"/>
    <p:sldId id="1172" r:id="rId73"/>
    <p:sldId id="1173" r:id="rId74"/>
    <p:sldId id="1336" r:id="rId75"/>
    <p:sldId id="1174" r:id="rId76"/>
    <p:sldId id="1176" r:id="rId77"/>
    <p:sldId id="1325" r:id="rId78"/>
    <p:sldId id="1186" r:id="rId79"/>
    <p:sldId id="1187" r:id="rId80"/>
    <p:sldId id="1188" r:id="rId81"/>
    <p:sldId id="1326" r:id="rId82"/>
    <p:sldId id="1327" r:id="rId83"/>
    <p:sldId id="1337" r:id="rId84"/>
    <p:sldId id="1192" r:id="rId85"/>
    <p:sldId id="1328" r:id="rId86"/>
    <p:sldId id="1194" r:id="rId87"/>
    <p:sldId id="1195" r:id="rId88"/>
    <p:sldId id="1329" r:id="rId89"/>
    <p:sldId id="1330" r:id="rId90"/>
    <p:sldId id="1203" r:id="rId91"/>
    <p:sldId id="1204" r:id="rId92"/>
    <p:sldId id="1205" r:id="rId93"/>
    <p:sldId id="1206" r:id="rId94"/>
    <p:sldId id="1207" r:id="rId95"/>
    <p:sldId id="1208" r:id="rId96"/>
    <p:sldId id="1331" r:id="rId97"/>
    <p:sldId id="1210" r:id="rId98"/>
    <p:sldId id="1198" r:id="rId99"/>
    <p:sldId id="1211" r:id="rId100"/>
    <p:sldId id="1212" r:id="rId101"/>
    <p:sldId id="1213" r:id="rId102"/>
    <p:sldId id="1214" r:id="rId103"/>
    <p:sldId id="1332" r:id="rId104"/>
    <p:sldId id="1215" r:id="rId105"/>
    <p:sldId id="1442" r:id="rId106"/>
    <p:sldId id="1443" r:id="rId107"/>
    <p:sldId id="1444" r:id="rId108"/>
    <p:sldId id="1445" r:id="rId109"/>
    <p:sldId id="1446" r:id="rId110"/>
    <p:sldId id="1447" r:id="rId111"/>
    <p:sldId id="1216" r:id="rId112"/>
    <p:sldId id="1217" r:id="rId113"/>
    <p:sldId id="1333" r:id="rId114"/>
    <p:sldId id="1334" r:id="rId115"/>
    <p:sldId id="1219" r:id="rId116"/>
    <p:sldId id="1201" r:id="rId117"/>
    <p:sldId id="1335" r:id="rId118"/>
    <p:sldId id="1221" r:id="rId119"/>
    <p:sldId id="1222" r:id="rId120"/>
    <p:sldId id="1338" r:id="rId121"/>
    <p:sldId id="1305" r:id="rId122"/>
    <p:sldId id="1306" r:id="rId123"/>
    <p:sldId id="1307" r:id="rId124"/>
    <p:sldId id="1308" r:id="rId125"/>
    <p:sldId id="1309" r:id="rId126"/>
    <p:sldId id="1310" r:id="rId127"/>
    <p:sldId id="1311" r:id="rId128"/>
    <p:sldId id="1312" r:id="rId129"/>
    <p:sldId id="1313" r:id="rId130"/>
    <p:sldId id="1314" r:id="rId131"/>
    <p:sldId id="1339" r:id="rId132"/>
    <p:sldId id="1317" r:id="rId133"/>
    <p:sldId id="1318" r:id="rId134"/>
    <p:sldId id="1319" r:id="rId135"/>
  </p:sldIdLst>
  <p:sldSz cx="11520170" cy="6480175"/>
  <p:notesSz cx="6858000" cy="9144000"/>
  <p:custDataLst>
    <p:tags r:id="rId141"/>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863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295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72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1596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14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2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0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84" userDrawn="1">
          <p15:clr>
            <a:srgbClr val="A4A3A4"/>
          </p15:clr>
        </p15:guide>
        <p15:guide id="2" pos="36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B4C"/>
    <a:srgbClr val="D53E25"/>
    <a:srgbClr val="006600"/>
    <a:srgbClr val="0000CC"/>
    <a:srgbClr val="FFFFFF"/>
    <a:srgbClr val="0A97A6"/>
    <a:srgbClr val="ECA11A"/>
    <a:srgbClr val="2C99C0"/>
    <a:srgbClr val="294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82068" autoAdjust="0"/>
  </p:normalViewPr>
  <p:slideViewPr>
    <p:cSldViewPr snapToObjects="1" showGuides="1">
      <p:cViewPr varScale="1">
        <p:scale>
          <a:sx n="73" d="100"/>
          <a:sy n="73" d="100"/>
        </p:scale>
        <p:origin x="1018" y="67"/>
      </p:cViewPr>
      <p:guideLst>
        <p:guide orient="horz" pos="1984"/>
        <p:guide pos="3628"/>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p:cViewPr varScale="1">
        <p:scale>
          <a:sx n="69" d="100"/>
          <a:sy n="69" d="100"/>
        </p:scale>
        <p:origin x="-2838" y="-90"/>
      </p:cViewPr>
      <p:guideLst>
        <p:guide orient="horz" pos="2864"/>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1" Type="http://schemas.openxmlformats.org/officeDocument/2006/relationships/tags" Target="tags/tag584.xml"/><Relationship Id="rId140" Type="http://schemas.openxmlformats.org/officeDocument/2006/relationships/commentAuthors" Target="commentAuthors.xml"/><Relationship Id="rId14" Type="http://schemas.openxmlformats.org/officeDocument/2006/relationships/slide" Target="slides/slide6.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handoutMaster" Target="handoutMasters/handoutMaster1.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4.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3.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31.emf"/><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B9EEDA17-7CE7-49CA-897E-A1888A19DA62}" type="datetimeFigureOut">
              <a:rPr lang="zh-CN" altLang="en-US"/>
            </a:fld>
            <a:endParaRPr lang="en-US"/>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CE1689F0-D8FB-450F-A36F-553F26501FEE}"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1pPr>
    <a:lvl2pPr marL="4318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2pPr>
    <a:lvl3pPr marL="8636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3pPr>
    <a:lvl4pPr marL="12954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4pPr>
    <a:lvl5pPr marL="17272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endParaRPr lang="zh-CN" altLang="en-US"/>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75800" y="858023"/>
            <a:ext cx="7633842" cy="493063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endParaRPr lang="zh-CN" altLang="en-US"/>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endParaRPr lang="zh-CN" altLang="en-US"/>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5058" y="177105"/>
            <a:ext cx="1999304" cy="60001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endParaRPr lang="zh-CN" altLang="en-US"/>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75800" y="858023"/>
            <a:ext cx="7633842" cy="493063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6" name="矩形 5"/>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7" name="椭圆 6"/>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8"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push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7" Type="http://schemas.openxmlformats.org/officeDocument/2006/relationships/theme" Target="../theme/theme5.xml"/><Relationship Id="rId16" Type="http://schemas.openxmlformats.org/officeDocument/2006/relationships/image" Target="../media/image20.png"/><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6.xml"/><Relationship Id="rId13" Type="http://schemas.openxmlformats.org/officeDocument/2006/relationships/image" Target="../media/image20.png"/><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accent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rtl="0" fontAlgn="base">
        <a:spcBef>
          <a:spcPct val="0"/>
        </a:spcBef>
        <a:spcAft>
          <a:spcPct val="0"/>
        </a:spcAft>
        <a:defRPr sz="2265">
          <a:solidFill>
            <a:schemeClr val="accent1"/>
          </a:solidFill>
          <a:latin typeface="+mj-lt"/>
          <a:ea typeface="+mj-ea"/>
          <a:cs typeface="+mj-cs"/>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8" r:id="rId1"/>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rotWithShape="0">
          <a:blip r:embed="rId16">
            <a:alphaModFix amt="5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rtl="0" fontAlgn="base">
        <a:spcBef>
          <a:spcPct val="0"/>
        </a:spcBef>
        <a:spcAft>
          <a:spcPct val="0"/>
        </a:spcAft>
        <a:defRPr sz="2265">
          <a:solidFill>
            <a:schemeClr val="accent1"/>
          </a:solidFill>
          <a:latin typeface="+mj-lt"/>
          <a:ea typeface="+mj-ea"/>
          <a:cs typeface="+mj-cs"/>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3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spd="med">
    <p:push dir="r"/>
  </p:transition>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7.xml"/><Relationship Id="rId1" Type="http://schemas.openxmlformats.org/officeDocument/2006/relationships/image" Target="../media/image2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tags" Target="../tags/tag44.xml"/><Relationship Id="rId1" Type="http://schemas.openxmlformats.org/officeDocument/2006/relationships/image" Target="../media/image20.png"/></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slideLayout" Target="../slideLayouts/slideLayout3.xml"/><Relationship Id="rId5" Type="http://schemas.openxmlformats.org/officeDocument/2006/relationships/tags" Target="../tags/tag402.xml"/><Relationship Id="rId4" Type="http://schemas.openxmlformats.org/officeDocument/2006/relationships/image" Target="../media/image22.jpeg"/><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101.xml.rels><?xml version="1.0" encoding="UTF-8" standalone="yes"?>
<Relationships xmlns="http://schemas.openxmlformats.org/package/2006/relationships"><Relationship Id="rId9" Type="http://schemas.openxmlformats.org/officeDocument/2006/relationships/notesSlide" Target="../notesSlides/notesSlide101.xml"/><Relationship Id="rId8" Type="http://schemas.openxmlformats.org/officeDocument/2006/relationships/slideLayout" Target="../slideLayouts/slideLayout3.xml"/><Relationship Id="rId7" Type="http://schemas.openxmlformats.org/officeDocument/2006/relationships/tags" Target="../tags/tag40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2.jpeg"/><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s>
</file>

<file path=ppt/slides/_rels/slide102.xml.rels><?xml version="1.0" encoding="UTF-8" standalone="yes"?>
<Relationships xmlns="http://schemas.openxmlformats.org/package/2006/relationships"><Relationship Id="rId9" Type="http://schemas.openxmlformats.org/officeDocument/2006/relationships/notesSlide" Target="../notesSlides/notesSlide102.xml"/><Relationship Id="rId8" Type="http://schemas.openxmlformats.org/officeDocument/2006/relationships/slideLayout" Target="../slideLayouts/slideLayout3.xml"/><Relationship Id="rId7" Type="http://schemas.openxmlformats.org/officeDocument/2006/relationships/tags" Target="../tags/tag41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2.jpeg"/><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s>
</file>

<file path=ppt/slides/_rels/slide103.xml.rels><?xml version="1.0" encoding="UTF-8" standalone="yes"?>
<Relationships xmlns="http://schemas.openxmlformats.org/package/2006/relationships"><Relationship Id="rId9" Type="http://schemas.openxmlformats.org/officeDocument/2006/relationships/notesSlide" Target="../notesSlides/notesSlide103.xml"/><Relationship Id="rId8" Type="http://schemas.openxmlformats.org/officeDocument/2006/relationships/slideLayout" Target="../slideLayouts/slideLayout3.xml"/><Relationship Id="rId7" Type="http://schemas.openxmlformats.org/officeDocument/2006/relationships/tags" Target="../tags/tag4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2.jpeg"/><Relationship Id="rId3" Type="http://schemas.openxmlformats.org/officeDocument/2006/relationships/tags" Target="../tags/tag413.xml"/><Relationship Id="rId2" Type="http://schemas.openxmlformats.org/officeDocument/2006/relationships/tags" Target="../tags/tag412.xml"/><Relationship Id="rId1" Type="http://schemas.openxmlformats.org/officeDocument/2006/relationships/tags" Target="../tags/tag411.xml"/></Relationships>
</file>

<file path=ppt/slides/_rels/slide104.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slideLayout" Target="../slideLayouts/slideLayout3.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image" Target="../media/image22.jpeg"/></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5.xml"/><Relationship Id="rId5" Type="http://schemas.openxmlformats.org/officeDocument/2006/relationships/slideLayout" Target="../slideLayouts/slideLayout3.xml"/><Relationship Id="rId4" Type="http://schemas.openxmlformats.org/officeDocument/2006/relationships/tags" Target="../tags/tag420.xml"/><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image" Target="../media/image22.jpeg"/></Relationships>
</file>

<file path=ppt/slides/_rels/slide106.xml.rels><?xml version="1.0" encoding="UTF-8" standalone="yes"?>
<Relationships xmlns="http://schemas.openxmlformats.org/package/2006/relationships"><Relationship Id="rId6" Type="http://schemas.openxmlformats.org/officeDocument/2006/relationships/notesSlide" Target="../notesSlides/notesSlide106.xml"/><Relationship Id="rId5" Type="http://schemas.openxmlformats.org/officeDocument/2006/relationships/slideLayout" Target="../slideLayouts/slideLayout3.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image" Target="../media/image22.jpeg"/></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107.xml"/><Relationship Id="rId5" Type="http://schemas.openxmlformats.org/officeDocument/2006/relationships/slideLayout" Target="../slideLayouts/slideLayout3.xml"/><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tags" Target="../tags/tag424.xml"/><Relationship Id="rId1" Type="http://schemas.openxmlformats.org/officeDocument/2006/relationships/image" Target="../media/image22.jpe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108.xml"/><Relationship Id="rId5" Type="http://schemas.openxmlformats.org/officeDocument/2006/relationships/slideLayout" Target="../slideLayouts/slideLayout3.xml"/><Relationship Id="rId4" Type="http://schemas.openxmlformats.org/officeDocument/2006/relationships/tags" Target="../tags/tag429.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image" Target="../media/image22.jpeg"/></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slideLayout" Target="../slideLayouts/slideLayout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tags" Target="../tags/tag45.xml"/><Relationship Id="rId1" Type="http://schemas.openxmlformats.org/officeDocument/2006/relationships/image" Target="../media/image20.png"/></Relationships>
</file>

<file path=ppt/slides/_rels/slide110.xml.rels><?xml version="1.0" encoding="UTF-8" standalone="yes"?>
<Relationships xmlns="http://schemas.openxmlformats.org/package/2006/relationships"><Relationship Id="rId9" Type="http://schemas.openxmlformats.org/officeDocument/2006/relationships/tags" Target="../tags/tag435.xml"/><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tags" Target="../tags/tag434.xml"/><Relationship Id="rId2" Type="http://schemas.openxmlformats.org/officeDocument/2006/relationships/tags" Target="../tags/tag433.xml"/><Relationship Id="rId11" Type="http://schemas.openxmlformats.org/officeDocument/2006/relationships/notesSlide" Target="../notesSlides/notesSlide110.xml"/><Relationship Id="rId10" Type="http://schemas.openxmlformats.org/officeDocument/2006/relationships/slideLayout" Target="../slideLayouts/slideLayout3.xml"/><Relationship Id="rId1" Type="http://schemas.openxmlformats.org/officeDocument/2006/relationships/image" Target="../media/image22.jpeg"/></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slideLayout" Target="../slideLayouts/slideLayout3.xml"/><Relationship Id="rId5" Type="http://schemas.openxmlformats.org/officeDocument/2006/relationships/tags" Target="../tags/tag438.xml"/><Relationship Id="rId4" Type="http://schemas.openxmlformats.org/officeDocument/2006/relationships/image" Target="../media/image46.png"/><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image" Target="../media/image22.jpeg"/></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slideLayout" Target="../slideLayouts/slideLayout3.xml"/><Relationship Id="rId5" Type="http://schemas.openxmlformats.org/officeDocument/2006/relationships/tags" Target="../tags/tag441.xml"/><Relationship Id="rId4" Type="http://schemas.openxmlformats.org/officeDocument/2006/relationships/image" Target="../media/image73.png"/><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image" Target="../media/image22.jpeg"/></Relationships>
</file>

<file path=ppt/slides/_rels/slide113.xml.rels><?xml version="1.0" encoding="UTF-8" standalone="yes"?>
<Relationships xmlns="http://schemas.openxmlformats.org/package/2006/relationships"><Relationship Id="rId9" Type="http://schemas.openxmlformats.org/officeDocument/2006/relationships/tags" Target="../tags/tag449.xml"/><Relationship Id="rId8" Type="http://schemas.openxmlformats.org/officeDocument/2006/relationships/tags" Target="../tags/tag448.xml"/><Relationship Id="rId7" Type="http://schemas.openxmlformats.org/officeDocument/2006/relationships/tags" Target="../tags/tag447.xml"/><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image" Target="../media/image22.jpeg"/><Relationship Id="rId3" Type="http://schemas.openxmlformats.org/officeDocument/2006/relationships/tags" Target="../tags/tag444.xml"/><Relationship Id="rId2" Type="http://schemas.openxmlformats.org/officeDocument/2006/relationships/tags" Target="../tags/tag443.xml"/><Relationship Id="rId12" Type="http://schemas.openxmlformats.org/officeDocument/2006/relationships/notesSlide" Target="../notesSlides/notesSlide113.xml"/><Relationship Id="rId11" Type="http://schemas.openxmlformats.org/officeDocument/2006/relationships/slideLayout" Target="../slideLayouts/slideLayout3.xml"/><Relationship Id="rId10" Type="http://schemas.openxmlformats.org/officeDocument/2006/relationships/tags" Target="../tags/tag450.xml"/><Relationship Id="rId1" Type="http://schemas.openxmlformats.org/officeDocument/2006/relationships/tags" Target="../tags/tag442.xml"/></Relationships>
</file>

<file path=ppt/slides/_rels/slide114.xml.rels><?xml version="1.0" encoding="UTF-8" standalone="yes"?>
<Relationships xmlns="http://schemas.openxmlformats.org/package/2006/relationships"><Relationship Id="rId8" Type="http://schemas.openxmlformats.org/officeDocument/2006/relationships/notesSlide" Target="../notesSlides/notesSlide114.xml"/><Relationship Id="rId7" Type="http://schemas.openxmlformats.org/officeDocument/2006/relationships/slideLayout" Target="../slideLayouts/slideLayout3.xml"/><Relationship Id="rId6" Type="http://schemas.openxmlformats.org/officeDocument/2006/relationships/tags" Target="../tags/tag455.xml"/><Relationship Id="rId5" Type="http://schemas.openxmlformats.org/officeDocument/2006/relationships/image" Target="../media/image22.jpeg"/><Relationship Id="rId4" Type="http://schemas.openxmlformats.org/officeDocument/2006/relationships/tags" Target="../tags/tag454.xml"/><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s>
</file>

<file path=ppt/slides/_rels/slide115.xml.rels><?xml version="1.0" encoding="UTF-8" standalone="yes"?>
<Relationships xmlns="http://schemas.openxmlformats.org/package/2006/relationships"><Relationship Id="rId9" Type="http://schemas.openxmlformats.org/officeDocument/2006/relationships/notesSlide" Target="../notesSlides/notesSlide115.xml"/><Relationship Id="rId8" Type="http://schemas.openxmlformats.org/officeDocument/2006/relationships/slideLayout" Target="../slideLayouts/slideLayout3.xml"/><Relationship Id="rId7" Type="http://schemas.openxmlformats.org/officeDocument/2006/relationships/tags" Target="../tags/tag461.xml"/><Relationship Id="rId6" Type="http://schemas.openxmlformats.org/officeDocument/2006/relationships/image" Target="../media/image22.jpeg"/><Relationship Id="rId5" Type="http://schemas.openxmlformats.org/officeDocument/2006/relationships/tags" Target="../tags/tag460.xml"/><Relationship Id="rId4" Type="http://schemas.openxmlformats.org/officeDocument/2006/relationships/tags" Target="../tags/tag459.xml"/><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s>
</file>

<file path=ppt/slides/_rels/slide11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68.xml"/><Relationship Id="rId7" Type="http://schemas.openxmlformats.org/officeDocument/2006/relationships/image" Target="../media/image22.jpeg"/><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tags" Target="../tags/tag464.xml"/><Relationship Id="rId2" Type="http://schemas.openxmlformats.org/officeDocument/2006/relationships/tags" Target="../tags/tag463.xml"/><Relationship Id="rId10" Type="http://schemas.openxmlformats.org/officeDocument/2006/relationships/notesSlide" Target="../notesSlides/notesSlide116.xml"/><Relationship Id="rId1" Type="http://schemas.openxmlformats.org/officeDocument/2006/relationships/tags" Target="../tags/tag462.xml"/></Relationships>
</file>

<file path=ppt/slides/_rels/slide11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75.xml"/><Relationship Id="rId7" Type="http://schemas.openxmlformats.org/officeDocument/2006/relationships/image" Target="../media/image22.jpeg"/><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0" Type="http://schemas.openxmlformats.org/officeDocument/2006/relationships/notesSlide" Target="../notesSlides/notesSlide117.xml"/><Relationship Id="rId1" Type="http://schemas.openxmlformats.org/officeDocument/2006/relationships/tags" Target="../tags/tag469.xml"/></Relationships>
</file>

<file path=ppt/slides/_rels/slide11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82.xml"/><Relationship Id="rId7" Type="http://schemas.openxmlformats.org/officeDocument/2006/relationships/image" Target="../media/image22.jpeg"/><Relationship Id="rId6" Type="http://schemas.openxmlformats.org/officeDocument/2006/relationships/tags" Target="../tags/tag481.xml"/><Relationship Id="rId5" Type="http://schemas.openxmlformats.org/officeDocument/2006/relationships/tags" Target="../tags/tag480.xml"/><Relationship Id="rId4" Type="http://schemas.openxmlformats.org/officeDocument/2006/relationships/tags" Target="../tags/tag479.xml"/><Relationship Id="rId3" Type="http://schemas.openxmlformats.org/officeDocument/2006/relationships/tags" Target="../tags/tag478.xml"/><Relationship Id="rId2" Type="http://schemas.openxmlformats.org/officeDocument/2006/relationships/tags" Target="../tags/tag477.xml"/><Relationship Id="rId10" Type="http://schemas.openxmlformats.org/officeDocument/2006/relationships/notesSlide" Target="../notesSlides/notesSlide118.xml"/><Relationship Id="rId1" Type="http://schemas.openxmlformats.org/officeDocument/2006/relationships/tags" Target="../tags/tag476.xml"/></Relationships>
</file>

<file path=ppt/slides/_rels/slide11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89.xml"/><Relationship Id="rId7" Type="http://schemas.openxmlformats.org/officeDocument/2006/relationships/image" Target="../media/image22.jpeg"/><Relationship Id="rId6" Type="http://schemas.openxmlformats.org/officeDocument/2006/relationships/tags" Target="../tags/tag488.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0" Type="http://schemas.openxmlformats.org/officeDocument/2006/relationships/notesSlide" Target="../notesSlides/notesSlide119.xml"/><Relationship Id="rId1" Type="http://schemas.openxmlformats.org/officeDocument/2006/relationships/tags" Target="../tags/tag483.xml"/></Relationships>
</file>

<file path=ppt/slides/_rels/slide12.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23.png"/><Relationship Id="rId24" Type="http://schemas.openxmlformats.org/officeDocument/2006/relationships/notesSlide" Target="../notesSlides/notesSlide12.xml"/><Relationship Id="rId23" Type="http://schemas.openxmlformats.org/officeDocument/2006/relationships/slideLayout" Target="../slideLayouts/slideLayout3.xml"/><Relationship Id="rId22" Type="http://schemas.openxmlformats.org/officeDocument/2006/relationships/tags" Target="../tags/tag65.xml"/><Relationship Id="rId21" Type="http://schemas.openxmlformats.org/officeDocument/2006/relationships/image" Target="../media/image22.jpeg"/><Relationship Id="rId20" Type="http://schemas.openxmlformats.org/officeDocument/2006/relationships/tags" Target="../tags/tag64.xml"/><Relationship Id="rId2" Type="http://schemas.openxmlformats.org/officeDocument/2006/relationships/tags" Target="../tags/tag47.xml"/><Relationship Id="rId19" Type="http://schemas.openxmlformats.org/officeDocument/2006/relationships/tags" Target="../tags/tag63.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12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96.xml"/><Relationship Id="rId7" Type="http://schemas.openxmlformats.org/officeDocument/2006/relationships/image" Target="../media/image22.jpeg"/><Relationship Id="rId6" Type="http://schemas.openxmlformats.org/officeDocument/2006/relationships/tags" Target="../tags/tag495.xml"/><Relationship Id="rId5" Type="http://schemas.openxmlformats.org/officeDocument/2006/relationships/tags" Target="../tags/tag494.xml"/><Relationship Id="rId4" Type="http://schemas.openxmlformats.org/officeDocument/2006/relationships/tags" Target="../tags/tag493.xml"/><Relationship Id="rId3" Type="http://schemas.openxmlformats.org/officeDocument/2006/relationships/tags" Target="../tags/tag492.xml"/><Relationship Id="rId2" Type="http://schemas.openxmlformats.org/officeDocument/2006/relationships/tags" Target="../tags/tag491.xml"/><Relationship Id="rId10" Type="http://schemas.openxmlformats.org/officeDocument/2006/relationships/notesSlide" Target="../notesSlides/notesSlide120.xml"/><Relationship Id="rId1" Type="http://schemas.openxmlformats.org/officeDocument/2006/relationships/tags" Target="../tags/tag490.xml"/></Relationships>
</file>

<file path=ppt/slides/_rels/slide12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503.xml"/><Relationship Id="rId7" Type="http://schemas.openxmlformats.org/officeDocument/2006/relationships/image" Target="../media/image22.jpeg"/><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tags" Target="../tags/tag498.xml"/><Relationship Id="rId10" Type="http://schemas.openxmlformats.org/officeDocument/2006/relationships/notesSlide" Target="../notesSlides/notesSlide121.xml"/><Relationship Id="rId1" Type="http://schemas.openxmlformats.org/officeDocument/2006/relationships/tags" Target="../tags/tag497.xml"/></Relationships>
</file>

<file path=ppt/slides/_rels/slide12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510.xml"/><Relationship Id="rId7" Type="http://schemas.openxmlformats.org/officeDocument/2006/relationships/image" Target="../media/image22.jpeg"/><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0" Type="http://schemas.openxmlformats.org/officeDocument/2006/relationships/notesSlide" Target="../notesSlides/notesSlide122.xml"/><Relationship Id="rId1" Type="http://schemas.openxmlformats.org/officeDocument/2006/relationships/tags" Target="../tags/tag504.xml"/></Relationships>
</file>

<file path=ppt/slides/_rels/slide123.xml.rels><?xml version="1.0" encoding="UTF-8" standalone="yes"?>
<Relationships xmlns="http://schemas.openxmlformats.org/package/2006/relationships"><Relationship Id="rId9" Type="http://schemas.openxmlformats.org/officeDocument/2006/relationships/tags" Target="../tags/tag519.xml"/><Relationship Id="rId8" Type="http://schemas.openxmlformats.org/officeDocument/2006/relationships/tags" Target="../tags/tag518.xml"/><Relationship Id="rId7" Type="http://schemas.openxmlformats.org/officeDocument/2006/relationships/tags" Target="../tags/tag517.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 Id="rId37" Type="http://schemas.openxmlformats.org/officeDocument/2006/relationships/notesSlide" Target="../notesSlides/notesSlide123.xml"/><Relationship Id="rId36" Type="http://schemas.openxmlformats.org/officeDocument/2006/relationships/slideLayout" Target="../slideLayouts/slideLayout3.xml"/><Relationship Id="rId35" Type="http://schemas.openxmlformats.org/officeDocument/2006/relationships/tags" Target="../tags/tag544.xml"/><Relationship Id="rId34" Type="http://schemas.openxmlformats.org/officeDocument/2006/relationships/image" Target="../media/image22.jpeg"/><Relationship Id="rId33" Type="http://schemas.openxmlformats.org/officeDocument/2006/relationships/tags" Target="../tags/tag543.xml"/><Relationship Id="rId32" Type="http://schemas.openxmlformats.org/officeDocument/2006/relationships/tags" Target="../tags/tag542.xml"/><Relationship Id="rId31" Type="http://schemas.openxmlformats.org/officeDocument/2006/relationships/tags" Target="../tags/tag541.xml"/><Relationship Id="rId30" Type="http://schemas.openxmlformats.org/officeDocument/2006/relationships/tags" Target="../tags/tag540.xml"/><Relationship Id="rId3" Type="http://schemas.openxmlformats.org/officeDocument/2006/relationships/tags" Target="../tags/tag513.xml"/><Relationship Id="rId29" Type="http://schemas.openxmlformats.org/officeDocument/2006/relationships/tags" Target="../tags/tag539.xml"/><Relationship Id="rId28" Type="http://schemas.openxmlformats.org/officeDocument/2006/relationships/tags" Target="../tags/tag538.xml"/><Relationship Id="rId27" Type="http://schemas.openxmlformats.org/officeDocument/2006/relationships/tags" Target="../tags/tag537.xml"/><Relationship Id="rId26" Type="http://schemas.openxmlformats.org/officeDocument/2006/relationships/tags" Target="../tags/tag536.xml"/><Relationship Id="rId25" Type="http://schemas.openxmlformats.org/officeDocument/2006/relationships/tags" Target="../tags/tag535.xml"/><Relationship Id="rId24" Type="http://schemas.openxmlformats.org/officeDocument/2006/relationships/tags" Target="../tags/tag534.xml"/><Relationship Id="rId23" Type="http://schemas.openxmlformats.org/officeDocument/2006/relationships/tags" Target="../tags/tag533.xml"/><Relationship Id="rId22" Type="http://schemas.openxmlformats.org/officeDocument/2006/relationships/tags" Target="../tags/tag532.xml"/><Relationship Id="rId21" Type="http://schemas.openxmlformats.org/officeDocument/2006/relationships/tags" Target="../tags/tag531.xml"/><Relationship Id="rId20" Type="http://schemas.openxmlformats.org/officeDocument/2006/relationships/tags" Target="../tags/tag530.xml"/><Relationship Id="rId2" Type="http://schemas.openxmlformats.org/officeDocument/2006/relationships/tags" Target="../tags/tag512.xml"/><Relationship Id="rId19" Type="http://schemas.openxmlformats.org/officeDocument/2006/relationships/tags" Target="../tags/tag529.xml"/><Relationship Id="rId18" Type="http://schemas.openxmlformats.org/officeDocument/2006/relationships/tags" Target="../tags/tag528.xml"/><Relationship Id="rId17" Type="http://schemas.openxmlformats.org/officeDocument/2006/relationships/tags" Target="../tags/tag527.xml"/><Relationship Id="rId16" Type="http://schemas.openxmlformats.org/officeDocument/2006/relationships/tags" Target="../tags/tag526.xml"/><Relationship Id="rId15" Type="http://schemas.openxmlformats.org/officeDocument/2006/relationships/tags" Target="../tags/tag525.xml"/><Relationship Id="rId14" Type="http://schemas.openxmlformats.org/officeDocument/2006/relationships/tags" Target="../tags/tag524.xml"/><Relationship Id="rId13" Type="http://schemas.openxmlformats.org/officeDocument/2006/relationships/tags" Target="../tags/tag523.xml"/><Relationship Id="rId12" Type="http://schemas.openxmlformats.org/officeDocument/2006/relationships/tags" Target="../tags/tag522.xml"/><Relationship Id="rId11" Type="http://schemas.openxmlformats.org/officeDocument/2006/relationships/tags" Target="../tags/tag521.xml"/><Relationship Id="rId10" Type="http://schemas.openxmlformats.org/officeDocument/2006/relationships/tags" Target="../tags/tag520.xml"/><Relationship Id="rId1" Type="http://schemas.openxmlformats.org/officeDocument/2006/relationships/tags" Target="../tags/tag511.xml"/></Relationships>
</file>

<file path=ppt/slides/_rels/slide124.xml.rels><?xml version="1.0" encoding="UTF-8" standalone="yes"?>
<Relationships xmlns="http://schemas.openxmlformats.org/package/2006/relationships"><Relationship Id="rId9" Type="http://schemas.openxmlformats.org/officeDocument/2006/relationships/tags" Target="../tags/tag552.xml"/><Relationship Id="rId8" Type="http://schemas.openxmlformats.org/officeDocument/2006/relationships/tags" Target="../tags/tag551.xml"/><Relationship Id="rId7" Type="http://schemas.openxmlformats.org/officeDocument/2006/relationships/tags" Target="../tags/tag550.xml"/><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image" Target="../media/image22.jpeg"/><Relationship Id="rId3" Type="http://schemas.openxmlformats.org/officeDocument/2006/relationships/tags" Target="../tags/tag547.xml"/><Relationship Id="rId2" Type="http://schemas.openxmlformats.org/officeDocument/2006/relationships/tags" Target="../tags/tag546.xml"/><Relationship Id="rId12" Type="http://schemas.openxmlformats.org/officeDocument/2006/relationships/notesSlide" Target="../notesSlides/notesSlide124.xml"/><Relationship Id="rId11" Type="http://schemas.openxmlformats.org/officeDocument/2006/relationships/slideLayout" Target="../slideLayouts/slideLayout3.xml"/><Relationship Id="rId10" Type="http://schemas.openxmlformats.org/officeDocument/2006/relationships/tags" Target="../tags/tag553.xml"/><Relationship Id="rId1" Type="http://schemas.openxmlformats.org/officeDocument/2006/relationships/tags" Target="../tags/tag545.xml"/></Relationships>
</file>

<file path=ppt/slides/_rels/slide125.xml.rels><?xml version="1.0" encoding="UTF-8" standalone="yes"?>
<Relationships xmlns="http://schemas.openxmlformats.org/package/2006/relationships"><Relationship Id="rId9" Type="http://schemas.openxmlformats.org/officeDocument/2006/relationships/tags" Target="../tags/tag561.xml"/><Relationship Id="rId8" Type="http://schemas.openxmlformats.org/officeDocument/2006/relationships/tags" Target="../tags/tag560.xml"/><Relationship Id="rId7" Type="http://schemas.openxmlformats.org/officeDocument/2006/relationships/tags" Target="../tags/tag559.xml"/><Relationship Id="rId6" Type="http://schemas.openxmlformats.org/officeDocument/2006/relationships/tags" Target="../tags/tag558.xml"/><Relationship Id="rId5" Type="http://schemas.openxmlformats.org/officeDocument/2006/relationships/tags" Target="../tags/tag557.xml"/><Relationship Id="rId4" Type="http://schemas.openxmlformats.org/officeDocument/2006/relationships/tags" Target="../tags/tag556.xml"/><Relationship Id="rId3" Type="http://schemas.openxmlformats.org/officeDocument/2006/relationships/tags" Target="../tags/tag555.xml"/><Relationship Id="rId2" Type="http://schemas.openxmlformats.org/officeDocument/2006/relationships/image" Target="../media/image22.jpeg"/><Relationship Id="rId13" Type="http://schemas.openxmlformats.org/officeDocument/2006/relationships/notesSlide" Target="../notesSlides/notesSlide125.xml"/><Relationship Id="rId12" Type="http://schemas.openxmlformats.org/officeDocument/2006/relationships/slideLayout" Target="../slideLayouts/slideLayout3.xml"/><Relationship Id="rId11" Type="http://schemas.openxmlformats.org/officeDocument/2006/relationships/tags" Target="../tags/tag563.xml"/><Relationship Id="rId10" Type="http://schemas.openxmlformats.org/officeDocument/2006/relationships/tags" Target="../tags/tag562.xml"/><Relationship Id="rId1" Type="http://schemas.openxmlformats.org/officeDocument/2006/relationships/tags" Target="../tags/tag554.xml"/></Relationships>
</file>

<file path=ppt/slides/_rels/slide126.xml.rels><?xml version="1.0" encoding="UTF-8" standalone="yes"?>
<Relationships xmlns="http://schemas.openxmlformats.org/package/2006/relationships"><Relationship Id="rId9" Type="http://schemas.openxmlformats.org/officeDocument/2006/relationships/tags" Target="../tags/tag571.xml"/><Relationship Id="rId8" Type="http://schemas.openxmlformats.org/officeDocument/2006/relationships/tags" Target="../tags/tag570.xml"/><Relationship Id="rId7" Type="http://schemas.openxmlformats.org/officeDocument/2006/relationships/tags" Target="../tags/tag569.xml"/><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tags" Target="../tags/tag566.xml"/><Relationship Id="rId3" Type="http://schemas.openxmlformats.org/officeDocument/2006/relationships/tags" Target="../tags/tag565.xml"/><Relationship Id="rId2" Type="http://schemas.openxmlformats.org/officeDocument/2006/relationships/image" Target="../media/image22.jpeg"/><Relationship Id="rId13" Type="http://schemas.openxmlformats.org/officeDocument/2006/relationships/notesSlide" Target="../notesSlides/notesSlide126.xml"/><Relationship Id="rId12" Type="http://schemas.openxmlformats.org/officeDocument/2006/relationships/slideLayout" Target="../slideLayouts/slideLayout3.xml"/><Relationship Id="rId11" Type="http://schemas.openxmlformats.org/officeDocument/2006/relationships/tags" Target="../tags/tag573.xml"/><Relationship Id="rId10" Type="http://schemas.openxmlformats.org/officeDocument/2006/relationships/tags" Target="../tags/tag572.xml"/><Relationship Id="rId1" Type="http://schemas.openxmlformats.org/officeDocument/2006/relationships/tags" Target="../tags/tag564.xml"/></Relationships>
</file>

<file path=ppt/slides/_rels/slide127.xml.rels><?xml version="1.0" encoding="UTF-8" standalone="yes"?>
<Relationships xmlns="http://schemas.openxmlformats.org/package/2006/relationships"><Relationship Id="rId9" Type="http://schemas.openxmlformats.org/officeDocument/2006/relationships/tags" Target="../tags/tag581.xml"/><Relationship Id="rId8" Type="http://schemas.openxmlformats.org/officeDocument/2006/relationships/tags" Target="../tags/tag580.xml"/><Relationship Id="rId7" Type="http://schemas.openxmlformats.org/officeDocument/2006/relationships/tags" Target="../tags/tag579.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 Type="http://schemas.openxmlformats.org/officeDocument/2006/relationships/image" Target="../media/image22.jpeg"/><Relationship Id="rId13" Type="http://schemas.openxmlformats.org/officeDocument/2006/relationships/notesSlide" Target="../notesSlides/notesSlide127.xml"/><Relationship Id="rId12" Type="http://schemas.openxmlformats.org/officeDocument/2006/relationships/slideLayout" Target="../slideLayouts/slideLayout3.xml"/><Relationship Id="rId11" Type="http://schemas.openxmlformats.org/officeDocument/2006/relationships/tags" Target="../tags/tag583.xml"/><Relationship Id="rId10" Type="http://schemas.openxmlformats.org/officeDocument/2006/relationships/tags" Target="../tags/tag582.xml"/><Relationship Id="rId1" Type="http://schemas.openxmlformats.org/officeDocument/2006/relationships/tags" Target="../tags/tag574.xml"/></Relationships>
</file>

<file path=ppt/slides/_rels/slide1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9" Type="http://schemas.openxmlformats.org/officeDocument/2006/relationships/notesSlide" Target="../notesSlides/notesSlide13.xml"/><Relationship Id="rId18" Type="http://schemas.openxmlformats.org/officeDocument/2006/relationships/slideLayout" Target="../slideLayouts/slideLayout3.xml"/><Relationship Id="rId17" Type="http://schemas.openxmlformats.org/officeDocument/2006/relationships/tags" Target="../tags/tag81.xml"/><Relationship Id="rId16" Type="http://schemas.openxmlformats.org/officeDocument/2006/relationships/image" Target="../media/image22.jpeg"/><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tags" Target="../tags/tag8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tags" Target="../tags/tag83.xml"/><Relationship Id="rId2" Type="http://schemas.openxmlformats.org/officeDocument/2006/relationships/image" Target="../media/image24.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6" Type="http://schemas.openxmlformats.org/officeDocument/2006/relationships/notesSlide" Target="../notesSlides/notesSlide16.xml"/><Relationship Id="rId25" Type="http://schemas.openxmlformats.org/officeDocument/2006/relationships/slideLayout" Target="../slideLayouts/slideLayout3.xml"/><Relationship Id="rId24" Type="http://schemas.openxmlformats.org/officeDocument/2006/relationships/tags" Target="../tags/tag106.xml"/><Relationship Id="rId23" Type="http://schemas.openxmlformats.org/officeDocument/2006/relationships/image" Target="../media/image22.jpeg"/><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85.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tags" Target="../tags/tag107.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tags" Target="../tags/tag108.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2" Type="http://schemas.openxmlformats.org/officeDocument/2006/relationships/notesSlide" Target="../notesSlides/notesSlide19.xml"/><Relationship Id="rId21" Type="http://schemas.openxmlformats.org/officeDocument/2006/relationships/slideLayout" Target="../slideLayouts/slideLayout23.xml"/><Relationship Id="rId20" Type="http://schemas.openxmlformats.org/officeDocument/2006/relationships/tags" Target="../tags/tag127.xml"/><Relationship Id="rId2" Type="http://schemas.openxmlformats.org/officeDocument/2006/relationships/tags" Target="../tags/tag110.xml"/><Relationship Id="rId19" Type="http://schemas.openxmlformats.org/officeDocument/2006/relationships/image" Target="../media/image22.jpeg"/><Relationship Id="rId18" Type="http://schemas.openxmlformats.org/officeDocument/2006/relationships/tags" Target="../tags/tag126.xml"/><Relationship Id="rId17" Type="http://schemas.openxmlformats.org/officeDocument/2006/relationships/tags" Target="../tags/tag125.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tags" Target="../tags/tag109.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2.xml"/><Relationship Id="rId12" Type="http://schemas.openxmlformats.org/officeDocument/2006/relationships/slideLayout" Target="../slideLayouts/slideLayout23.xml"/><Relationship Id="rId11" Type="http://schemas.openxmlformats.org/officeDocument/2006/relationships/tags" Target="../tags/tag10.xml"/><Relationship Id="rId10" Type="http://schemas.openxmlformats.org/officeDocument/2006/relationships/image" Target="../media/image22.jpe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3.xml"/><Relationship Id="rId7" Type="http://schemas.openxmlformats.org/officeDocument/2006/relationships/tags" Target="../tags/tag133.xml"/><Relationship Id="rId6" Type="http://schemas.openxmlformats.org/officeDocument/2006/relationships/image" Target="../media/image22.jpeg"/><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1.vml"/><Relationship Id="rId7" Type="http://schemas.openxmlformats.org/officeDocument/2006/relationships/slideLayout" Target="../slideLayouts/slideLayout3.xml"/><Relationship Id="rId6" Type="http://schemas.openxmlformats.org/officeDocument/2006/relationships/tags" Target="../tags/tag134.xml"/><Relationship Id="rId5" Type="http://schemas.openxmlformats.org/officeDocument/2006/relationships/image" Target="../media/image26.emf"/><Relationship Id="rId4" Type="http://schemas.openxmlformats.org/officeDocument/2006/relationships/oleObject" Target="../embeddings/oleObject2.bin"/><Relationship Id="rId3" Type="http://schemas.openxmlformats.org/officeDocument/2006/relationships/image" Target="../media/image25.emf"/><Relationship Id="rId2" Type="http://schemas.openxmlformats.org/officeDocument/2006/relationships/oleObject" Target="../embeddings/oleObject1.bin"/><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3.xml"/><Relationship Id="rId6" Type="http://schemas.openxmlformats.org/officeDocument/2006/relationships/tags" Target="../tags/tag139.xml"/><Relationship Id="rId5" Type="http://schemas.openxmlformats.org/officeDocument/2006/relationships/image" Target="../media/image22.jpe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23.xml.rels><?xml version="1.0" encoding="UTF-8" standalone="yes"?>
<Relationships xmlns="http://schemas.openxmlformats.org/package/2006/relationships"><Relationship Id="rId9" Type="http://schemas.openxmlformats.org/officeDocument/2006/relationships/image" Target="../media/image28.wmf"/><Relationship Id="rId8" Type="http://schemas.openxmlformats.org/officeDocument/2006/relationships/oleObject" Target="../embeddings/oleObject4.bin"/><Relationship Id="rId7" Type="http://schemas.openxmlformats.org/officeDocument/2006/relationships/tags" Target="../tags/tag144.xml"/><Relationship Id="rId6" Type="http://schemas.openxmlformats.org/officeDocument/2006/relationships/image" Target="../media/image27.emf"/><Relationship Id="rId5" Type="http://schemas.openxmlformats.org/officeDocument/2006/relationships/oleObject" Target="../embeddings/oleObject3.bin"/><Relationship Id="rId4" Type="http://schemas.openxmlformats.org/officeDocument/2006/relationships/tags" Target="../tags/tag143.xml"/><Relationship Id="rId3" Type="http://schemas.openxmlformats.org/officeDocument/2006/relationships/tags" Target="../tags/tag142.xml"/><Relationship Id="rId29" Type="http://schemas.openxmlformats.org/officeDocument/2006/relationships/notesSlide" Target="../notesSlides/notesSlide23.xml"/><Relationship Id="rId28" Type="http://schemas.openxmlformats.org/officeDocument/2006/relationships/vmlDrawing" Target="../drawings/vmlDrawing2.vml"/><Relationship Id="rId27" Type="http://schemas.openxmlformats.org/officeDocument/2006/relationships/slideLayout" Target="../slideLayouts/slideLayout3.xml"/><Relationship Id="rId26" Type="http://schemas.openxmlformats.org/officeDocument/2006/relationships/tags" Target="../tags/tag154.xml"/><Relationship Id="rId25" Type="http://schemas.openxmlformats.org/officeDocument/2006/relationships/image" Target="../media/image22.jpeg"/><Relationship Id="rId24" Type="http://schemas.openxmlformats.org/officeDocument/2006/relationships/tags" Target="../tags/tag153.xml"/><Relationship Id="rId23" Type="http://schemas.openxmlformats.org/officeDocument/2006/relationships/tags" Target="../tags/tag152.xml"/><Relationship Id="rId22" Type="http://schemas.openxmlformats.org/officeDocument/2006/relationships/image" Target="../media/image31.emf"/><Relationship Id="rId21" Type="http://schemas.openxmlformats.org/officeDocument/2006/relationships/oleObject" Target="../embeddings/oleObject7.bin"/><Relationship Id="rId20" Type="http://schemas.openxmlformats.org/officeDocument/2006/relationships/tags" Target="../tags/tag151.xml"/><Relationship Id="rId2" Type="http://schemas.openxmlformats.org/officeDocument/2006/relationships/tags" Target="../tags/tag141.xml"/><Relationship Id="rId19" Type="http://schemas.openxmlformats.org/officeDocument/2006/relationships/tags" Target="../tags/tag150.xml"/><Relationship Id="rId18" Type="http://schemas.openxmlformats.org/officeDocument/2006/relationships/tags" Target="../tags/tag149.xml"/><Relationship Id="rId17" Type="http://schemas.openxmlformats.org/officeDocument/2006/relationships/tags" Target="../tags/tag148.xml"/><Relationship Id="rId16" Type="http://schemas.openxmlformats.org/officeDocument/2006/relationships/tags" Target="../tags/tag147.xml"/><Relationship Id="rId15" Type="http://schemas.openxmlformats.org/officeDocument/2006/relationships/image" Target="../media/image30.wmf"/><Relationship Id="rId14" Type="http://schemas.openxmlformats.org/officeDocument/2006/relationships/oleObject" Target="../embeddings/oleObject6.bin"/><Relationship Id="rId13" Type="http://schemas.openxmlformats.org/officeDocument/2006/relationships/tags" Target="../tags/tag146.xml"/><Relationship Id="rId12" Type="http://schemas.openxmlformats.org/officeDocument/2006/relationships/image" Target="../media/image29.wmf"/><Relationship Id="rId11" Type="http://schemas.openxmlformats.org/officeDocument/2006/relationships/oleObject" Target="../embeddings/oleObject5.bin"/><Relationship Id="rId10" Type="http://schemas.openxmlformats.org/officeDocument/2006/relationships/tags" Target="../tags/tag145.xml"/><Relationship Id="rId1" Type="http://schemas.openxmlformats.org/officeDocument/2006/relationships/tags" Target="../tags/tag140.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tags" Target="../tags/tag155.xml"/><Relationship Id="rId2" Type="http://schemas.openxmlformats.org/officeDocument/2006/relationships/image" Target="../media/image32.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7" Type="http://schemas.openxmlformats.org/officeDocument/2006/relationships/notesSlide" Target="../notesSlides/notesSlide25.xml"/><Relationship Id="rId16" Type="http://schemas.openxmlformats.org/officeDocument/2006/relationships/slideLayout" Target="../slideLayouts/slideLayout3.xml"/><Relationship Id="rId15" Type="http://schemas.openxmlformats.org/officeDocument/2006/relationships/tags" Target="../tags/tag169.xml"/><Relationship Id="rId14" Type="http://schemas.openxmlformats.org/officeDocument/2006/relationships/image" Target="../media/image22.jpeg"/><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tags" Target="../tags/tag170.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vmlDrawing" Target="../drawings/vmlDrawing3.vml"/><Relationship Id="rId7" Type="http://schemas.openxmlformats.org/officeDocument/2006/relationships/slideLayout" Target="../slideLayouts/slideLayout3.xml"/><Relationship Id="rId6" Type="http://schemas.openxmlformats.org/officeDocument/2006/relationships/tags" Target="../tags/tag171.xml"/><Relationship Id="rId5" Type="http://schemas.openxmlformats.org/officeDocument/2006/relationships/image" Target="../media/image34.emf"/><Relationship Id="rId4" Type="http://schemas.openxmlformats.org/officeDocument/2006/relationships/oleObject" Target="../embeddings/oleObject9.bin"/><Relationship Id="rId3" Type="http://schemas.openxmlformats.org/officeDocument/2006/relationships/image" Target="../media/image33.emf"/><Relationship Id="rId2" Type="http://schemas.openxmlformats.org/officeDocument/2006/relationships/oleObject" Target="../embeddings/oleObject8.bin"/><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tags" Target="../tags/tag17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tags" Target="../tags/tag173.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vmlDrawing" Target="../drawings/vmlDrawing4.vml"/><Relationship Id="rId7" Type="http://schemas.openxmlformats.org/officeDocument/2006/relationships/slideLayout" Target="../slideLayouts/slideLayout3.xml"/><Relationship Id="rId6" Type="http://schemas.openxmlformats.org/officeDocument/2006/relationships/tags" Target="../tags/tag174.xml"/><Relationship Id="rId5" Type="http://schemas.openxmlformats.org/officeDocument/2006/relationships/image" Target="../media/image36.emf"/><Relationship Id="rId4" Type="http://schemas.openxmlformats.org/officeDocument/2006/relationships/oleObject" Target="../embeddings/oleObject11.bin"/><Relationship Id="rId3" Type="http://schemas.openxmlformats.org/officeDocument/2006/relationships/image" Target="../media/image35.emf"/><Relationship Id="rId2" Type="http://schemas.openxmlformats.org/officeDocument/2006/relationships/oleObject" Target="../embeddings/oleObject10.bin"/><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xml"/><Relationship Id="rId3" Type="http://schemas.openxmlformats.org/officeDocument/2006/relationships/tags" Target="../tags/tag175.xml"/><Relationship Id="rId2" Type="http://schemas.openxmlformats.org/officeDocument/2006/relationships/image" Target="../media/image37.png"/><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3" Type="http://schemas.openxmlformats.org/officeDocument/2006/relationships/notesSlide" Target="../notesSlides/notesSlide32.xml"/><Relationship Id="rId22" Type="http://schemas.openxmlformats.org/officeDocument/2006/relationships/slideLayout" Target="../slideLayouts/slideLayout3.xml"/><Relationship Id="rId21" Type="http://schemas.openxmlformats.org/officeDocument/2006/relationships/tags" Target="../tags/tag195.xml"/><Relationship Id="rId20" Type="http://schemas.openxmlformats.org/officeDocument/2006/relationships/image" Target="../media/image22.jpeg"/><Relationship Id="rId2" Type="http://schemas.openxmlformats.org/officeDocument/2006/relationships/tags" Target="../tags/tag177.xml"/><Relationship Id="rId19" Type="http://schemas.openxmlformats.org/officeDocument/2006/relationships/tags" Target="../tags/tag194.xml"/><Relationship Id="rId18" Type="http://schemas.openxmlformats.org/officeDocument/2006/relationships/tags" Target="../tags/tag193.xml"/><Relationship Id="rId17" Type="http://schemas.openxmlformats.org/officeDocument/2006/relationships/tags" Target="../tags/tag192.xml"/><Relationship Id="rId16" Type="http://schemas.openxmlformats.org/officeDocument/2006/relationships/tags" Target="../tags/tag191.xml"/><Relationship Id="rId15" Type="http://schemas.openxmlformats.org/officeDocument/2006/relationships/tags" Target="../tags/tag190.xml"/><Relationship Id="rId14" Type="http://schemas.openxmlformats.org/officeDocument/2006/relationships/tags" Target="../tags/tag189.xml"/><Relationship Id="rId13" Type="http://schemas.openxmlformats.org/officeDocument/2006/relationships/tags" Target="../tags/tag188.xml"/><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tags" Target="../tags/tag176.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tags" Target="../tags/tag196.xml"/><Relationship Id="rId2" Type="http://schemas.openxmlformats.org/officeDocument/2006/relationships/image" Target="../media/image38.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tags" Target="../tags/tag197.xml"/><Relationship Id="rId2" Type="http://schemas.openxmlformats.org/officeDocument/2006/relationships/image" Target="../media/image38.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tags" Target="../tags/tag198.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tags" Target="../tags/tag199.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5.vml"/><Relationship Id="rId5" Type="http://schemas.openxmlformats.org/officeDocument/2006/relationships/slideLayout" Target="../slideLayouts/slideLayout3.xml"/><Relationship Id="rId4" Type="http://schemas.openxmlformats.org/officeDocument/2006/relationships/tags" Target="../tags/tag200.xml"/><Relationship Id="rId3" Type="http://schemas.openxmlformats.org/officeDocument/2006/relationships/image" Target="../media/image39.wmf"/><Relationship Id="rId2" Type="http://schemas.openxmlformats.org/officeDocument/2006/relationships/oleObject" Target="../embeddings/oleObject12.bin"/><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tags" Target="../tags/tag201.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6.vml"/><Relationship Id="rId5" Type="http://schemas.openxmlformats.org/officeDocument/2006/relationships/slideLayout" Target="../slideLayouts/slideLayout3.xml"/><Relationship Id="rId4" Type="http://schemas.openxmlformats.org/officeDocument/2006/relationships/tags" Target="../tags/tag202.xml"/><Relationship Id="rId3" Type="http://schemas.openxmlformats.org/officeDocument/2006/relationships/image" Target="../media/image40.emf"/><Relationship Id="rId2" Type="http://schemas.openxmlformats.org/officeDocument/2006/relationships/oleObject" Target="../embeddings/oleObject13.bin"/><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5" Type="http://schemas.openxmlformats.org/officeDocument/2006/relationships/notesSlide" Target="../notesSlides/notesSlide4.xml"/><Relationship Id="rId14" Type="http://schemas.openxmlformats.org/officeDocument/2006/relationships/slideLayout" Target="../slideLayouts/slideLayout23.xml"/><Relationship Id="rId13" Type="http://schemas.openxmlformats.org/officeDocument/2006/relationships/tags" Target="../tags/tag23.xml"/><Relationship Id="rId12" Type="http://schemas.openxmlformats.org/officeDocument/2006/relationships/image" Target="../media/image22.jpeg"/><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tags" Target="../tags/tag203.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3.xml"/><Relationship Id="rId6" Type="http://schemas.openxmlformats.org/officeDocument/2006/relationships/tags" Target="../tags/tag208.xml"/><Relationship Id="rId5" Type="http://schemas.openxmlformats.org/officeDocument/2006/relationships/image" Target="../media/image22.jpeg"/><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tags" Target="../tags/tag209.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3.xml"/><Relationship Id="rId6" Type="http://schemas.openxmlformats.org/officeDocument/2006/relationships/tags" Target="../tags/tag214.xml"/><Relationship Id="rId5" Type="http://schemas.openxmlformats.org/officeDocument/2006/relationships/image" Target="../media/image22.jpeg"/><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3.xml"/><Relationship Id="rId3" Type="http://schemas.openxmlformats.org/officeDocument/2006/relationships/tags" Target="../tags/tag215.xml"/><Relationship Id="rId2" Type="http://schemas.openxmlformats.org/officeDocument/2006/relationships/image" Target="../media/image41.png"/><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3.xml"/><Relationship Id="rId3" Type="http://schemas.openxmlformats.org/officeDocument/2006/relationships/tags" Target="../tags/tag216.xml"/><Relationship Id="rId2" Type="http://schemas.openxmlformats.org/officeDocument/2006/relationships/image" Target="../media/image42.png"/><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3.xml"/><Relationship Id="rId2" Type="http://schemas.openxmlformats.org/officeDocument/2006/relationships/tags" Target="../tags/tag217.xml"/><Relationship Id="rId1" Type="http://schemas.openxmlformats.org/officeDocument/2006/relationships/image" Target="../media/image20.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tags" Target="../tags/tag218.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xml"/><Relationship Id="rId2" Type="http://schemas.openxmlformats.org/officeDocument/2006/relationships/tags" Target="../tags/tag219.xml"/><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vmlDrawing" Target="../drawings/vmlDrawing7.vml"/><Relationship Id="rId5" Type="http://schemas.openxmlformats.org/officeDocument/2006/relationships/slideLayout" Target="../slideLayouts/slideLayout3.xml"/><Relationship Id="rId4" Type="http://schemas.openxmlformats.org/officeDocument/2006/relationships/tags" Target="../tags/tag220.xml"/><Relationship Id="rId3" Type="http://schemas.openxmlformats.org/officeDocument/2006/relationships/image" Target="../media/image43.wmf"/><Relationship Id="rId2" Type="http://schemas.openxmlformats.org/officeDocument/2006/relationships/oleObject" Target="../embeddings/oleObject14.bin"/><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3.xml"/><Relationship Id="rId6" Type="http://schemas.openxmlformats.org/officeDocument/2006/relationships/tags" Target="../tags/tag28.xml"/><Relationship Id="rId5" Type="http://schemas.openxmlformats.org/officeDocument/2006/relationships/image" Target="../media/image22.jpe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vmlDrawing" Target="../drawings/vmlDrawing8.vml"/><Relationship Id="rId5" Type="http://schemas.openxmlformats.org/officeDocument/2006/relationships/slideLayout" Target="../slideLayouts/slideLayout3.xml"/><Relationship Id="rId4" Type="http://schemas.openxmlformats.org/officeDocument/2006/relationships/tags" Target="../tags/tag221.xml"/><Relationship Id="rId3" Type="http://schemas.openxmlformats.org/officeDocument/2006/relationships/image" Target="../media/image43.wmf"/><Relationship Id="rId2" Type="http://schemas.openxmlformats.org/officeDocument/2006/relationships/oleObject" Target="../embeddings/oleObject15.bin"/><Relationship Id="rId1" Type="http://schemas.openxmlformats.org/officeDocument/2006/relationships/image" Target="../media/image20.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vmlDrawing" Target="../drawings/vmlDrawing9.vml"/><Relationship Id="rId5" Type="http://schemas.openxmlformats.org/officeDocument/2006/relationships/slideLayout" Target="../slideLayouts/slideLayout3.xml"/><Relationship Id="rId4" Type="http://schemas.openxmlformats.org/officeDocument/2006/relationships/tags" Target="../tags/tag222.xml"/><Relationship Id="rId3" Type="http://schemas.openxmlformats.org/officeDocument/2006/relationships/image" Target="../media/image43.wmf"/><Relationship Id="rId2" Type="http://schemas.openxmlformats.org/officeDocument/2006/relationships/oleObject" Target="../embeddings/oleObject16.bin"/><Relationship Id="rId1" Type="http://schemas.openxmlformats.org/officeDocument/2006/relationships/image" Target="../media/image20.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vmlDrawing" Target="../drawings/vmlDrawing10.vml"/><Relationship Id="rId5" Type="http://schemas.openxmlformats.org/officeDocument/2006/relationships/slideLayout" Target="../slideLayouts/slideLayout3.xml"/><Relationship Id="rId4" Type="http://schemas.openxmlformats.org/officeDocument/2006/relationships/tags" Target="../tags/tag223.xml"/><Relationship Id="rId3" Type="http://schemas.openxmlformats.org/officeDocument/2006/relationships/image" Target="../media/image43.wmf"/><Relationship Id="rId2" Type="http://schemas.openxmlformats.org/officeDocument/2006/relationships/oleObject" Target="../embeddings/oleObject17.bin"/><Relationship Id="rId1" Type="http://schemas.openxmlformats.org/officeDocument/2006/relationships/image" Target="../media/image20.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vmlDrawing" Target="../drawings/vmlDrawing11.vml"/><Relationship Id="rId5" Type="http://schemas.openxmlformats.org/officeDocument/2006/relationships/slideLayout" Target="../slideLayouts/slideLayout3.xml"/><Relationship Id="rId4" Type="http://schemas.openxmlformats.org/officeDocument/2006/relationships/tags" Target="../tags/tag224.xml"/><Relationship Id="rId3" Type="http://schemas.openxmlformats.org/officeDocument/2006/relationships/image" Target="../media/image43.wmf"/><Relationship Id="rId2" Type="http://schemas.openxmlformats.org/officeDocument/2006/relationships/oleObject" Target="../embeddings/oleObject18.bin"/><Relationship Id="rId1" Type="http://schemas.openxmlformats.org/officeDocument/2006/relationships/image" Target="../media/image2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tags" Target="../tags/tag225.xml"/><Relationship Id="rId1" Type="http://schemas.openxmlformats.org/officeDocument/2006/relationships/image" Target="../media/image2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tags" Target="../tags/tag226.xml"/><Relationship Id="rId1" Type="http://schemas.openxmlformats.org/officeDocument/2006/relationships/image" Target="../media/image20.png"/></Relationships>
</file>

<file path=ppt/slides/_rels/slide56.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3" Type="http://schemas.openxmlformats.org/officeDocument/2006/relationships/notesSlide" Target="../notesSlides/notesSlide56.xml"/><Relationship Id="rId22" Type="http://schemas.openxmlformats.org/officeDocument/2006/relationships/slideLayout" Target="../slideLayouts/slideLayout3.xml"/><Relationship Id="rId21" Type="http://schemas.openxmlformats.org/officeDocument/2006/relationships/tags" Target="../tags/tag246.xml"/><Relationship Id="rId20" Type="http://schemas.openxmlformats.org/officeDocument/2006/relationships/image" Target="../media/image22.jpeg"/><Relationship Id="rId2" Type="http://schemas.openxmlformats.org/officeDocument/2006/relationships/tags" Target="../tags/tag228.xml"/><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tags" Target="../tags/tag242.xml"/><Relationship Id="rId15" Type="http://schemas.openxmlformats.org/officeDocument/2006/relationships/tags" Target="../tags/tag241.xml"/><Relationship Id="rId14" Type="http://schemas.openxmlformats.org/officeDocument/2006/relationships/tags" Target="../tags/tag240.xml"/><Relationship Id="rId13" Type="http://schemas.openxmlformats.org/officeDocument/2006/relationships/tags" Target="../tags/tag239.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tags" Target="../tags/tag227.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3.xml"/><Relationship Id="rId2" Type="http://schemas.openxmlformats.org/officeDocument/2006/relationships/tags" Target="../tags/tag247.xml"/><Relationship Id="rId1" Type="http://schemas.openxmlformats.org/officeDocument/2006/relationships/image" Target="../media/image20.pn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3.xml"/><Relationship Id="rId6" Type="http://schemas.openxmlformats.org/officeDocument/2006/relationships/tags" Target="../tags/tag252.xml"/><Relationship Id="rId5" Type="http://schemas.openxmlformats.org/officeDocument/2006/relationships/image" Target="../media/image22.jpeg"/><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3.xml"/><Relationship Id="rId3" Type="http://schemas.openxmlformats.org/officeDocument/2006/relationships/tags" Target="../tags/tag253.xml"/><Relationship Id="rId2" Type="http://schemas.openxmlformats.org/officeDocument/2006/relationships/image" Target="../media/image44.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themeOverride" Target="../theme/themeOverride1.xml"/><Relationship Id="rId2" Type="http://schemas.openxmlformats.org/officeDocument/2006/relationships/tags" Target="../tags/tag29.xml"/><Relationship Id="rId1" Type="http://schemas.openxmlformats.org/officeDocument/2006/relationships/image" Target="../media/image20.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3.xml"/><Relationship Id="rId3" Type="http://schemas.openxmlformats.org/officeDocument/2006/relationships/tags" Target="../tags/tag254.xml"/><Relationship Id="rId2" Type="http://schemas.openxmlformats.org/officeDocument/2006/relationships/image" Target="../media/image45.png"/><Relationship Id="rId1" Type="http://schemas.openxmlformats.org/officeDocument/2006/relationships/image" Target="../media/image20.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3.xml"/><Relationship Id="rId2" Type="http://schemas.openxmlformats.org/officeDocument/2006/relationships/tags" Target="../tags/tag255.xml"/><Relationship Id="rId1" Type="http://schemas.openxmlformats.org/officeDocument/2006/relationships/image" Target="../media/image20.png"/></Relationships>
</file>

<file path=ppt/slides/_rels/slide62.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image" Target="../media/image22.jpeg"/><Relationship Id="rId3" Type="http://schemas.openxmlformats.org/officeDocument/2006/relationships/tags" Target="../tags/tag258.xml"/><Relationship Id="rId2" Type="http://schemas.openxmlformats.org/officeDocument/2006/relationships/tags" Target="../tags/tag257.xml"/><Relationship Id="rId12" Type="http://schemas.openxmlformats.org/officeDocument/2006/relationships/notesSlide" Target="../notesSlides/notesSlide62.xml"/><Relationship Id="rId11" Type="http://schemas.openxmlformats.org/officeDocument/2006/relationships/slideLayout" Target="../slideLayouts/slideLayout3.xml"/><Relationship Id="rId10" Type="http://schemas.openxmlformats.org/officeDocument/2006/relationships/tags" Target="../tags/tag264.xml"/><Relationship Id="rId1" Type="http://schemas.openxmlformats.org/officeDocument/2006/relationships/tags" Target="../tags/tag256.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3.xml"/><Relationship Id="rId5" Type="http://schemas.openxmlformats.org/officeDocument/2006/relationships/tags" Target="../tags/tag267.xml"/><Relationship Id="rId4" Type="http://schemas.openxmlformats.org/officeDocument/2006/relationships/image" Target="../media/image46.png"/><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image" Target="../media/image22.jpeg"/></Relationships>
</file>

<file path=ppt/slides/_rels/slide64.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image" Target="../media/image48.emf"/><Relationship Id="rId6" Type="http://schemas.openxmlformats.org/officeDocument/2006/relationships/oleObject" Target="../embeddings/oleObject19.bin"/><Relationship Id="rId5" Type="http://schemas.openxmlformats.org/officeDocument/2006/relationships/tags" Target="../tags/tag270.xml"/><Relationship Id="rId4" Type="http://schemas.openxmlformats.org/officeDocument/2006/relationships/image" Target="../media/image47.png"/><Relationship Id="rId3" Type="http://schemas.openxmlformats.org/officeDocument/2006/relationships/tags" Target="../tags/tag269.xml"/><Relationship Id="rId2" Type="http://schemas.openxmlformats.org/officeDocument/2006/relationships/tags" Target="../tags/tag268.xml"/><Relationship Id="rId16" Type="http://schemas.openxmlformats.org/officeDocument/2006/relationships/notesSlide" Target="../notesSlides/notesSlide64.xml"/><Relationship Id="rId15" Type="http://schemas.openxmlformats.org/officeDocument/2006/relationships/vmlDrawing" Target="../drawings/vmlDrawing12.vml"/><Relationship Id="rId14" Type="http://schemas.openxmlformats.org/officeDocument/2006/relationships/slideLayout" Target="../slideLayouts/slideLayout3.xml"/><Relationship Id="rId13" Type="http://schemas.openxmlformats.org/officeDocument/2006/relationships/tags" Target="../tags/tag276.xml"/><Relationship Id="rId12" Type="http://schemas.openxmlformats.org/officeDocument/2006/relationships/tags" Target="../tags/tag275.xml"/><Relationship Id="rId11" Type="http://schemas.openxmlformats.org/officeDocument/2006/relationships/tags" Target="../tags/tag274.xml"/><Relationship Id="rId10" Type="http://schemas.openxmlformats.org/officeDocument/2006/relationships/tags" Target="../tags/tag273.xml"/><Relationship Id="rId1" Type="http://schemas.openxmlformats.org/officeDocument/2006/relationships/image" Target="../media/image22.jpe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3.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image" Target="../media/image22.jpe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3.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image" Target="../media/image22.jpeg"/></Relationships>
</file>

<file path=ppt/slides/_rels/slide67.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image" Target="../media/image22.jpeg"/><Relationship Id="rId3" Type="http://schemas.openxmlformats.org/officeDocument/2006/relationships/tags" Target="../tags/tag286.xml"/><Relationship Id="rId2" Type="http://schemas.openxmlformats.org/officeDocument/2006/relationships/tags" Target="../tags/tag285.xml"/><Relationship Id="rId12" Type="http://schemas.openxmlformats.org/officeDocument/2006/relationships/notesSlide" Target="../notesSlides/notesSlide67.xml"/><Relationship Id="rId11" Type="http://schemas.openxmlformats.org/officeDocument/2006/relationships/slideLayout" Target="../slideLayouts/slideLayout3.xml"/><Relationship Id="rId10" Type="http://schemas.openxmlformats.org/officeDocument/2006/relationships/tags" Target="../tags/tag292.xml"/><Relationship Id="rId1" Type="http://schemas.openxmlformats.org/officeDocument/2006/relationships/tags" Target="../tags/tag284.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3.xml"/><Relationship Id="rId4" Type="http://schemas.openxmlformats.org/officeDocument/2006/relationships/tags" Target="../tags/tag295.xml"/><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image" Target="../media/image22.jpe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3.xml"/><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image" Target="../media/image2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3.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image" Target="../media/image22.jpe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3.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image" Target="../media/image22.jpe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3.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image" Target="../media/image22.jpeg"/></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slideLayout" Target="../slideLayouts/slideLayout3.xml"/><Relationship Id="rId5" Type="http://schemas.openxmlformats.org/officeDocument/2006/relationships/tags" Target="../tags/tag310.xml"/><Relationship Id="rId4" Type="http://schemas.openxmlformats.org/officeDocument/2006/relationships/image" Target="../media/image49.png"/><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image" Target="../media/image22.jpe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4.xml"/><Relationship Id="rId7" Type="http://schemas.openxmlformats.org/officeDocument/2006/relationships/slideLayout" Target="../slideLayouts/slideLayout3.xml"/><Relationship Id="rId6" Type="http://schemas.openxmlformats.org/officeDocument/2006/relationships/tags" Target="../tags/tag313.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image" Target="../media/image22.jpe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3.xml"/><Relationship Id="rId4" Type="http://schemas.openxmlformats.org/officeDocument/2006/relationships/tags" Target="../tags/tag316.xml"/><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image" Target="../media/image22.jpeg"/></Relationships>
</file>

<file path=ppt/slides/_rels/slide76.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image" Target="../media/image22.jpeg"/><Relationship Id="rId3" Type="http://schemas.openxmlformats.org/officeDocument/2006/relationships/tags" Target="../tags/tag319.xml"/><Relationship Id="rId2" Type="http://schemas.openxmlformats.org/officeDocument/2006/relationships/tags" Target="../tags/tag318.xml"/><Relationship Id="rId12" Type="http://schemas.openxmlformats.org/officeDocument/2006/relationships/notesSlide" Target="../notesSlides/notesSlide76.xml"/><Relationship Id="rId11" Type="http://schemas.openxmlformats.org/officeDocument/2006/relationships/slideLayout" Target="../slideLayouts/slideLayout3.xml"/><Relationship Id="rId10" Type="http://schemas.openxmlformats.org/officeDocument/2006/relationships/tags" Target="../tags/tag325.xml"/><Relationship Id="rId1" Type="http://schemas.openxmlformats.org/officeDocument/2006/relationships/tags" Target="../tags/tag317.xml"/></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3.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image" Target="../media/image22.jpeg"/></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78.xml"/><Relationship Id="rId6" Type="http://schemas.openxmlformats.org/officeDocument/2006/relationships/slideLayout" Target="../slideLayouts/slideLayout3.xml"/><Relationship Id="rId5" Type="http://schemas.openxmlformats.org/officeDocument/2006/relationships/tags" Target="../tags/tag332.xml"/><Relationship Id="rId4" Type="http://schemas.openxmlformats.org/officeDocument/2006/relationships/tags" Target="../tags/tag331.xml"/><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image" Target="../media/image22.jpe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slideLayout" Target="../slideLayouts/slideLayout3.xml"/><Relationship Id="rId6" Type="http://schemas.openxmlformats.org/officeDocument/2006/relationships/tags" Target="../tags/tag335.xml"/><Relationship Id="rId5" Type="http://schemas.microsoft.com/office/2007/relationships/hdphoto" Target="../media/image53.wdp"/><Relationship Id="rId4" Type="http://schemas.openxmlformats.org/officeDocument/2006/relationships/image" Target="../media/image52.png"/><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5" Type="http://schemas.openxmlformats.org/officeDocument/2006/relationships/notesSlide" Target="../notesSlides/notesSlide8.xml"/><Relationship Id="rId14" Type="http://schemas.openxmlformats.org/officeDocument/2006/relationships/slideLayout" Target="../slideLayouts/slideLayout3.xml"/><Relationship Id="rId13" Type="http://schemas.openxmlformats.org/officeDocument/2006/relationships/tags" Target="../tags/tag42.xml"/><Relationship Id="rId12" Type="http://schemas.openxmlformats.org/officeDocument/2006/relationships/image" Target="../media/image22.jpeg"/><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3.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image" Target="../media/image22.jpeg"/></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81.xml"/><Relationship Id="rId6" Type="http://schemas.openxmlformats.org/officeDocument/2006/relationships/slideLayout" Target="../slideLayouts/slideLayout3.xml"/><Relationship Id="rId5" Type="http://schemas.openxmlformats.org/officeDocument/2006/relationships/tags" Target="../tags/tag341.xml"/><Relationship Id="rId4" Type="http://schemas.openxmlformats.org/officeDocument/2006/relationships/image" Target="../media/image54.jpeg"/><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image" Target="../media/image22.jpeg"/></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82.xml"/><Relationship Id="rId7" Type="http://schemas.openxmlformats.org/officeDocument/2006/relationships/slideLayout" Target="../slideLayouts/slideLayout3.xml"/><Relationship Id="rId6" Type="http://schemas.openxmlformats.org/officeDocument/2006/relationships/tags" Target="../tags/tag344.xml"/><Relationship Id="rId5" Type="http://schemas.openxmlformats.org/officeDocument/2006/relationships/image" Target="../media/image56.png"/><Relationship Id="rId4" Type="http://schemas.openxmlformats.org/officeDocument/2006/relationships/image" Target="../media/image55.jpeg"/><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image" Target="../media/image22.jpeg"/></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83.xml"/><Relationship Id="rId7" Type="http://schemas.openxmlformats.org/officeDocument/2006/relationships/slideLayout" Target="../slideLayouts/slideLayout3.xml"/><Relationship Id="rId6" Type="http://schemas.openxmlformats.org/officeDocument/2006/relationships/tags" Target="../tags/tag347.xml"/><Relationship Id="rId5" Type="http://schemas.openxmlformats.org/officeDocument/2006/relationships/image" Target="../media/image56.png"/><Relationship Id="rId4" Type="http://schemas.openxmlformats.org/officeDocument/2006/relationships/image" Target="../media/image55.jpeg"/><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image" Target="../media/image22.jpeg"/></Relationships>
</file>

<file path=ppt/slides/_rels/slide84.xml.rels><?xml version="1.0" encoding="UTF-8" standalone="yes"?>
<Relationships xmlns="http://schemas.openxmlformats.org/package/2006/relationships"><Relationship Id="rId7" Type="http://schemas.openxmlformats.org/officeDocument/2006/relationships/notesSlide" Target="../notesSlides/notesSlide84.xml"/><Relationship Id="rId6" Type="http://schemas.openxmlformats.org/officeDocument/2006/relationships/slideLayout" Target="../slideLayouts/slideLayout3.xml"/><Relationship Id="rId5" Type="http://schemas.openxmlformats.org/officeDocument/2006/relationships/tags" Target="../tags/tag350.xml"/><Relationship Id="rId4" Type="http://schemas.openxmlformats.org/officeDocument/2006/relationships/image" Target="../media/image56.png"/><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image" Target="../media/image22.jpeg"/></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slideLayout" Target="../slideLayouts/slideLayout3.xml"/><Relationship Id="rId5" Type="http://schemas.openxmlformats.org/officeDocument/2006/relationships/tags" Target="../tags/tag353.xml"/><Relationship Id="rId4" Type="http://schemas.openxmlformats.org/officeDocument/2006/relationships/image" Target="../media/image57.png"/><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image" Target="../media/image22.jpe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3.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image" Target="../media/image22.jpeg"/></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3.xml"/><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image" Target="../media/image22.jpeg"/></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slideLayout" Target="../slideLayouts/slideLayout3.xml"/><Relationship Id="rId5" Type="http://schemas.openxmlformats.org/officeDocument/2006/relationships/tags" Target="../tags/tag362.xml"/><Relationship Id="rId4" Type="http://schemas.openxmlformats.org/officeDocument/2006/relationships/image" Target="../media/image58.png"/><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image" Target="../media/image22.jpeg"/></Relationships>
</file>

<file path=ppt/slides/_rels/slide89.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slideLayout" Target="../slideLayouts/slideLayout3.xml"/><Relationship Id="rId5" Type="http://schemas.openxmlformats.org/officeDocument/2006/relationships/tags" Target="../tags/tag365.xml"/><Relationship Id="rId4" Type="http://schemas.openxmlformats.org/officeDocument/2006/relationships/image" Target="../media/image58.png"/><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tags" Target="../tags/tag43.xml"/><Relationship Id="rId1" Type="http://schemas.openxmlformats.org/officeDocument/2006/relationships/image" Target="../media/image20.png"/></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slideLayout" Target="../slideLayouts/slideLayout3.xml"/><Relationship Id="rId5" Type="http://schemas.openxmlformats.org/officeDocument/2006/relationships/tags" Target="../tags/tag368.xml"/><Relationship Id="rId4" Type="http://schemas.openxmlformats.org/officeDocument/2006/relationships/image" Target="../media/image59.png"/><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image" Target="../media/image22.jpe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91.xml"/><Relationship Id="rId5" Type="http://schemas.openxmlformats.org/officeDocument/2006/relationships/slideLayout" Target="../slideLayouts/slideLayout3.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image" Target="../media/image22.jpe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3.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image" Target="../media/image22.jpe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slideLayout" Target="../slideLayouts/slideLayout3.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image" Target="../media/image22.jpeg"/></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94.xml"/><Relationship Id="rId7" Type="http://schemas.openxmlformats.org/officeDocument/2006/relationships/slideLayout" Target="../slideLayouts/slideLayout3.xml"/><Relationship Id="rId6" Type="http://schemas.openxmlformats.org/officeDocument/2006/relationships/tags" Target="../tags/tag381.xml"/><Relationship Id="rId5" Type="http://schemas.openxmlformats.org/officeDocument/2006/relationships/image" Target="../media/image60.png"/><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image" Target="../media/image22.jpe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95.xml"/><Relationship Id="rId5" Type="http://schemas.openxmlformats.org/officeDocument/2006/relationships/slideLayout" Target="../slideLayouts/slideLayout3.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image" Target="../media/image22.jpeg"/></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96.xml"/><Relationship Id="rId5" Type="http://schemas.openxmlformats.org/officeDocument/2006/relationships/slideLayout" Target="../slideLayouts/slideLayout3.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tags" Target="../tags/tag385.xml"/><Relationship Id="rId1" Type="http://schemas.openxmlformats.org/officeDocument/2006/relationships/image" Target="../media/image22.jpeg"/></Relationships>
</file>

<file path=ppt/slides/_rels/slide97.xml.rels><?xml version="1.0" encoding="UTF-8" standalone="yes"?>
<Relationships xmlns="http://schemas.openxmlformats.org/package/2006/relationships"><Relationship Id="rId7" Type="http://schemas.openxmlformats.org/officeDocument/2006/relationships/notesSlide" Target="../notesSlides/notesSlide97.xml"/><Relationship Id="rId6" Type="http://schemas.openxmlformats.org/officeDocument/2006/relationships/slideLayout" Target="../slideLayouts/slideLayout3.xml"/><Relationship Id="rId5" Type="http://schemas.openxmlformats.org/officeDocument/2006/relationships/tags" Target="../tags/tag390.xml"/><Relationship Id="rId4" Type="http://schemas.openxmlformats.org/officeDocument/2006/relationships/image" Target="../media/image61.png"/><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image" Target="../media/image22.jpeg"/></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98.xml"/><Relationship Id="rId6" Type="http://schemas.openxmlformats.org/officeDocument/2006/relationships/slideLayout" Target="../slideLayouts/slideLayout3.xml"/><Relationship Id="rId5" Type="http://schemas.openxmlformats.org/officeDocument/2006/relationships/tags" Target="../tags/tag394.xml"/><Relationship Id="rId4" Type="http://schemas.openxmlformats.org/officeDocument/2006/relationships/image" Target="../media/image22.jpeg"/><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s>
</file>

<file path=ppt/slides/_rels/slide99.xml.rels><?xml version="1.0" encoding="UTF-8" standalone="yes"?>
<Relationships xmlns="http://schemas.openxmlformats.org/package/2006/relationships"><Relationship Id="rId7" Type="http://schemas.openxmlformats.org/officeDocument/2006/relationships/notesSlide" Target="../notesSlides/notesSlide99.xml"/><Relationship Id="rId6" Type="http://schemas.openxmlformats.org/officeDocument/2006/relationships/slideLayout" Target="../slideLayouts/slideLayout3.xml"/><Relationship Id="rId5" Type="http://schemas.openxmlformats.org/officeDocument/2006/relationships/tags" Target="../tags/tag398.xml"/><Relationship Id="rId4" Type="http://schemas.openxmlformats.org/officeDocument/2006/relationships/image" Target="../media/image22.jpeg"/><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2519680"/>
            <a:ext cx="11520805" cy="2862580"/>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微软雅黑" panose="020B0503020204020204" pitchFamily="34" charset="-122"/>
              </a:rPr>
              <a:t>         </a:t>
            </a:r>
            <a:endParaRPr kumimoji="0" lang="en-US" altLang="zh-CN" sz="18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微软雅黑" panose="020B0503020204020204" pitchFamily="34" charset="-122"/>
            </a:endParaRPr>
          </a:p>
        </p:txBody>
      </p:sp>
      <p:sp>
        <p:nvSpPr>
          <p:cNvPr id="18" name="矩形 259"/>
          <p:cNvSpPr>
            <a:spLocks noChangeArrowheads="1"/>
          </p:cNvSpPr>
          <p:nvPr/>
        </p:nvSpPr>
        <p:spPr bwMode="auto">
          <a:xfrm>
            <a:off x="2364977" y="3024063"/>
            <a:ext cx="7021634"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503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计算机系统结构</a:t>
            </a:r>
            <a:endParaRPr kumimoji="0" lang="zh-CN" altLang="en-US" sz="503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矩形 259"/>
          <p:cNvSpPr>
            <a:spLocks noChangeArrowheads="1"/>
          </p:cNvSpPr>
          <p:nvPr/>
        </p:nvSpPr>
        <p:spPr bwMode="auto">
          <a:xfrm>
            <a:off x="3882590" y="4320207"/>
            <a:ext cx="398640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rPr>
              <a:t>吴艳霞 教授</a:t>
            </a:r>
            <a:endParaRPr kumimoji="0" lang="en-US" altLang="zh-CN"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rPr>
              <a:t>计算机科学与技术学院</a:t>
            </a:r>
            <a:endPar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23870" y="875665"/>
            <a:ext cx="5618480" cy="1685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655" y="266700"/>
            <a:ext cx="652716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spcBef>
                <a:spcPts val="0"/>
              </a:spcBef>
              <a:spcAft>
                <a:spcPts val="0"/>
              </a:spcAft>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文本框 3"/>
          <p:cNvSpPr txBox="1"/>
          <p:nvPr/>
        </p:nvSpPr>
        <p:spPr>
          <a:xfrm>
            <a:off x="2591778" y="1511652"/>
            <a:ext cx="7992888" cy="398780"/>
          </a:xfrm>
          <a:prstGeom prst="rect">
            <a:avLst/>
          </a:prstGeom>
          <a:noFill/>
        </p:spPr>
        <p:txBody>
          <a:bodyPr wrap="square">
            <a:spAutoFit/>
          </a:bodyPr>
          <a:lstStyle/>
          <a:p>
            <a:pPr marL="0" lvl="0" indent="0">
              <a:spcBef>
                <a:spcPct val="0"/>
              </a:spcBef>
              <a:buClrTx/>
              <a:buFontTx/>
              <a:buNone/>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对于三种不同类型的指令系统 </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C=A+B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的指令序列</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表格 7"/>
          <p:cNvGraphicFramePr>
            <a:graphicFrameLocks noGrp="1"/>
          </p:cNvGraphicFramePr>
          <p:nvPr/>
        </p:nvGraphicFramePr>
        <p:xfrm>
          <a:off x="1799422" y="2376254"/>
          <a:ext cx="7848873" cy="2038350"/>
        </p:xfrm>
        <a:graphic>
          <a:graphicData uri="http://schemas.openxmlformats.org/drawingml/2006/table">
            <a:tbl>
              <a:tblPr firstRow="1" bandRow="1"/>
              <a:tblGrid>
                <a:gridCol w="2616291"/>
                <a:gridCol w="2616291"/>
                <a:gridCol w="2616291"/>
              </a:tblGrid>
              <a:tr h="407670">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堆栈型</a:t>
                      </a:r>
                      <a:endParaRPr lang="zh-CN" altLang="en-US"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累加型</a:t>
                      </a:r>
                      <a:endParaRPr lang="zh-CN" altLang="en-US"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通用寄存器型</a:t>
                      </a:r>
                      <a:endParaRPr lang="zh-CN" altLang="en-US"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407670">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PUSH  A</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LOAD   A</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LOAD   R1,A</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407670">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PUSH</a:t>
                      </a:r>
                      <a:r>
                        <a:rPr lang="en-US" altLang="zh-CN" sz="1800" baseline="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ADD     B</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ADD     R1,B</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407670">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ADD</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STORE C</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STORE C,R1</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407670">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POP     C</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43" marR="91443" marT="45737" marB="4573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bl>
          </a:graphicData>
        </a:graphic>
      </p:graphicFrame>
      <p:sp>
        <p:nvSpPr>
          <p:cNvPr id="10" name="文本框 9"/>
          <p:cNvSpPr txBox="1"/>
          <p:nvPr/>
        </p:nvSpPr>
        <p:spPr>
          <a:xfrm>
            <a:off x="2448038" y="5112360"/>
            <a:ext cx="7848873" cy="398780"/>
          </a:xfrm>
          <a:prstGeom prst="rect">
            <a:avLst/>
          </a:prstGeom>
          <a:noFill/>
        </p:spPr>
        <p:txBody>
          <a:bodyPr wrap="square">
            <a:spAutoFit/>
          </a:bodyPr>
          <a:lstStyle/>
          <a:p>
            <a:pPr marL="0" lvl="0" indent="0">
              <a:spcBef>
                <a:spcPct val="0"/>
              </a:spcBef>
              <a:buClrTx/>
              <a:buFontTx/>
              <a:buNone/>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说明：假设</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均在存储器中，且</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不能被破坏</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性能优化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减少冗余计算、简化计算</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文本框 1"/>
          <p:cNvSpPr txBox="1"/>
          <p:nvPr/>
        </p:nvSpPr>
        <p:spPr>
          <a:xfrm>
            <a:off x="679224" y="1184738"/>
            <a:ext cx="10121579" cy="1923604"/>
          </a:xfrm>
          <a:prstGeom prst="rect">
            <a:avLst/>
          </a:prstGeom>
          <a:noFill/>
        </p:spPr>
        <p:txBody>
          <a:bodyPr wrap="square" rtlCol="0">
            <a:spAutoFit/>
          </a:bodyPr>
          <a:lstStyle/>
          <a:p>
            <a:pPr marL="342900" indent="-342900">
              <a:spcAft>
                <a:spcPts val="1800"/>
              </a:spcAft>
              <a:buFont typeface="Wingdings" panose="05000000000000000000" pitchFamily="2" charset="2"/>
              <a:buChar char="Ø"/>
            </a:pPr>
            <a:r>
              <a:rPr lang="zh-CN" altLang="en-US" sz="2400" b="1" dirty="0">
                <a:latin typeface="+mn-ea"/>
                <a:ea typeface="+mn-ea"/>
              </a:rPr>
              <a:t>减少冗余计算</a:t>
            </a:r>
            <a:endParaRPr lang="en-US" altLang="zh-CN" sz="2400" b="1" dirty="0">
              <a:latin typeface="+mn-ea"/>
              <a:ea typeface="+mn-ea"/>
            </a:endParaRPr>
          </a:p>
          <a:p>
            <a:pPr marL="774700" lvl="1" indent="-342900">
              <a:buFont typeface="Wingdings" panose="05000000000000000000" pitchFamily="2" charset="2"/>
              <a:buChar char="l"/>
            </a:pPr>
            <a:r>
              <a:rPr lang="zh-CN" altLang="en-US" sz="2000" b="1" dirty="0">
                <a:solidFill>
                  <a:srgbClr val="4472C4"/>
                </a:solidFill>
                <a:latin typeface="+mn-ea"/>
                <a:ea typeface="+mn-ea"/>
              </a:rPr>
              <a:t>目标：</a:t>
            </a:r>
            <a:r>
              <a:rPr lang="zh-CN" altLang="en-US" sz="2000" dirty="0">
                <a:latin typeface="+mn-ea"/>
                <a:ea typeface="+mn-ea"/>
              </a:rPr>
              <a:t>通过优化代码结构和执行路径，减少不必要的计算工作，从而提高程序的执行效率，确保软件在利用硬件性能时能够发挥最大潜力</a:t>
            </a:r>
            <a:endParaRPr lang="en-US" altLang="zh-CN" sz="2000" dirty="0">
              <a:latin typeface="+mn-ea"/>
              <a:ea typeface="+mn-ea"/>
            </a:endParaRPr>
          </a:p>
          <a:p>
            <a:pPr marL="774700" lvl="1" indent="-342900">
              <a:buFont typeface="Wingdings" panose="05000000000000000000" pitchFamily="2" charset="2"/>
              <a:buChar char="l"/>
            </a:pPr>
            <a:endParaRPr lang="en-US" altLang="zh-CN" sz="2000" dirty="0">
              <a:latin typeface="+mn-ea"/>
              <a:ea typeface="+mn-ea"/>
            </a:endParaRPr>
          </a:p>
          <a:p>
            <a:pPr marL="774700" lvl="1" indent="-342900">
              <a:buFont typeface="Wingdings" panose="05000000000000000000" pitchFamily="2" charset="2"/>
              <a:buChar char="l"/>
            </a:pPr>
            <a:r>
              <a:rPr lang="zh-CN" altLang="en-US" sz="2000" b="1" dirty="0">
                <a:solidFill>
                  <a:srgbClr val="FF0000"/>
                </a:solidFill>
                <a:latin typeface="+mn-ea"/>
                <a:ea typeface="+mn-ea"/>
              </a:rPr>
              <a:t>思考：</a:t>
            </a:r>
            <a:r>
              <a:rPr lang="zh-CN" altLang="en-US" sz="2000" dirty="0">
                <a:latin typeface="+mn-ea"/>
                <a:ea typeface="+mn-ea"/>
              </a:rPr>
              <a:t>下面的几个例子是否有冗余计算，怎么优化？</a:t>
            </a:r>
            <a:endParaRPr lang="zh-CN" altLang="en-US" sz="2000" dirty="0">
              <a:latin typeface="+mn-ea"/>
              <a:ea typeface="+mn-ea"/>
            </a:endParaRPr>
          </a:p>
        </p:txBody>
      </p:sp>
      <p:sp>
        <p:nvSpPr>
          <p:cNvPr id="8" name="文本框 7"/>
          <p:cNvSpPr txBox="1"/>
          <p:nvPr/>
        </p:nvSpPr>
        <p:spPr>
          <a:xfrm>
            <a:off x="2550318" y="5452247"/>
            <a:ext cx="6666072" cy="461665"/>
          </a:xfrm>
          <a:prstGeom prst="rect">
            <a:avLst/>
          </a:prstGeom>
          <a:noFill/>
        </p:spPr>
        <p:txBody>
          <a:bodyPr wrap="square">
            <a:spAutoFit/>
          </a:bodyPr>
          <a:lstStyle/>
          <a:p>
            <a:r>
              <a:rPr lang="zh-CN" altLang="en-US" sz="2400" dirty="0">
                <a:solidFill>
                  <a:srgbClr val="1F3743"/>
                </a:solidFill>
                <a:latin typeface="+mn-ea"/>
                <a:ea typeface="+mn-ea"/>
              </a:rPr>
              <a:t>循环不变量外提 </a:t>
            </a:r>
            <a:r>
              <a:rPr lang="en-US" altLang="zh-CN" sz="2400" dirty="0">
                <a:solidFill>
                  <a:srgbClr val="1F3743"/>
                </a:solidFill>
                <a:latin typeface="+mn-ea"/>
                <a:ea typeface="+mn-ea"/>
              </a:rPr>
              <a:t>(Loop Invariant Code Motion)</a:t>
            </a:r>
            <a:endParaRPr lang="en-US" altLang="zh-CN" sz="2400" i="0" dirty="0">
              <a:solidFill>
                <a:srgbClr val="1F3743"/>
              </a:solidFill>
              <a:effectLst/>
              <a:latin typeface="+mn-ea"/>
              <a:ea typeface="+mn-ea"/>
            </a:endParaRPr>
          </a:p>
        </p:txBody>
      </p:sp>
      <p:sp>
        <p:nvSpPr>
          <p:cNvPr id="4" name="文本框 3"/>
          <p:cNvSpPr txBox="1"/>
          <p:nvPr/>
        </p:nvSpPr>
        <p:spPr>
          <a:xfrm>
            <a:off x="659918" y="3371833"/>
            <a:ext cx="4288932" cy="1754326"/>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dirty="0">
                <a:solidFill>
                  <a:srgbClr val="4472C4"/>
                </a:solidFill>
                <a:latin typeface="Fira Mono" panose="020F0502020204030204" pitchFamily="49" charset="0"/>
              </a:rPr>
              <a:t>void </a:t>
            </a:r>
            <a:r>
              <a:rPr lang="en-US" altLang="zh-CN" dirty="0">
                <a:solidFill>
                  <a:srgbClr val="7030A0"/>
                </a:solidFill>
                <a:latin typeface="Fira Mono" panose="020F0502020204030204" pitchFamily="49" charset="0"/>
              </a:rPr>
              <a:t>set_row1</a:t>
            </a:r>
            <a:r>
              <a:rPr lang="en-US" altLang="zh-CN" dirty="0">
                <a:solidFill>
                  <a:srgbClr val="1F3743"/>
                </a:solidFill>
                <a:latin typeface="Fira Mono" panose="020F0502020204030204" pitchFamily="49" charset="0"/>
              </a:rPr>
              <a:t>(</a:t>
            </a:r>
            <a:r>
              <a:rPr lang="en-US" altLang="zh-CN" dirty="0">
                <a:solidFill>
                  <a:srgbClr val="4472C4"/>
                </a:solidFill>
                <a:latin typeface="Fira Mono" panose="020F0502020204030204" pitchFamily="49" charset="0"/>
              </a:rPr>
              <a:t>double </a:t>
            </a:r>
            <a:r>
              <a:rPr lang="en-US" altLang="zh-CN" dirty="0">
                <a:solidFill>
                  <a:srgbClr val="1F3743"/>
                </a:solidFill>
                <a:latin typeface="Fira Mono" panose="020F0502020204030204" pitchFamily="49" charset="0"/>
              </a:rPr>
              <a:t>*a, </a:t>
            </a:r>
            <a:r>
              <a:rPr lang="en-US" altLang="zh-CN" dirty="0">
                <a:solidFill>
                  <a:srgbClr val="4472C4"/>
                </a:solidFill>
                <a:latin typeface="Fira Mono" panose="020F0502020204030204" pitchFamily="49" charset="0"/>
              </a:rPr>
              <a:t>double</a:t>
            </a:r>
            <a:r>
              <a:rPr lang="en-US" altLang="zh-CN" dirty="0">
                <a:solidFill>
                  <a:srgbClr val="1F3743"/>
                </a:solidFill>
                <a:latin typeface="Fira Mono" panose="020F0502020204030204" pitchFamily="49" charset="0"/>
              </a:rPr>
              <a:t> *b, </a:t>
            </a:r>
            <a:r>
              <a:rPr lang="en-US" altLang="zh-CN" dirty="0">
                <a:solidFill>
                  <a:srgbClr val="4472C4"/>
                </a:solidFill>
                <a:latin typeface="Fira Mono" panose="020F0502020204030204" pitchFamily="49" charset="0"/>
              </a:rPr>
              <a:t>long</a:t>
            </a:r>
            <a:r>
              <a:rPr lang="en-US" altLang="zh-CN" dirty="0">
                <a:solidFill>
                  <a:srgbClr val="1F3743"/>
                </a:solidFill>
                <a:latin typeface="Fira Mono" panose="020F0502020204030204" pitchFamily="49" charset="0"/>
              </a:rPr>
              <a:t> </a:t>
            </a:r>
            <a:r>
              <a:rPr lang="en-US" altLang="zh-CN" dirty="0" err="1">
                <a:solidFill>
                  <a:srgbClr val="1F3743"/>
                </a:solidFill>
                <a:latin typeface="Fira Mono" panose="020F0502020204030204" pitchFamily="49" charset="0"/>
              </a:rPr>
              <a:t>i</a:t>
            </a:r>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long</a:t>
            </a:r>
            <a:r>
              <a:rPr lang="en-US" altLang="zh-CN" dirty="0">
                <a:solidFill>
                  <a:srgbClr val="1F3743"/>
                </a:solidFill>
                <a:latin typeface="Fira Mono" panose="020F0502020204030204" pitchFamily="49" charset="0"/>
              </a:rPr>
              <a:t> n){</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long</a:t>
            </a:r>
            <a:r>
              <a:rPr lang="en-US" altLang="zh-CN" dirty="0">
                <a:solidFill>
                  <a:srgbClr val="1F3743"/>
                </a:solidFill>
                <a:latin typeface="Fira Mono" panose="020F0502020204030204" pitchFamily="49" charset="0"/>
              </a:rPr>
              <a:t> j;</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for</a:t>
            </a:r>
            <a:r>
              <a:rPr lang="en-US" altLang="zh-CN" dirty="0">
                <a:solidFill>
                  <a:srgbClr val="1F3743"/>
                </a:solidFill>
                <a:latin typeface="Fira Mono" panose="020F0502020204030204" pitchFamily="49" charset="0"/>
              </a:rPr>
              <a:t>(j=</a:t>
            </a:r>
            <a:r>
              <a:rPr lang="en-US" altLang="zh-CN" dirty="0">
                <a:solidFill>
                  <a:schemeClr val="bg2"/>
                </a:solidFill>
                <a:latin typeface="Fira Mono" panose="020F0502020204030204" pitchFamily="49" charset="0"/>
              </a:rPr>
              <a:t>0</a:t>
            </a:r>
            <a:r>
              <a:rPr lang="en-US" altLang="zh-CN" dirty="0">
                <a:solidFill>
                  <a:srgbClr val="1F3743"/>
                </a:solidFill>
                <a:latin typeface="Fira Mono" panose="020F0502020204030204" pitchFamily="49" charset="0"/>
              </a:rPr>
              <a:t>; j&lt;n; </a:t>
            </a:r>
            <a:r>
              <a:rPr lang="en-US" altLang="zh-CN" dirty="0" err="1">
                <a:solidFill>
                  <a:srgbClr val="1F3743"/>
                </a:solidFill>
                <a:latin typeface="Fira Mono" panose="020F0502020204030204" pitchFamily="49" charset="0"/>
              </a:rPr>
              <a:t>j++</a:t>
            </a:r>
            <a:r>
              <a:rPr lang="en-US" altLang="zh-CN" dirty="0">
                <a:solidFill>
                  <a:srgbClr val="1F3743"/>
                </a:solidFill>
                <a:latin typeface="Fira Mono" panose="020F0502020204030204" pitchFamily="49" charset="0"/>
              </a:rPr>
              <a:t>)</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a[n*</a:t>
            </a:r>
            <a:r>
              <a:rPr lang="en-US" altLang="zh-CN" dirty="0" err="1">
                <a:solidFill>
                  <a:srgbClr val="1F3743"/>
                </a:solidFill>
                <a:latin typeface="Fira Mono" panose="020F0502020204030204" pitchFamily="49" charset="0"/>
              </a:rPr>
              <a:t>i+j</a:t>
            </a:r>
            <a:r>
              <a:rPr lang="en-US" altLang="zh-CN" dirty="0">
                <a:solidFill>
                  <a:srgbClr val="1F3743"/>
                </a:solidFill>
                <a:latin typeface="Fira Mono" panose="020F0502020204030204" pitchFamily="49" charset="0"/>
              </a:rPr>
              <a:t>] = b[j];	</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a:t>
            </a:r>
            <a:endParaRPr lang="en-US" altLang="zh-CN" dirty="0">
              <a:solidFill>
                <a:srgbClr val="1F3743"/>
              </a:solidFill>
              <a:latin typeface="Fira Mono" panose="020F0502020204030204" pitchFamily="49" charset="0"/>
            </a:endParaRPr>
          </a:p>
        </p:txBody>
      </p:sp>
      <p:sp>
        <p:nvSpPr>
          <p:cNvPr id="7" name="箭头: 右 6"/>
          <p:cNvSpPr/>
          <p:nvPr/>
        </p:nvSpPr>
        <p:spPr bwMode="auto">
          <a:xfrm>
            <a:off x="5184180" y="3822126"/>
            <a:ext cx="1296144" cy="648072"/>
          </a:xfrm>
          <a:prstGeom prst="rightArrow">
            <a:avLst/>
          </a:prstGeom>
          <a:solidFill>
            <a:schemeClr val="tx1">
              <a:lumMod val="60000"/>
              <a:lumOff val="40000"/>
            </a:schemeClr>
          </a:solidFill>
          <a:ln>
            <a:noFill/>
          </a:ln>
        </p:spPr>
        <p:txBody>
          <a:bodyPr vert="horz" wrap="square" lIns="91440" tIns="45720" rIns="91440" bIns="45720" numCol="1" rtlCol="0" anchor="t" anchorCtr="0" compatLnSpc="1"/>
          <a:lstStyle/>
          <a:p>
            <a:pPr algn="l"/>
            <a:endParaRPr lang="zh-CN" altLang="en-US"/>
          </a:p>
        </p:txBody>
      </p:sp>
      <p:sp>
        <p:nvSpPr>
          <p:cNvPr id="9" name="文本框 8"/>
          <p:cNvSpPr txBox="1"/>
          <p:nvPr/>
        </p:nvSpPr>
        <p:spPr>
          <a:xfrm>
            <a:off x="6570244" y="3264632"/>
            <a:ext cx="4401496" cy="2031325"/>
          </a:xfrm>
          <a:prstGeom prst="rect">
            <a:avLst/>
          </a:prstGeom>
          <a:solidFill>
            <a:schemeClr val="bg1">
              <a:lumMod val="40000"/>
              <a:lumOff val="60000"/>
            </a:schemeClr>
          </a:solidFill>
          <a:ln>
            <a:solidFill>
              <a:schemeClr val="accent1"/>
            </a:solidFill>
          </a:ln>
        </p:spPr>
        <p:txBody>
          <a:bodyPr wrap="square" rtlCol="0">
            <a:spAutoFit/>
          </a:bodyPr>
          <a:lstStyle/>
          <a:p>
            <a:r>
              <a:rPr lang="nn-NO" altLang="zh-CN" dirty="0">
                <a:solidFill>
                  <a:srgbClr val="4472C4"/>
                </a:solidFill>
                <a:latin typeface="Fira Mono" panose="020F0502020204030204" pitchFamily="49" charset="0"/>
              </a:rPr>
              <a:t>void </a:t>
            </a:r>
            <a:r>
              <a:rPr lang="nn-NO" altLang="zh-CN" dirty="0">
                <a:solidFill>
                  <a:srgbClr val="7030A0"/>
                </a:solidFill>
                <a:latin typeface="Fira Mono" panose="020F0502020204030204" pitchFamily="49" charset="0"/>
              </a:rPr>
              <a:t>set_row2</a:t>
            </a:r>
            <a:r>
              <a:rPr lang="nn-NO" altLang="zh-CN" dirty="0">
                <a:solidFill>
                  <a:srgbClr val="1F3743"/>
                </a:solidFill>
                <a:latin typeface="Fira Mono" panose="020F0502020204030204" pitchFamily="49" charset="0"/>
              </a:rPr>
              <a:t>(</a:t>
            </a:r>
            <a:r>
              <a:rPr lang="nn-NO" altLang="zh-CN" dirty="0">
                <a:solidFill>
                  <a:srgbClr val="4472C4"/>
                </a:solidFill>
                <a:latin typeface="Fira Mono" panose="020F0502020204030204" pitchFamily="49" charset="0"/>
              </a:rPr>
              <a:t>double</a:t>
            </a:r>
            <a:r>
              <a:rPr lang="nn-NO" altLang="zh-CN" dirty="0">
                <a:solidFill>
                  <a:srgbClr val="1F3743"/>
                </a:solidFill>
                <a:latin typeface="Fira Mono" panose="020F0502020204030204" pitchFamily="49" charset="0"/>
              </a:rPr>
              <a:t> *a, </a:t>
            </a:r>
            <a:r>
              <a:rPr lang="nn-NO" altLang="zh-CN" dirty="0">
                <a:solidFill>
                  <a:srgbClr val="4472C4"/>
                </a:solidFill>
                <a:latin typeface="Fira Mono" panose="020F0502020204030204" pitchFamily="49" charset="0"/>
              </a:rPr>
              <a:t>double</a:t>
            </a:r>
            <a:r>
              <a:rPr lang="nn-NO" altLang="zh-CN" dirty="0">
                <a:solidFill>
                  <a:srgbClr val="1F3743"/>
                </a:solidFill>
                <a:latin typeface="Fira Mono" panose="020F0502020204030204" pitchFamily="49" charset="0"/>
              </a:rPr>
              <a:t> *b,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i,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n){</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j;</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ni=n*i;</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t>
            </a:r>
            <a:r>
              <a:rPr lang="nn-NO" altLang="zh-CN" dirty="0">
                <a:solidFill>
                  <a:srgbClr val="4472C4"/>
                </a:solidFill>
                <a:latin typeface="Fira Mono" panose="020F0502020204030204" pitchFamily="49" charset="0"/>
              </a:rPr>
              <a:t>for</a:t>
            </a:r>
            <a:r>
              <a:rPr lang="nn-NO" altLang="zh-CN" dirty="0">
                <a:solidFill>
                  <a:srgbClr val="1F3743"/>
                </a:solidFill>
                <a:latin typeface="Fira Mono" panose="020F0502020204030204" pitchFamily="49" charset="0"/>
              </a:rPr>
              <a:t>(j=</a:t>
            </a:r>
            <a:r>
              <a:rPr lang="nn-NO" altLang="zh-CN" dirty="0">
                <a:solidFill>
                  <a:schemeClr val="bg2"/>
                </a:solidFill>
                <a:latin typeface="Fira Mono" panose="020F0502020204030204" pitchFamily="49" charset="0"/>
              </a:rPr>
              <a:t>0</a:t>
            </a:r>
            <a:r>
              <a:rPr lang="nn-NO" altLang="zh-CN" dirty="0">
                <a:solidFill>
                  <a:srgbClr val="1F3743"/>
                </a:solidFill>
                <a:latin typeface="Fira Mono" panose="020F0502020204030204" pitchFamily="49" charset="0"/>
              </a:rPr>
              <a:t>; j&lt;n; j++)</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a[ni+j] = b[j];	</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a:t>
            </a:r>
            <a:endParaRPr lang="zh-CN" altLang="en-US" dirty="0">
              <a:solidFill>
                <a:srgbClr val="1F3743"/>
              </a:solidFill>
              <a:latin typeface="Fira Mono" panose="020F0502020204030204" pitchFamily="49" charset="0"/>
            </a:endParaRPr>
          </a:p>
        </p:txBody>
      </p:sp>
    </p:spTree>
    <p:custDataLst>
      <p:tags r:id="rId5"/>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bldLvl="0" animBg="1"/>
      <p:bldP spid="9"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性能优化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减少冗余计算、简化计算</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3" name="文本框 12"/>
          <p:cNvSpPr txBox="1"/>
          <p:nvPr/>
        </p:nvSpPr>
        <p:spPr>
          <a:xfrm>
            <a:off x="451652" y="1137046"/>
            <a:ext cx="4543231" cy="461665"/>
          </a:xfrm>
          <a:prstGeom prst="rect">
            <a:avLst/>
          </a:prstGeom>
          <a:noFill/>
        </p:spPr>
        <p:txBody>
          <a:bodyPr wrap="none" rtlCol="0">
            <a:spAutoFit/>
          </a:bodyPr>
          <a:lstStyle/>
          <a:p>
            <a:r>
              <a:rPr lang="zh-CN" altLang="en-US" sz="2400" b="1" dirty="0">
                <a:solidFill>
                  <a:srgbClr val="FF0000"/>
                </a:solidFill>
                <a:latin typeface="+mn-ea"/>
                <a:ea typeface="+mn-ea"/>
              </a:rPr>
              <a:t>可是，我们真的实现了优化吗？</a:t>
            </a:r>
            <a:endParaRPr lang="zh-CN" altLang="en-US" sz="2400" b="1" dirty="0">
              <a:solidFill>
                <a:srgbClr val="FF0000"/>
              </a:solidFill>
              <a:latin typeface="+mn-ea"/>
              <a:ea typeface="+mn-ea"/>
            </a:endParaRPr>
          </a:p>
        </p:txBody>
      </p:sp>
      <p:sp>
        <p:nvSpPr>
          <p:cNvPr id="19" name="文本框 18"/>
          <p:cNvSpPr txBox="1"/>
          <p:nvPr/>
        </p:nvSpPr>
        <p:spPr>
          <a:xfrm>
            <a:off x="1665423" y="2170156"/>
            <a:ext cx="2880320" cy="1754326"/>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a:t>
            </a:r>
            <a:r>
              <a:rPr lang="en-US" altLang="zh-CN" b="0" i="0" dirty="0">
                <a:solidFill>
                  <a:srgbClr val="7030A0"/>
                </a:solidFill>
                <a:effectLst/>
                <a:latin typeface="Fira Mono" panose="020F0502020204030204" pitchFamily="49" charset="0"/>
              </a:rPr>
              <a:t>test1</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effectLst/>
                <a:latin typeface="Fira Mono" panose="020F0502020204030204" pitchFamily="49" charset="0"/>
              </a:rPr>
              <a:t>{</a:t>
            </a:r>
            <a:endParaRPr lang="en-US" altLang="zh-CN" b="0" i="0" dirty="0">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a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solidFill>
                  <a:schemeClr val="bg2"/>
                </a:solidFill>
                <a:effectLst/>
                <a:latin typeface="Fira Mono" panose="020F0502020204030204" pitchFamily="49" charset="0"/>
              </a:rPr>
              <a:t>233</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b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solidFill>
                  <a:schemeClr val="bg2"/>
                </a:solidFill>
                <a:effectLst/>
                <a:latin typeface="Fira Mono" panose="020F0502020204030204" pitchFamily="49" charset="0"/>
              </a:rPr>
              <a:t>2</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c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solidFill>
                  <a:schemeClr val="bg2"/>
                </a:solidFill>
                <a:effectLst/>
                <a:latin typeface="Fira Mono" panose="020F0502020204030204" pitchFamily="49" charset="0"/>
              </a:rPr>
              <a:t>234</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return</a:t>
            </a:r>
            <a:r>
              <a:rPr lang="en-US" altLang="zh-CN" b="0" i="0" dirty="0">
                <a:solidFill>
                  <a:srgbClr val="36464E"/>
                </a:solidFill>
                <a:effectLst/>
                <a:latin typeface="Fira Mono" panose="020F0502020204030204" pitchFamily="49" charset="0"/>
              </a:rPr>
              <a:t> c</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a:t>
            </a:r>
            <a:endParaRPr lang="zh-CN" altLang="en-US" dirty="0"/>
          </a:p>
        </p:txBody>
      </p:sp>
      <p:sp>
        <p:nvSpPr>
          <p:cNvPr id="20" name="箭头: 右 19"/>
          <p:cNvSpPr/>
          <p:nvPr/>
        </p:nvSpPr>
        <p:spPr bwMode="auto">
          <a:xfrm>
            <a:off x="5409839" y="2718343"/>
            <a:ext cx="1296144" cy="648072"/>
          </a:xfrm>
          <a:prstGeom prst="rightArrow">
            <a:avLst/>
          </a:prstGeom>
          <a:solidFill>
            <a:schemeClr val="tx1">
              <a:lumMod val="60000"/>
              <a:lumOff val="40000"/>
            </a:schemeClr>
          </a:solidFill>
          <a:ln>
            <a:noFill/>
          </a:ln>
        </p:spPr>
        <p:txBody>
          <a:bodyPr vert="horz" wrap="square" lIns="91440" tIns="45720" rIns="91440" bIns="45720" numCol="1" rtlCol="0" anchor="t" anchorCtr="0" compatLnSpc="1"/>
          <a:lstStyle/>
          <a:p>
            <a:pPr algn="l"/>
            <a:endParaRPr lang="zh-CN" altLang="en-US"/>
          </a:p>
        </p:txBody>
      </p:sp>
      <p:sp>
        <p:nvSpPr>
          <p:cNvPr id="21" name="文本框 20"/>
          <p:cNvSpPr txBox="1"/>
          <p:nvPr/>
        </p:nvSpPr>
        <p:spPr>
          <a:xfrm>
            <a:off x="7286493" y="2580714"/>
            <a:ext cx="2880320" cy="923330"/>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a:t>
            </a:r>
            <a:r>
              <a:rPr lang="en-US" altLang="zh-CN" b="0" i="0" dirty="0">
                <a:solidFill>
                  <a:srgbClr val="7030A0"/>
                </a:solidFill>
                <a:effectLst/>
                <a:latin typeface="Fira Mono" panose="020F0502020204030204" pitchFamily="49" charset="0"/>
              </a:rPr>
              <a:t>test2</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effectLst/>
                <a:latin typeface="Fira Mono" panose="020F0502020204030204" pitchFamily="49" charset="0"/>
              </a:rPr>
              <a:t>{</a:t>
            </a:r>
            <a:endParaRPr lang="en-US" altLang="zh-CN" b="0" i="0" dirty="0">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return 234;</a:t>
            </a:r>
            <a:endParaRPr lang="en-US" altLang="zh-CN" b="0" i="0" dirty="0">
              <a:solidFill>
                <a:srgbClr val="4472C4"/>
              </a:solidFill>
              <a:effectLst/>
              <a:latin typeface="Fira Mono" panose="020F0502020204030204" pitchFamily="49" charset="0"/>
            </a:endParaRPr>
          </a:p>
          <a:p>
            <a:r>
              <a:rPr lang="en-US" altLang="zh-CN" b="0" i="0" dirty="0">
                <a:effectLst/>
                <a:latin typeface="Fira Mono" panose="020F0502020204030204" pitchFamily="49" charset="0"/>
              </a:rPr>
              <a:t>}</a:t>
            </a:r>
            <a:endParaRPr lang="zh-CN" altLang="en-US" dirty="0"/>
          </a:p>
        </p:txBody>
      </p:sp>
      <p:pic>
        <p:nvPicPr>
          <p:cNvPr id="24" name="图片 23"/>
          <p:cNvPicPr>
            <a:picLocks noChangeAspect="1"/>
          </p:cNvPicPr>
          <p:nvPr/>
        </p:nvPicPr>
        <p:blipFill>
          <a:blip r:embed="rId5"/>
          <a:stretch>
            <a:fillRect/>
          </a:stretch>
        </p:blipFill>
        <p:spPr>
          <a:xfrm>
            <a:off x="478974" y="4344846"/>
            <a:ext cx="4372488" cy="906737"/>
          </a:xfrm>
          <a:prstGeom prst="rect">
            <a:avLst/>
          </a:prstGeom>
        </p:spPr>
      </p:pic>
      <p:pic>
        <p:nvPicPr>
          <p:cNvPr id="25" name="图片 24"/>
          <p:cNvPicPr>
            <a:picLocks noChangeAspect="1"/>
          </p:cNvPicPr>
          <p:nvPr/>
        </p:nvPicPr>
        <p:blipFill>
          <a:blip r:embed="rId6"/>
          <a:stretch>
            <a:fillRect/>
          </a:stretch>
        </p:blipFill>
        <p:spPr>
          <a:xfrm>
            <a:off x="6193353" y="4356847"/>
            <a:ext cx="4894899" cy="734992"/>
          </a:xfrm>
          <a:prstGeom prst="rect">
            <a:avLst/>
          </a:prstGeom>
        </p:spPr>
      </p:pic>
    </p:spTree>
    <p:custDataLst>
      <p:tags r:id="rId7"/>
    </p:custDataLst>
  </p:cSld>
  <p:clrMapOvr>
    <a:masterClrMapping/>
  </p:clrMapOvr>
  <p:transition spd="med">
    <p:push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性能优化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减少冗余计算、简化计算</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3" name="文本框 12"/>
          <p:cNvSpPr txBox="1"/>
          <p:nvPr/>
        </p:nvSpPr>
        <p:spPr>
          <a:xfrm>
            <a:off x="451652" y="1137046"/>
            <a:ext cx="4543231" cy="461665"/>
          </a:xfrm>
          <a:prstGeom prst="rect">
            <a:avLst/>
          </a:prstGeom>
          <a:noFill/>
        </p:spPr>
        <p:txBody>
          <a:bodyPr wrap="none" rtlCol="0">
            <a:spAutoFit/>
          </a:bodyPr>
          <a:lstStyle/>
          <a:p>
            <a:r>
              <a:rPr lang="zh-CN" altLang="en-US" sz="2400" b="1" dirty="0">
                <a:solidFill>
                  <a:srgbClr val="FF0000"/>
                </a:solidFill>
                <a:latin typeface="+mn-ea"/>
                <a:ea typeface="+mn-ea"/>
              </a:rPr>
              <a:t>可是，我们真的实现了优化吗</a:t>
            </a:r>
            <a:r>
              <a:rPr lang="zh-CN" altLang="en-US" sz="2400" b="1" dirty="0">
                <a:latin typeface="+mn-ea"/>
                <a:ea typeface="+mn-ea"/>
              </a:rPr>
              <a:t>？</a:t>
            </a:r>
            <a:endParaRPr lang="zh-CN" altLang="en-US" sz="2400" b="1" dirty="0">
              <a:latin typeface="+mn-ea"/>
              <a:ea typeface="+mn-ea"/>
            </a:endParaRPr>
          </a:p>
        </p:txBody>
      </p:sp>
      <p:sp>
        <p:nvSpPr>
          <p:cNvPr id="2" name="文本框 1"/>
          <p:cNvSpPr txBox="1"/>
          <p:nvPr/>
        </p:nvSpPr>
        <p:spPr>
          <a:xfrm>
            <a:off x="531398" y="1807482"/>
            <a:ext cx="4877328" cy="1477328"/>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i="0" dirty="0">
                <a:solidFill>
                  <a:srgbClr val="4472C4"/>
                </a:solidFill>
                <a:effectLst/>
                <a:latin typeface="Fira Mono" panose="020F0502020204030204" pitchFamily="49" charset="0"/>
              </a:rPr>
              <a:t>int</a:t>
            </a:r>
            <a:r>
              <a:rPr lang="en-US" altLang="zh-CN" b="0" i="0" dirty="0">
                <a:solidFill>
                  <a:srgbClr val="1F3743"/>
                </a:solidFill>
                <a:effectLst/>
                <a:latin typeface="Fira Mono" panose="020F0502020204030204" pitchFamily="49" charset="0"/>
              </a:rPr>
              <a:t> </a:t>
            </a:r>
            <a:r>
              <a:rPr lang="en-US" altLang="zh-CN" dirty="0">
                <a:solidFill>
                  <a:srgbClr val="7030A0"/>
                </a:solidFill>
                <a:latin typeface="Fira Mono" panose="020F0502020204030204" pitchFamily="49" charset="0"/>
              </a:rPr>
              <a:t>cal_x1</a:t>
            </a:r>
            <a:r>
              <a:rPr lang="en-US" altLang="zh-CN" b="0" i="0" dirty="0">
                <a:solidFill>
                  <a:srgbClr val="1F3743"/>
                </a:solidFill>
                <a:effectLst/>
                <a:latin typeface="Fira Mono" panose="020F0502020204030204" pitchFamily="49" charset="0"/>
              </a:rPr>
              <a:t>(</a:t>
            </a:r>
            <a:r>
              <a:rPr lang="en-US" altLang="zh-CN" b="0" i="0" dirty="0">
                <a:solidFill>
                  <a:srgbClr val="4472C4"/>
                </a:solidFill>
                <a:effectLst/>
                <a:latin typeface="Fira Mono" panose="020F0502020204030204" pitchFamily="49" charset="0"/>
              </a:rPr>
              <a:t>int</a:t>
            </a:r>
            <a:r>
              <a:rPr lang="en-US" altLang="zh-CN" b="0" i="0" dirty="0">
                <a:solidFill>
                  <a:srgbClr val="1F3743"/>
                </a:solidFill>
                <a:effectLst/>
                <a:latin typeface="Fira Mono" panose="020F0502020204030204" pitchFamily="49" charset="0"/>
              </a:rPr>
              <a:t> a, </a:t>
            </a:r>
            <a:r>
              <a:rPr lang="en-US" altLang="zh-CN" b="0" i="0" dirty="0">
                <a:solidFill>
                  <a:srgbClr val="4472C4"/>
                </a:solidFill>
                <a:effectLst/>
                <a:latin typeface="Fira Mono" panose="020F0502020204030204" pitchFamily="49" charset="0"/>
              </a:rPr>
              <a:t>int</a:t>
            </a:r>
            <a:r>
              <a:rPr lang="en-US" altLang="zh-CN" b="0" i="0" dirty="0">
                <a:solidFill>
                  <a:srgbClr val="1F3743"/>
                </a:solidFill>
                <a:effectLst/>
                <a:latin typeface="Fira Mono" panose="020F0502020204030204" pitchFamily="49" charset="0"/>
              </a:rPr>
              <a:t> b){</a:t>
            </a:r>
            <a:endParaRPr lang="en-US" altLang="zh-CN" b="0" i="0" dirty="0">
              <a:solidFill>
                <a:srgbClr val="1F3743"/>
              </a:solidFill>
              <a:effectLst/>
              <a:latin typeface="Fira Mono" panose="020F0502020204030204" pitchFamily="49" charset="0"/>
            </a:endParaRPr>
          </a:p>
          <a:p>
            <a:r>
              <a:rPr lang="en-US" altLang="zh-CN" b="0" i="0" dirty="0">
                <a:solidFill>
                  <a:srgbClr val="4472C4"/>
                </a:solidFill>
                <a:effectLst/>
                <a:latin typeface="Fira Mono" panose="020F0502020204030204" pitchFamily="49" charset="0"/>
              </a:rPr>
              <a:t>    int </a:t>
            </a:r>
            <a:r>
              <a:rPr lang="en-US" altLang="zh-CN" b="0" i="0" dirty="0">
                <a:solidFill>
                  <a:srgbClr val="1F3743"/>
                </a:solidFill>
                <a:effectLst/>
                <a:latin typeface="Fira Mono" panose="020F0502020204030204" pitchFamily="49" charset="0"/>
              </a:rPr>
              <a:t>x = </a:t>
            </a:r>
            <a:r>
              <a:rPr lang="en-US" altLang="zh-CN" dirty="0">
                <a:solidFill>
                  <a:srgbClr val="1F3743"/>
                </a:solidFill>
                <a:latin typeface="Fira Mono" panose="020F0502020204030204" pitchFamily="49" charset="0"/>
              </a:rPr>
              <a:t>(</a:t>
            </a:r>
            <a:r>
              <a:rPr lang="en-US" altLang="zh-CN" b="0" i="0" dirty="0" err="1">
                <a:solidFill>
                  <a:srgbClr val="1F3743"/>
                </a:solidFill>
                <a:effectLst/>
                <a:latin typeface="Fira Mono" panose="020F0502020204030204" pitchFamily="49" charset="0"/>
              </a:rPr>
              <a:t>a+b</a:t>
            </a:r>
            <a:r>
              <a:rPr lang="en-US" altLang="zh-CN" b="0" i="0" dirty="0">
                <a:solidFill>
                  <a:srgbClr val="1F3743"/>
                </a:solidFill>
                <a:effectLst/>
                <a:latin typeface="Fira Mono" panose="020F0502020204030204" pitchFamily="49" charset="0"/>
              </a:rPr>
              <a:t>) * </a:t>
            </a:r>
            <a:r>
              <a:rPr lang="en-US" altLang="zh-CN" b="0" i="0" dirty="0">
                <a:solidFill>
                  <a:schemeClr val="bg2"/>
                </a:solidFill>
                <a:effectLst/>
                <a:latin typeface="Fira Mono" panose="020F0502020204030204" pitchFamily="49" charset="0"/>
              </a:rPr>
              <a:t>2</a:t>
            </a:r>
            <a:r>
              <a:rPr lang="en-US" altLang="zh-CN" b="0" i="0" dirty="0">
                <a:solidFill>
                  <a:srgbClr val="1F3743"/>
                </a:solidFill>
                <a:effectLst/>
                <a:latin typeface="Fira Mono" panose="020F0502020204030204" pitchFamily="49" charset="0"/>
              </a:rPr>
              <a:t> + (</a:t>
            </a:r>
            <a:r>
              <a:rPr lang="en-US" altLang="zh-CN" b="0" i="0" dirty="0" err="1">
                <a:solidFill>
                  <a:srgbClr val="1F3743"/>
                </a:solidFill>
                <a:effectLst/>
                <a:latin typeface="Fira Mono" panose="020F0502020204030204" pitchFamily="49" charset="0"/>
              </a:rPr>
              <a:t>b+a</a:t>
            </a:r>
            <a:r>
              <a:rPr lang="en-US" altLang="zh-CN" b="0" i="0" dirty="0">
                <a:solidFill>
                  <a:srgbClr val="1F3743"/>
                </a:solidFill>
                <a:effectLst/>
                <a:latin typeface="Fira Mono" panose="020F0502020204030204" pitchFamily="49" charset="0"/>
              </a:rPr>
              <a:t>) * </a:t>
            </a:r>
            <a:r>
              <a:rPr lang="en-US" altLang="zh-CN" dirty="0">
                <a:solidFill>
                  <a:schemeClr val="bg2"/>
                </a:solidFill>
                <a:latin typeface="Fira Mono" panose="020F0502020204030204" pitchFamily="49" charset="0"/>
              </a:rPr>
              <a:t>6 </a:t>
            </a:r>
            <a:r>
              <a:rPr lang="en-US" altLang="zh-CN" dirty="0">
                <a:latin typeface="Fira Mono" panose="020F0502020204030204" pitchFamily="49" charset="0"/>
              </a:rPr>
              <a:t>+ (</a:t>
            </a:r>
            <a:r>
              <a:rPr lang="en-US" altLang="zh-CN" dirty="0" err="1">
                <a:latin typeface="Fira Mono" panose="020F0502020204030204" pitchFamily="49" charset="0"/>
              </a:rPr>
              <a:t>a+b</a:t>
            </a:r>
            <a:r>
              <a:rPr lang="en-US" altLang="zh-CN" dirty="0">
                <a:latin typeface="Fira Mono" panose="020F0502020204030204" pitchFamily="49" charset="0"/>
              </a:rPr>
              <a:t>) * </a:t>
            </a:r>
            <a:r>
              <a:rPr lang="en-US" altLang="zh-CN" dirty="0">
                <a:solidFill>
                  <a:schemeClr val="bg2"/>
                </a:solidFill>
                <a:latin typeface="Fira Mono" panose="020F0502020204030204" pitchFamily="49" charset="0"/>
              </a:rPr>
              <a:t>28 </a:t>
            </a:r>
            <a:r>
              <a:rPr lang="en-US" altLang="zh-CN" dirty="0">
                <a:latin typeface="Fira Mono" panose="020F0502020204030204" pitchFamily="49" charset="0"/>
              </a:rPr>
              <a:t>+ (</a:t>
            </a:r>
            <a:r>
              <a:rPr lang="en-US" altLang="zh-CN" dirty="0" err="1">
                <a:latin typeface="Fira Mono" panose="020F0502020204030204" pitchFamily="49" charset="0"/>
              </a:rPr>
              <a:t>a+b</a:t>
            </a:r>
            <a:r>
              <a:rPr lang="en-US" altLang="zh-CN" dirty="0">
                <a:latin typeface="Fira Mono" panose="020F0502020204030204" pitchFamily="49" charset="0"/>
              </a:rPr>
              <a:t>) / </a:t>
            </a:r>
            <a:r>
              <a:rPr lang="en-US" altLang="zh-CN" dirty="0">
                <a:solidFill>
                  <a:schemeClr val="bg2"/>
                </a:solidFill>
                <a:latin typeface="Fira Mono" panose="020F0502020204030204" pitchFamily="49" charset="0"/>
              </a:rPr>
              <a:t>3</a:t>
            </a:r>
            <a:r>
              <a:rPr lang="en-US" altLang="zh-CN" b="0" i="0" dirty="0">
                <a:solidFill>
                  <a:srgbClr val="1F3743"/>
                </a:solidFill>
                <a:effectLst/>
                <a:latin typeface="Fira Mono" panose="020F0502020204030204" pitchFamily="49" charset="0"/>
              </a:rPr>
              <a:t>;</a:t>
            </a:r>
            <a:endParaRPr lang="en-US" altLang="zh-CN" b="0" i="0" dirty="0">
              <a:solidFill>
                <a:srgbClr val="1F3743"/>
              </a:solidFill>
              <a:effectLst/>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b="0" i="0" dirty="0">
                <a:solidFill>
                  <a:srgbClr val="4472C4"/>
                </a:solidFill>
                <a:effectLst/>
                <a:latin typeface="Fira Mono" panose="020F0502020204030204" pitchFamily="49" charset="0"/>
              </a:rPr>
              <a:t>return</a:t>
            </a:r>
            <a:r>
              <a:rPr lang="en-US" altLang="zh-CN" b="0" i="0" dirty="0">
                <a:solidFill>
                  <a:srgbClr val="1F3743"/>
                </a:solidFill>
                <a:effectLst/>
                <a:latin typeface="Fira Mono" panose="020F0502020204030204" pitchFamily="49" charset="0"/>
              </a:rPr>
              <a:t> </a:t>
            </a:r>
            <a:r>
              <a:rPr lang="en-US" altLang="zh-CN" dirty="0">
                <a:solidFill>
                  <a:srgbClr val="1F3743"/>
                </a:solidFill>
                <a:latin typeface="Fira Mono" panose="020F0502020204030204" pitchFamily="49" charset="0"/>
              </a:rPr>
              <a:t>x</a:t>
            </a:r>
            <a:r>
              <a:rPr lang="en-US" altLang="zh-CN" b="0" i="0" dirty="0">
                <a:solidFill>
                  <a:srgbClr val="1F3743"/>
                </a:solidFill>
                <a:effectLst/>
                <a:latin typeface="Fira Mono" panose="020F0502020204030204" pitchFamily="49" charset="0"/>
              </a:rPr>
              <a:t>;</a:t>
            </a:r>
            <a:endParaRPr lang="en-US" altLang="zh-CN" b="0" i="0" dirty="0">
              <a:solidFill>
                <a:srgbClr val="1F3743"/>
              </a:solidFill>
              <a:effectLst/>
              <a:latin typeface="Fira Mono" panose="020F0502020204030204" pitchFamily="49" charset="0"/>
            </a:endParaRPr>
          </a:p>
          <a:p>
            <a:r>
              <a:rPr lang="en-US" altLang="zh-CN" b="0" i="0" dirty="0">
                <a:solidFill>
                  <a:srgbClr val="1F3743"/>
                </a:solidFill>
                <a:effectLst/>
                <a:latin typeface="Fira Mono" panose="020F0502020204030204" pitchFamily="49" charset="0"/>
              </a:rPr>
              <a:t>}</a:t>
            </a:r>
            <a:endParaRPr lang="zh-CN" altLang="en-US" dirty="0">
              <a:solidFill>
                <a:srgbClr val="1F3743"/>
              </a:solidFill>
            </a:endParaRPr>
          </a:p>
        </p:txBody>
      </p:sp>
      <p:sp>
        <p:nvSpPr>
          <p:cNvPr id="4" name="箭头: 右 3"/>
          <p:cNvSpPr/>
          <p:nvPr/>
        </p:nvSpPr>
        <p:spPr bwMode="auto">
          <a:xfrm>
            <a:off x="5571600" y="2546146"/>
            <a:ext cx="738940" cy="461665"/>
          </a:xfrm>
          <a:prstGeom prst="rightArrow">
            <a:avLst/>
          </a:prstGeom>
          <a:solidFill>
            <a:schemeClr val="tx1">
              <a:lumMod val="60000"/>
              <a:lumOff val="40000"/>
            </a:schemeClr>
          </a:solidFill>
          <a:ln>
            <a:noFill/>
          </a:ln>
        </p:spPr>
        <p:txBody>
          <a:bodyPr vert="horz" wrap="square" lIns="91440" tIns="45720" rIns="91440" bIns="45720" numCol="1" rtlCol="0" anchor="t" anchorCtr="0" compatLnSpc="1"/>
          <a:lstStyle/>
          <a:p>
            <a:pPr algn="l"/>
            <a:endParaRPr lang="zh-CN" altLang="en-US"/>
          </a:p>
        </p:txBody>
      </p:sp>
      <p:sp>
        <p:nvSpPr>
          <p:cNvPr id="7" name="文本框 6"/>
          <p:cNvSpPr txBox="1"/>
          <p:nvPr/>
        </p:nvSpPr>
        <p:spPr>
          <a:xfrm>
            <a:off x="6473414" y="1712822"/>
            <a:ext cx="4430732" cy="1754326"/>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a:t>
            </a:r>
            <a:r>
              <a:rPr lang="en-US" altLang="zh-CN" dirty="0">
                <a:solidFill>
                  <a:srgbClr val="7030A0"/>
                </a:solidFill>
                <a:latin typeface="Fira Mono" panose="020F0502020204030204" pitchFamily="49" charset="0"/>
              </a:rPr>
              <a:t>cal_x2</a:t>
            </a:r>
            <a:r>
              <a:rPr lang="en-US" altLang="zh-CN" dirty="0">
                <a:solidFill>
                  <a:srgbClr val="1F3743"/>
                </a:solidFill>
                <a:latin typeface="Fira Mono" panose="020F0502020204030204" pitchFamily="49" charset="0"/>
              </a:rPr>
              <a:t>(</a:t>
            </a:r>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a, </a:t>
            </a:r>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b){</a:t>
            </a:r>
            <a:endParaRPr lang="en-US" altLang="zh-CN" dirty="0">
              <a:solidFill>
                <a:srgbClr val="1F3743"/>
              </a:solidFill>
              <a:latin typeface="Fira Mono" panose="020F0502020204030204" pitchFamily="49" charset="0"/>
            </a:endParaRPr>
          </a:p>
          <a:p>
            <a:r>
              <a:rPr lang="en-US" altLang="zh-CN" dirty="0">
                <a:solidFill>
                  <a:srgbClr val="4472C4"/>
                </a:solidFill>
                <a:latin typeface="Fira Mono" panose="020F0502020204030204" pitchFamily="49" charset="0"/>
              </a:rPr>
              <a:t>    int </a:t>
            </a:r>
            <a:r>
              <a:rPr lang="en-US" altLang="zh-CN" dirty="0">
                <a:solidFill>
                  <a:srgbClr val="1F3743"/>
                </a:solidFill>
                <a:latin typeface="Fira Mono" panose="020F0502020204030204" pitchFamily="49" charset="0"/>
              </a:rPr>
              <a:t>E = a + b;</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x = E * </a:t>
            </a:r>
            <a:r>
              <a:rPr lang="en-US" altLang="zh-CN" dirty="0">
                <a:solidFill>
                  <a:schemeClr val="bg2"/>
                </a:solidFill>
                <a:latin typeface="Fira Mono" panose="020F0502020204030204" pitchFamily="49" charset="0"/>
              </a:rPr>
              <a:t>2</a:t>
            </a:r>
            <a:r>
              <a:rPr lang="en-US" altLang="zh-CN" dirty="0">
                <a:solidFill>
                  <a:srgbClr val="1F3743"/>
                </a:solidFill>
                <a:latin typeface="Fira Mono" panose="020F0502020204030204" pitchFamily="49" charset="0"/>
              </a:rPr>
              <a:t> + E * </a:t>
            </a:r>
            <a:r>
              <a:rPr lang="en-US" altLang="zh-CN" dirty="0">
                <a:solidFill>
                  <a:schemeClr val="bg2"/>
                </a:solidFill>
                <a:latin typeface="Fira Mono" panose="020F0502020204030204" pitchFamily="49" charset="0"/>
              </a:rPr>
              <a:t>6 </a:t>
            </a:r>
            <a:r>
              <a:rPr lang="en-US" altLang="zh-CN" dirty="0">
                <a:solidFill>
                  <a:srgbClr val="1F3743"/>
                </a:solidFill>
                <a:latin typeface="Fira Mono" panose="020F0502020204030204" pitchFamily="49" charset="0"/>
              </a:rPr>
              <a:t>+ E * </a:t>
            </a:r>
            <a:r>
              <a:rPr lang="en-US" altLang="zh-CN" dirty="0">
                <a:solidFill>
                  <a:schemeClr val="bg2"/>
                </a:solidFill>
                <a:latin typeface="Fira Mono" panose="020F0502020204030204" pitchFamily="49" charset="0"/>
              </a:rPr>
              <a:t>28</a:t>
            </a:r>
            <a:r>
              <a:rPr lang="en-US" altLang="zh-CN" dirty="0">
                <a:solidFill>
                  <a:srgbClr val="1F3743"/>
                </a:solidFill>
                <a:latin typeface="Fira Mono" panose="020F0502020204030204" pitchFamily="49" charset="0"/>
              </a:rPr>
              <a:t> + E / </a:t>
            </a:r>
            <a:r>
              <a:rPr lang="en-US" altLang="zh-CN" dirty="0">
                <a:solidFill>
                  <a:schemeClr val="bg2"/>
                </a:solidFill>
                <a:latin typeface="Fira Mono" panose="020F0502020204030204" pitchFamily="49" charset="0"/>
              </a:rPr>
              <a:t>3</a:t>
            </a:r>
            <a:r>
              <a:rPr lang="en-US" altLang="zh-CN" dirty="0">
                <a:solidFill>
                  <a:srgbClr val="1F3743"/>
                </a:solidFill>
                <a:latin typeface="Fira Mono" panose="020F0502020204030204" pitchFamily="49" charset="0"/>
              </a:rPr>
              <a:t>;</a:t>
            </a:r>
            <a:endParaRPr lang="en-US" altLang="zh-CN" dirty="0">
              <a:solidFill>
                <a:srgbClr val="1F3743"/>
              </a:solidFill>
              <a:latin typeface="Fira Mono" panose="020F0502020204030204" pitchFamily="49" charset="0"/>
            </a:endParaRPr>
          </a:p>
          <a:p>
            <a:r>
              <a:rPr lang="en-US" altLang="zh-CN" dirty="0">
                <a:solidFill>
                  <a:srgbClr val="4472C4"/>
                </a:solidFill>
                <a:latin typeface="Fira Mono" panose="020F0502020204030204" pitchFamily="49" charset="0"/>
              </a:rPr>
              <a:t>    return</a:t>
            </a:r>
            <a:r>
              <a:rPr lang="en-US" altLang="zh-CN" dirty="0">
                <a:solidFill>
                  <a:srgbClr val="1F3743"/>
                </a:solidFill>
                <a:latin typeface="Fira Mono" panose="020F0502020204030204" pitchFamily="49" charset="0"/>
              </a:rPr>
              <a:t> x;</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a:t>
            </a:r>
            <a:endParaRPr lang="zh-CN" altLang="en-US" dirty="0">
              <a:solidFill>
                <a:srgbClr val="1F3743"/>
              </a:solidFill>
            </a:endParaRPr>
          </a:p>
        </p:txBody>
      </p:sp>
      <p:pic>
        <p:nvPicPr>
          <p:cNvPr id="8" name="图片 7"/>
          <p:cNvPicPr>
            <a:picLocks noChangeAspect="1"/>
          </p:cNvPicPr>
          <p:nvPr/>
        </p:nvPicPr>
        <p:blipFill>
          <a:blip r:embed="rId5"/>
          <a:stretch>
            <a:fillRect/>
          </a:stretch>
        </p:blipFill>
        <p:spPr>
          <a:xfrm>
            <a:off x="432010" y="3623151"/>
            <a:ext cx="4543231" cy="2479553"/>
          </a:xfrm>
          <a:prstGeom prst="rect">
            <a:avLst/>
          </a:prstGeom>
        </p:spPr>
      </p:pic>
      <p:pic>
        <p:nvPicPr>
          <p:cNvPr id="9" name="图片 8"/>
          <p:cNvPicPr>
            <a:picLocks noChangeAspect="1"/>
          </p:cNvPicPr>
          <p:nvPr/>
        </p:nvPicPr>
        <p:blipFill>
          <a:blip r:embed="rId6"/>
          <a:stretch>
            <a:fillRect/>
          </a:stretch>
        </p:blipFill>
        <p:spPr>
          <a:xfrm>
            <a:off x="6310540" y="3623151"/>
            <a:ext cx="4320593" cy="2592356"/>
          </a:xfrm>
          <a:prstGeom prst="rect">
            <a:avLst/>
          </a:prstGeom>
        </p:spPr>
      </p:pic>
    </p:spTree>
    <p:custDataLst>
      <p:tags r:id="rId7"/>
    </p:custDataLst>
  </p:cSld>
  <p:clrMapOvr>
    <a:masterClrMapping/>
  </p:clrMapOvr>
  <p:transition spd="med">
    <p:push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性能优化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减少冗余计算、简化计算</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3" name="文本框 12"/>
          <p:cNvSpPr txBox="1"/>
          <p:nvPr/>
        </p:nvSpPr>
        <p:spPr>
          <a:xfrm>
            <a:off x="451652" y="1137046"/>
            <a:ext cx="4543231" cy="461665"/>
          </a:xfrm>
          <a:prstGeom prst="rect">
            <a:avLst/>
          </a:prstGeom>
          <a:noFill/>
        </p:spPr>
        <p:txBody>
          <a:bodyPr wrap="none" rtlCol="0">
            <a:spAutoFit/>
          </a:bodyPr>
          <a:lstStyle/>
          <a:p>
            <a:r>
              <a:rPr lang="zh-CN" altLang="en-US" sz="2400" b="1" dirty="0">
                <a:solidFill>
                  <a:srgbClr val="FF0000"/>
                </a:solidFill>
                <a:latin typeface="+mn-ea"/>
                <a:ea typeface="+mn-ea"/>
              </a:rPr>
              <a:t>可是，我们真的实现了优化吗？</a:t>
            </a:r>
            <a:endParaRPr lang="zh-CN" altLang="en-US" sz="2400" b="1" dirty="0">
              <a:solidFill>
                <a:srgbClr val="FF0000"/>
              </a:solidFill>
              <a:latin typeface="+mn-ea"/>
              <a:ea typeface="+mn-ea"/>
            </a:endParaRPr>
          </a:p>
        </p:txBody>
      </p:sp>
      <p:sp>
        <p:nvSpPr>
          <p:cNvPr id="3" name="文本框 2"/>
          <p:cNvSpPr txBox="1"/>
          <p:nvPr/>
        </p:nvSpPr>
        <p:spPr>
          <a:xfrm>
            <a:off x="694258" y="1699027"/>
            <a:ext cx="4288932" cy="1754326"/>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dirty="0">
                <a:solidFill>
                  <a:srgbClr val="4472C4"/>
                </a:solidFill>
                <a:latin typeface="Fira Mono" panose="020F0502020204030204" pitchFamily="49" charset="0"/>
              </a:rPr>
              <a:t>void </a:t>
            </a:r>
            <a:r>
              <a:rPr lang="en-US" altLang="zh-CN" dirty="0">
                <a:solidFill>
                  <a:srgbClr val="7030A0"/>
                </a:solidFill>
                <a:latin typeface="Fira Mono" panose="020F0502020204030204" pitchFamily="49" charset="0"/>
              </a:rPr>
              <a:t>set_row1</a:t>
            </a:r>
            <a:r>
              <a:rPr lang="en-US" altLang="zh-CN" dirty="0">
                <a:solidFill>
                  <a:srgbClr val="1F3743"/>
                </a:solidFill>
                <a:latin typeface="Fira Mono" panose="020F0502020204030204" pitchFamily="49" charset="0"/>
              </a:rPr>
              <a:t>(</a:t>
            </a:r>
            <a:r>
              <a:rPr lang="en-US" altLang="zh-CN" dirty="0">
                <a:solidFill>
                  <a:srgbClr val="4472C4"/>
                </a:solidFill>
                <a:latin typeface="Fira Mono" panose="020F0502020204030204" pitchFamily="49" charset="0"/>
              </a:rPr>
              <a:t>double </a:t>
            </a:r>
            <a:r>
              <a:rPr lang="en-US" altLang="zh-CN" dirty="0">
                <a:solidFill>
                  <a:srgbClr val="1F3743"/>
                </a:solidFill>
                <a:latin typeface="Fira Mono" panose="020F0502020204030204" pitchFamily="49" charset="0"/>
              </a:rPr>
              <a:t>*a, </a:t>
            </a:r>
            <a:r>
              <a:rPr lang="en-US" altLang="zh-CN" dirty="0">
                <a:solidFill>
                  <a:srgbClr val="4472C4"/>
                </a:solidFill>
                <a:latin typeface="Fira Mono" panose="020F0502020204030204" pitchFamily="49" charset="0"/>
              </a:rPr>
              <a:t>double</a:t>
            </a:r>
            <a:r>
              <a:rPr lang="en-US" altLang="zh-CN" dirty="0">
                <a:solidFill>
                  <a:srgbClr val="1F3743"/>
                </a:solidFill>
                <a:latin typeface="Fira Mono" panose="020F0502020204030204" pitchFamily="49" charset="0"/>
              </a:rPr>
              <a:t> *b, </a:t>
            </a:r>
            <a:r>
              <a:rPr lang="en-US" altLang="zh-CN" dirty="0">
                <a:solidFill>
                  <a:srgbClr val="4472C4"/>
                </a:solidFill>
                <a:latin typeface="Fira Mono" panose="020F0502020204030204" pitchFamily="49" charset="0"/>
              </a:rPr>
              <a:t>long</a:t>
            </a:r>
            <a:r>
              <a:rPr lang="en-US" altLang="zh-CN" dirty="0">
                <a:solidFill>
                  <a:srgbClr val="1F3743"/>
                </a:solidFill>
                <a:latin typeface="Fira Mono" panose="020F0502020204030204" pitchFamily="49" charset="0"/>
              </a:rPr>
              <a:t> </a:t>
            </a:r>
            <a:r>
              <a:rPr lang="en-US" altLang="zh-CN" dirty="0" err="1">
                <a:solidFill>
                  <a:srgbClr val="1F3743"/>
                </a:solidFill>
                <a:latin typeface="Fira Mono" panose="020F0502020204030204" pitchFamily="49" charset="0"/>
              </a:rPr>
              <a:t>i</a:t>
            </a:r>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long</a:t>
            </a:r>
            <a:r>
              <a:rPr lang="en-US" altLang="zh-CN" dirty="0">
                <a:solidFill>
                  <a:srgbClr val="1F3743"/>
                </a:solidFill>
                <a:latin typeface="Fira Mono" panose="020F0502020204030204" pitchFamily="49" charset="0"/>
              </a:rPr>
              <a:t> n){</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long</a:t>
            </a:r>
            <a:r>
              <a:rPr lang="en-US" altLang="zh-CN" dirty="0">
                <a:solidFill>
                  <a:srgbClr val="1F3743"/>
                </a:solidFill>
                <a:latin typeface="Fira Mono" panose="020F0502020204030204" pitchFamily="49" charset="0"/>
              </a:rPr>
              <a:t> j;</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for</a:t>
            </a:r>
            <a:r>
              <a:rPr lang="en-US" altLang="zh-CN" dirty="0">
                <a:solidFill>
                  <a:srgbClr val="1F3743"/>
                </a:solidFill>
                <a:latin typeface="Fira Mono" panose="020F0502020204030204" pitchFamily="49" charset="0"/>
              </a:rPr>
              <a:t>(j=</a:t>
            </a:r>
            <a:r>
              <a:rPr lang="en-US" altLang="zh-CN" dirty="0">
                <a:solidFill>
                  <a:schemeClr val="bg2"/>
                </a:solidFill>
                <a:latin typeface="Fira Mono" panose="020F0502020204030204" pitchFamily="49" charset="0"/>
              </a:rPr>
              <a:t>0</a:t>
            </a:r>
            <a:r>
              <a:rPr lang="en-US" altLang="zh-CN" dirty="0">
                <a:solidFill>
                  <a:srgbClr val="1F3743"/>
                </a:solidFill>
                <a:latin typeface="Fira Mono" panose="020F0502020204030204" pitchFamily="49" charset="0"/>
              </a:rPr>
              <a:t>; j&lt;n; </a:t>
            </a:r>
            <a:r>
              <a:rPr lang="en-US" altLang="zh-CN" dirty="0" err="1">
                <a:solidFill>
                  <a:srgbClr val="1F3743"/>
                </a:solidFill>
                <a:latin typeface="Fira Mono" panose="020F0502020204030204" pitchFamily="49" charset="0"/>
              </a:rPr>
              <a:t>j++</a:t>
            </a:r>
            <a:r>
              <a:rPr lang="en-US" altLang="zh-CN" dirty="0">
                <a:solidFill>
                  <a:srgbClr val="1F3743"/>
                </a:solidFill>
                <a:latin typeface="Fira Mono" panose="020F0502020204030204" pitchFamily="49" charset="0"/>
              </a:rPr>
              <a:t>)</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a[n*</a:t>
            </a:r>
            <a:r>
              <a:rPr lang="en-US" altLang="zh-CN" dirty="0" err="1">
                <a:solidFill>
                  <a:srgbClr val="1F3743"/>
                </a:solidFill>
                <a:latin typeface="Fira Mono" panose="020F0502020204030204" pitchFamily="49" charset="0"/>
              </a:rPr>
              <a:t>i+j</a:t>
            </a:r>
            <a:r>
              <a:rPr lang="en-US" altLang="zh-CN" dirty="0">
                <a:solidFill>
                  <a:srgbClr val="1F3743"/>
                </a:solidFill>
                <a:latin typeface="Fira Mono" panose="020F0502020204030204" pitchFamily="49" charset="0"/>
              </a:rPr>
              <a:t>] = b[j];	</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a:t>
            </a:r>
            <a:endParaRPr lang="en-US" altLang="zh-CN" dirty="0">
              <a:solidFill>
                <a:srgbClr val="1F3743"/>
              </a:solidFill>
              <a:latin typeface="Fira Mono" panose="020F0502020204030204" pitchFamily="49" charset="0"/>
            </a:endParaRPr>
          </a:p>
        </p:txBody>
      </p:sp>
      <p:sp>
        <p:nvSpPr>
          <p:cNvPr id="5" name="箭头: 右 4"/>
          <p:cNvSpPr/>
          <p:nvPr/>
        </p:nvSpPr>
        <p:spPr bwMode="auto">
          <a:xfrm>
            <a:off x="5218520" y="2149320"/>
            <a:ext cx="1296144" cy="648072"/>
          </a:xfrm>
          <a:prstGeom prst="rightArrow">
            <a:avLst/>
          </a:prstGeom>
          <a:solidFill>
            <a:schemeClr val="tx1">
              <a:lumMod val="60000"/>
              <a:lumOff val="40000"/>
            </a:schemeClr>
          </a:solidFill>
          <a:ln>
            <a:noFill/>
          </a:ln>
        </p:spPr>
        <p:txBody>
          <a:bodyPr vert="horz" wrap="square" lIns="91440" tIns="45720" rIns="91440" bIns="45720" numCol="1" rtlCol="0" anchor="t" anchorCtr="0" compatLnSpc="1"/>
          <a:lstStyle/>
          <a:p>
            <a:pPr algn="l"/>
            <a:endParaRPr lang="zh-CN" altLang="en-US"/>
          </a:p>
        </p:txBody>
      </p:sp>
      <p:sp>
        <p:nvSpPr>
          <p:cNvPr id="6" name="文本框 5"/>
          <p:cNvSpPr txBox="1"/>
          <p:nvPr/>
        </p:nvSpPr>
        <p:spPr>
          <a:xfrm>
            <a:off x="6651648" y="1498922"/>
            <a:ext cx="4401496" cy="2031325"/>
          </a:xfrm>
          <a:prstGeom prst="rect">
            <a:avLst/>
          </a:prstGeom>
          <a:solidFill>
            <a:schemeClr val="bg1">
              <a:lumMod val="40000"/>
              <a:lumOff val="60000"/>
            </a:schemeClr>
          </a:solidFill>
          <a:ln>
            <a:solidFill>
              <a:schemeClr val="accent1"/>
            </a:solidFill>
          </a:ln>
        </p:spPr>
        <p:txBody>
          <a:bodyPr wrap="square" rtlCol="0">
            <a:spAutoFit/>
          </a:bodyPr>
          <a:lstStyle/>
          <a:p>
            <a:r>
              <a:rPr lang="nn-NO" altLang="zh-CN" dirty="0">
                <a:solidFill>
                  <a:srgbClr val="4472C4"/>
                </a:solidFill>
                <a:latin typeface="Fira Mono" panose="020F0502020204030204" pitchFamily="49" charset="0"/>
              </a:rPr>
              <a:t>void </a:t>
            </a:r>
            <a:r>
              <a:rPr lang="nn-NO" altLang="zh-CN" dirty="0">
                <a:solidFill>
                  <a:srgbClr val="7030A0"/>
                </a:solidFill>
                <a:latin typeface="Fira Mono" panose="020F0502020204030204" pitchFamily="49" charset="0"/>
              </a:rPr>
              <a:t>set_row2</a:t>
            </a:r>
            <a:r>
              <a:rPr lang="nn-NO" altLang="zh-CN" dirty="0">
                <a:solidFill>
                  <a:srgbClr val="1F3743"/>
                </a:solidFill>
                <a:latin typeface="Fira Mono" panose="020F0502020204030204" pitchFamily="49" charset="0"/>
              </a:rPr>
              <a:t>(</a:t>
            </a:r>
            <a:r>
              <a:rPr lang="nn-NO" altLang="zh-CN" dirty="0">
                <a:solidFill>
                  <a:srgbClr val="4472C4"/>
                </a:solidFill>
                <a:latin typeface="Fira Mono" panose="020F0502020204030204" pitchFamily="49" charset="0"/>
              </a:rPr>
              <a:t>double</a:t>
            </a:r>
            <a:r>
              <a:rPr lang="nn-NO" altLang="zh-CN" dirty="0">
                <a:solidFill>
                  <a:srgbClr val="1F3743"/>
                </a:solidFill>
                <a:latin typeface="Fira Mono" panose="020F0502020204030204" pitchFamily="49" charset="0"/>
              </a:rPr>
              <a:t> *a, </a:t>
            </a:r>
            <a:r>
              <a:rPr lang="nn-NO" altLang="zh-CN" dirty="0">
                <a:solidFill>
                  <a:srgbClr val="4472C4"/>
                </a:solidFill>
                <a:latin typeface="Fira Mono" panose="020F0502020204030204" pitchFamily="49" charset="0"/>
              </a:rPr>
              <a:t>double</a:t>
            </a:r>
            <a:r>
              <a:rPr lang="nn-NO" altLang="zh-CN" dirty="0">
                <a:solidFill>
                  <a:srgbClr val="1F3743"/>
                </a:solidFill>
                <a:latin typeface="Fira Mono" panose="020F0502020204030204" pitchFamily="49" charset="0"/>
              </a:rPr>
              <a:t> *b,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i,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n){</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j;</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t>
            </a:r>
            <a:r>
              <a:rPr lang="nn-NO" altLang="zh-CN" dirty="0">
                <a:solidFill>
                  <a:srgbClr val="4472C4"/>
                </a:solidFill>
                <a:latin typeface="Fira Mono" panose="020F0502020204030204" pitchFamily="49" charset="0"/>
              </a:rPr>
              <a:t>long</a:t>
            </a:r>
            <a:r>
              <a:rPr lang="nn-NO" altLang="zh-CN" dirty="0">
                <a:solidFill>
                  <a:srgbClr val="1F3743"/>
                </a:solidFill>
                <a:latin typeface="Fira Mono" panose="020F0502020204030204" pitchFamily="49" charset="0"/>
              </a:rPr>
              <a:t> ni=n*i;</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t>
            </a:r>
            <a:r>
              <a:rPr lang="nn-NO" altLang="zh-CN" dirty="0">
                <a:solidFill>
                  <a:srgbClr val="4472C4"/>
                </a:solidFill>
                <a:latin typeface="Fira Mono" panose="020F0502020204030204" pitchFamily="49" charset="0"/>
              </a:rPr>
              <a:t>for</a:t>
            </a:r>
            <a:r>
              <a:rPr lang="nn-NO" altLang="zh-CN" dirty="0">
                <a:solidFill>
                  <a:srgbClr val="1F3743"/>
                </a:solidFill>
                <a:latin typeface="Fira Mono" panose="020F0502020204030204" pitchFamily="49" charset="0"/>
              </a:rPr>
              <a:t>(j=</a:t>
            </a:r>
            <a:r>
              <a:rPr lang="nn-NO" altLang="zh-CN" dirty="0">
                <a:solidFill>
                  <a:schemeClr val="bg2"/>
                </a:solidFill>
                <a:latin typeface="Fira Mono" panose="020F0502020204030204" pitchFamily="49" charset="0"/>
              </a:rPr>
              <a:t>0</a:t>
            </a:r>
            <a:r>
              <a:rPr lang="nn-NO" altLang="zh-CN" dirty="0">
                <a:solidFill>
                  <a:srgbClr val="1F3743"/>
                </a:solidFill>
                <a:latin typeface="Fira Mono" panose="020F0502020204030204" pitchFamily="49" charset="0"/>
              </a:rPr>
              <a:t>; j&lt;n; j++)</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        a[ni+j] = b[j];	</a:t>
            </a:r>
            <a:endParaRPr lang="nn-NO" altLang="zh-CN" dirty="0">
              <a:solidFill>
                <a:srgbClr val="1F3743"/>
              </a:solidFill>
              <a:latin typeface="Fira Mono" panose="020F0502020204030204" pitchFamily="49" charset="0"/>
            </a:endParaRPr>
          </a:p>
          <a:p>
            <a:r>
              <a:rPr lang="nn-NO" altLang="zh-CN" dirty="0">
                <a:solidFill>
                  <a:srgbClr val="1F3743"/>
                </a:solidFill>
                <a:latin typeface="Fira Mono" panose="020F0502020204030204" pitchFamily="49" charset="0"/>
              </a:rPr>
              <a:t>}</a:t>
            </a:r>
            <a:endParaRPr lang="zh-CN" altLang="en-US" dirty="0">
              <a:solidFill>
                <a:srgbClr val="1F3743"/>
              </a:solidFill>
              <a:latin typeface="Fira Mono" panose="020F0502020204030204" pitchFamily="49" charset="0"/>
            </a:endParaRPr>
          </a:p>
        </p:txBody>
      </p:sp>
      <p:pic>
        <p:nvPicPr>
          <p:cNvPr id="10" name="图片 9"/>
          <p:cNvPicPr>
            <a:picLocks noChangeAspect="1"/>
          </p:cNvPicPr>
          <p:nvPr/>
        </p:nvPicPr>
        <p:blipFill>
          <a:blip r:embed="rId5"/>
          <a:stretch>
            <a:fillRect/>
          </a:stretch>
        </p:blipFill>
        <p:spPr>
          <a:xfrm>
            <a:off x="1075303" y="3553669"/>
            <a:ext cx="3390299" cy="2813499"/>
          </a:xfrm>
          <a:prstGeom prst="rect">
            <a:avLst/>
          </a:prstGeom>
        </p:spPr>
      </p:pic>
      <p:pic>
        <p:nvPicPr>
          <p:cNvPr id="12" name="图片 11"/>
          <p:cNvPicPr>
            <a:picLocks noChangeAspect="1"/>
          </p:cNvPicPr>
          <p:nvPr/>
        </p:nvPicPr>
        <p:blipFill>
          <a:blip r:embed="rId6"/>
          <a:stretch>
            <a:fillRect/>
          </a:stretch>
        </p:blipFill>
        <p:spPr>
          <a:xfrm>
            <a:off x="6984380" y="3554830"/>
            <a:ext cx="3390300" cy="2925345"/>
          </a:xfrm>
          <a:prstGeom prst="rect">
            <a:avLst/>
          </a:prstGeom>
        </p:spPr>
      </p:pic>
      <p:sp>
        <p:nvSpPr>
          <p:cNvPr id="22" name="矩形 21"/>
          <p:cNvSpPr/>
          <p:nvPr/>
        </p:nvSpPr>
        <p:spPr bwMode="auto">
          <a:xfrm>
            <a:off x="2191222" y="4608239"/>
            <a:ext cx="7817494" cy="1272144"/>
          </a:xfrm>
          <a:prstGeom prst="rect">
            <a:avLst/>
          </a:prstGeom>
          <a:solidFill>
            <a:srgbClr val="4472C4"/>
          </a:solidFill>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algn="ctr"/>
            <a:r>
              <a:rPr lang="zh-CN" altLang="en-US" sz="2400" b="1" dirty="0">
                <a:solidFill>
                  <a:schemeClr val="accent2"/>
                </a:solidFill>
              </a:rPr>
              <a:t>这是因为现代编译器在进行</a:t>
            </a:r>
            <a:r>
              <a:rPr lang="zh-CN" altLang="en-US" sz="2400" b="1" dirty="0">
                <a:solidFill>
                  <a:srgbClr val="FF0000"/>
                </a:solidFill>
              </a:rPr>
              <a:t>代码优化</a:t>
            </a:r>
            <a:r>
              <a:rPr lang="zh-CN" altLang="en-US" sz="2400" b="1" dirty="0">
                <a:solidFill>
                  <a:schemeClr val="accent2"/>
                </a:solidFill>
              </a:rPr>
              <a:t>时，通常能够处理一些常见的重复计算。</a:t>
            </a:r>
            <a:endParaRPr lang="en-US" altLang="zh-CN" sz="2400" b="1" dirty="0">
              <a:solidFill>
                <a:schemeClr val="accent2"/>
              </a:solidFill>
            </a:endParaRPr>
          </a:p>
        </p:txBody>
      </p:sp>
    </p:spTree>
    <p:custDataLst>
      <p:tags r:id="rId7"/>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体系结构的缺点</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89657" y="1997700"/>
            <a:ext cx="9740948" cy="3269613"/>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由于指令少，原来在</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上由单一指令完成的某些复杂功能</a:t>
            </a:r>
            <a:r>
              <a:rPr lang="zh-CN" altLang="en-US" sz="2000" dirty="0">
                <a:solidFill>
                  <a:srgbClr val="C00000"/>
                </a:solidFill>
                <a:latin typeface="微软雅黑" panose="020B0503020204020204" pitchFamily="34" charset="-122"/>
                <a:ea typeface="微软雅黑" panose="020B0503020204020204" pitchFamily="34" charset="-122"/>
              </a:rPr>
              <a:t>现在要有多条</a:t>
            </a:r>
            <a:r>
              <a:rPr lang="en-US" altLang="zh-CN" sz="2000" dirty="0">
                <a:solidFill>
                  <a:srgbClr val="C00000"/>
                </a:solidFill>
                <a:latin typeface="微软雅黑" panose="020B0503020204020204" pitchFamily="34" charset="-122"/>
                <a:ea typeface="微软雅黑" panose="020B0503020204020204" pitchFamily="34" charset="-122"/>
              </a:rPr>
              <a:t>RISC</a:t>
            </a:r>
            <a:r>
              <a:rPr lang="zh-CN" altLang="en-US" sz="2000" dirty="0">
                <a:solidFill>
                  <a:srgbClr val="C00000"/>
                </a:solidFill>
                <a:latin typeface="微软雅黑" panose="020B0503020204020204" pitchFamily="34" charset="-122"/>
                <a:ea typeface="微软雅黑" panose="020B0503020204020204" pitchFamily="34" charset="-122"/>
              </a:rPr>
              <a:t>指令才能完成</a:t>
            </a:r>
            <a:endParaRPr lang="zh-CN" altLang="en-US" sz="20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对</a:t>
            </a:r>
            <a:r>
              <a:rPr lang="zh-CN" altLang="en-US" sz="2000" dirty="0">
                <a:solidFill>
                  <a:srgbClr val="C00000"/>
                </a:solidFill>
                <a:latin typeface="微软雅黑" panose="020B0503020204020204" pitchFamily="34" charset="-122"/>
                <a:ea typeface="微软雅黑" panose="020B0503020204020204" pitchFamily="34" charset="-122"/>
              </a:rPr>
              <a:t>浮点运算执行</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C00000"/>
                </a:solidFill>
                <a:latin typeface="微软雅黑" panose="020B0503020204020204" pitchFamily="34" charset="-122"/>
                <a:ea typeface="微软雅黑" panose="020B0503020204020204" pitchFamily="34" charset="-122"/>
              </a:rPr>
              <a:t>虚拟存储器</a:t>
            </a:r>
            <a:r>
              <a:rPr lang="zh-CN" altLang="en-US" sz="2000" dirty="0">
                <a:latin typeface="微软雅黑" panose="020B0503020204020204" pitchFamily="34" charset="-122"/>
                <a:ea typeface="微软雅黑" panose="020B0503020204020204" pitchFamily="34" charset="-122"/>
              </a:rPr>
              <a:t>的支持仍显的不足</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体系结构的处理器也</a:t>
            </a:r>
            <a:r>
              <a:rPr lang="zh-CN" altLang="en-US" sz="2000" dirty="0">
                <a:solidFill>
                  <a:srgbClr val="C00000"/>
                </a:solidFill>
                <a:latin typeface="微软雅黑" panose="020B0503020204020204" pitchFamily="34" charset="-122"/>
                <a:ea typeface="微软雅黑" panose="020B0503020204020204" pitchFamily="34" charset="-122"/>
              </a:rPr>
              <a:t>增加了编译器的实现难度</a:t>
            </a:r>
            <a:endParaRPr lang="en-US" altLang="zh-CN" sz="2000"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大量的寄存器使得寄存器分配策略变得复杂</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为了减少相邻指令间的依赖，编译程序会调整指令的执行顺序；</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需要对转移指令进行优化处理，尽量减少流水线互锁现象</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CISC</a:t>
            </a:r>
            <a:r>
              <a:rPr lang="zh-CN" altLang="en-US" sz="2400" b="1" dirty="0">
                <a:solidFill>
                  <a:srgbClr val="0E3193"/>
                </a:solidFill>
                <a:latin typeface="微软雅黑" panose="020B0503020204020204" pitchFamily="34" charset="-122"/>
                <a:ea typeface="微软雅黑" panose="020B0503020204020204" pitchFamily="34" charset="-122"/>
              </a:rPr>
              <a:t>和</a:t>
            </a: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的主要特征对比</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grpSp>
        <p:nvGrpSpPr>
          <p:cNvPr id="5" name="Group 3"/>
          <p:cNvGrpSpPr/>
          <p:nvPr/>
        </p:nvGrpSpPr>
        <p:grpSpPr>
          <a:xfrm>
            <a:off x="1871812" y="1770037"/>
            <a:ext cx="8111489" cy="4562437"/>
            <a:chOff x="-3" y="-3"/>
            <a:chExt cx="3672" cy="4842"/>
          </a:xfrm>
        </p:grpSpPr>
        <p:grpSp>
          <p:nvGrpSpPr>
            <p:cNvPr id="7" name="Group 4"/>
            <p:cNvGrpSpPr/>
            <p:nvPr/>
          </p:nvGrpSpPr>
          <p:grpSpPr>
            <a:xfrm>
              <a:off x="0" y="0"/>
              <a:ext cx="3666" cy="4836"/>
              <a:chOff x="0" y="0"/>
              <a:chExt cx="3666" cy="4836"/>
            </a:xfrm>
          </p:grpSpPr>
          <p:grpSp>
            <p:nvGrpSpPr>
              <p:cNvPr id="9" name="Group 5"/>
              <p:cNvGrpSpPr/>
              <p:nvPr/>
            </p:nvGrpSpPr>
            <p:grpSpPr>
              <a:xfrm>
                <a:off x="0" y="0"/>
                <a:ext cx="1222" cy="403"/>
                <a:chOff x="0" y="0"/>
                <a:chExt cx="1222" cy="403"/>
              </a:xfrm>
            </p:grpSpPr>
            <p:sp>
              <p:nvSpPr>
                <p:cNvPr id="116" name="Rectangle 6"/>
                <p:cNvSpPr/>
                <p:nvPr/>
              </p:nvSpPr>
              <p:spPr>
                <a:xfrm>
                  <a:off x="43" y="0"/>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功</a:t>
                  </a:r>
                  <a:r>
                    <a:rPr lang="zh-CN" altLang="en-US" sz="1800" b="0" dirty="0">
                      <a:solidFill>
                        <a:srgbClr val="000000"/>
                      </a:solidFill>
                      <a:latin typeface="Tahoma" panose="020B0604030504040204" pitchFamily="34" charset="0"/>
                      <a:ea typeface="楷体_GB2312"/>
                    </a:rPr>
                    <a:t>      </a:t>
                  </a:r>
                  <a:r>
                    <a:rPr lang="zh-CN" altLang="en-US" sz="1800" b="0" dirty="0">
                      <a:solidFill>
                        <a:srgbClr val="000000"/>
                      </a:solidFill>
                      <a:latin typeface="Times New Roman" panose="02020603050405020304" pitchFamily="18" charset="0"/>
                      <a:ea typeface="楷体_GB2312"/>
                    </a:rPr>
                    <a:t>能</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117" name="Rectangle 7"/>
                <p:cNvSpPr/>
                <p:nvPr/>
              </p:nvSpPr>
              <p:spPr>
                <a:xfrm>
                  <a:off x="0" y="0"/>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0" name="Group 8"/>
              <p:cNvGrpSpPr/>
              <p:nvPr/>
            </p:nvGrpSpPr>
            <p:grpSpPr>
              <a:xfrm>
                <a:off x="1222" y="0"/>
                <a:ext cx="1222" cy="403"/>
                <a:chOff x="1222" y="0"/>
                <a:chExt cx="1222" cy="403"/>
              </a:xfrm>
            </p:grpSpPr>
            <p:sp>
              <p:nvSpPr>
                <p:cNvPr id="114" name="Rectangle 9"/>
                <p:cNvSpPr/>
                <p:nvPr/>
              </p:nvSpPr>
              <p:spPr>
                <a:xfrm>
                  <a:off x="1265" y="0"/>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CISC</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115" name="Rectangle 10"/>
                <p:cNvSpPr/>
                <p:nvPr/>
              </p:nvSpPr>
              <p:spPr>
                <a:xfrm>
                  <a:off x="1222" y="0"/>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2" name="Group 11"/>
              <p:cNvGrpSpPr/>
              <p:nvPr/>
            </p:nvGrpSpPr>
            <p:grpSpPr>
              <a:xfrm>
                <a:off x="2444" y="0"/>
                <a:ext cx="1222" cy="403"/>
                <a:chOff x="2444" y="0"/>
                <a:chExt cx="1222" cy="403"/>
              </a:xfrm>
            </p:grpSpPr>
            <p:sp>
              <p:nvSpPr>
                <p:cNvPr id="112" name="Rectangle 12"/>
                <p:cNvSpPr/>
                <p:nvPr/>
              </p:nvSpPr>
              <p:spPr>
                <a:xfrm>
                  <a:off x="2487" y="0"/>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RISC</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113" name="Rectangle 13"/>
                <p:cNvSpPr/>
                <p:nvPr/>
              </p:nvSpPr>
              <p:spPr>
                <a:xfrm>
                  <a:off x="2444" y="0"/>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3" name="Group 14"/>
              <p:cNvGrpSpPr/>
              <p:nvPr/>
            </p:nvGrpSpPr>
            <p:grpSpPr>
              <a:xfrm>
                <a:off x="0" y="403"/>
                <a:ext cx="1222" cy="403"/>
                <a:chOff x="0" y="403"/>
                <a:chExt cx="1222" cy="403"/>
              </a:xfrm>
            </p:grpSpPr>
            <p:sp>
              <p:nvSpPr>
                <p:cNvPr id="110" name="Rectangle 15"/>
                <p:cNvSpPr/>
                <p:nvPr/>
              </p:nvSpPr>
              <p:spPr>
                <a:xfrm>
                  <a:off x="43" y="403"/>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指令系统</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111" name="Rectangle 16"/>
                <p:cNvSpPr/>
                <p:nvPr/>
              </p:nvSpPr>
              <p:spPr>
                <a:xfrm>
                  <a:off x="0" y="403"/>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4" name="Group 17"/>
              <p:cNvGrpSpPr/>
              <p:nvPr/>
            </p:nvGrpSpPr>
            <p:grpSpPr>
              <a:xfrm>
                <a:off x="1222" y="403"/>
                <a:ext cx="1222" cy="403"/>
                <a:chOff x="1222" y="403"/>
                <a:chExt cx="1222" cy="403"/>
              </a:xfrm>
            </p:grpSpPr>
            <p:sp>
              <p:nvSpPr>
                <p:cNvPr id="108" name="Rectangle 18"/>
                <p:cNvSpPr/>
                <p:nvPr/>
              </p:nvSpPr>
              <p:spPr>
                <a:xfrm>
                  <a:off x="1265" y="403"/>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复杂、庞大</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109" name="Rectangle 19"/>
                <p:cNvSpPr/>
                <p:nvPr/>
              </p:nvSpPr>
              <p:spPr>
                <a:xfrm>
                  <a:off x="1222" y="403"/>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5" name="Group 20"/>
              <p:cNvGrpSpPr/>
              <p:nvPr/>
            </p:nvGrpSpPr>
            <p:grpSpPr>
              <a:xfrm>
                <a:off x="2444" y="403"/>
                <a:ext cx="1222" cy="403"/>
                <a:chOff x="2444" y="403"/>
                <a:chExt cx="1222" cy="403"/>
              </a:xfrm>
            </p:grpSpPr>
            <p:sp>
              <p:nvSpPr>
                <p:cNvPr id="106" name="Rectangle 21"/>
                <p:cNvSpPr/>
                <p:nvPr/>
              </p:nvSpPr>
              <p:spPr>
                <a:xfrm>
                  <a:off x="2487" y="403"/>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简单、精确</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107" name="Rectangle 22"/>
                <p:cNvSpPr/>
                <p:nvPr/>
              </p:nvSpPr>
              <p:spPr>
                <a:xfrm>
                  <a:off x="2444" y="403"/>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6" name="Group 23"/>
              <p:cNvGrpSpPr/>
              <p:nvPr/>
            </p:nvGrpSpPr>
            <p:grpSpPr>
              <a:xfrm>
                <a:off x="0" y="806"/>
                <a:ext cx="1222" cy="403"/>
                <a:chOff x="0" y="806"/>
                <a:chExt cx="1222" cy="403"/>
              </a:xfrm>
            </p:grpSpPr>
            <p:sp>
              <p:nvSpPr>
                <p:cNvPr id="104" name="Rectangle 24"/>
                <p:cNvSpPr/>
                <p:nvPr/>
              </p:nvSpPr>
              <p:spPr>
                <a:xfrm>
                  <a:off x="43" y="806"/>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指令条数</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105" name="Rectangle 25"/>
                <p:cNvSpPr/>
                <p:nvPr/>
              </p:nvSpPr>
              <p:spPr>
                <a:xfrm>
                  <a:off x="0" y="806"/>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7" name="Group 26"/>
              <p:cNvGrpSpPr/>
              <p:nvPr/>
            </p:nvGrpSpPr>
            <p:grpSpPr>
              <a:xfrm>
                <a:off x="1222" y="806"/>
                <a:ext cx="1222" cy="403"/>
                <a:chOff x="1222" y="806"/>
                <a:chExt cx="1222" cy="403"/>
              </a:xfrm>
            </p:grpSpPr>
            <p:sp>
              <p:nvSpPr>
                <p:cNvPr id="102" name="Rectangle 27"/>
                <p:cNvSpPr/>
                <p:nvPr/>
              </p:nvSpPr>
              <p:spPr>
                <a:xfrm>
                  <a:off x="1265" y="806"/>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&gt;200</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103" name="Rectangle 28"/>
                <p:cNvSpPr/>
                <p:nvPr/>
              </p:nvSpPr>
              <p:spPr>
                <a:xfrm>
                  <a:off x="1222" y="806"/>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8" name="Group 29"/>
              <p:cNvGrpSpPr/>
              <p:nvPr/>
            </p:nvGrpSpPr>
            <p:grpSpPr>
              <a:xfrm>
                <a:off x="2444" y="806"/>
                <a:ext cx="1222" cy="403"/>
                <a:chOff x="2444" y="806"/>
                <a:chExt cx="1222" cy="403"/>
              </a:xfrm>
            </p:grpSpPr>
            <p:sp>
              <p:nvSpPr>
                <p:cNvPr id="100" name="Rectangle 30"/>
                <p:cNvSpPr/>
                <p:nvPr/>
              </p:nvSpPr>
              <p:spPr>
                <a:xfrm>
                  <a:off x="2487" y="806"/>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&lt;100</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101" name="Rectangle 31"/>
                <p:cNvSpPr/>
                <p:nvPr/>
              </p:nvSpPr>
              <p:spPr>
                <a:xfrm>
                  <a:off x="2444" y="806"/>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9" name="Group 32"/>
              <p:cNvGrpSpPr/>
              <p:nvPr/>
            </p:nvGrpSpPr>
            <p:grpSpPr>
              <a:xfrm>
                <a:off x="0" y="1209"/>
                <a:ext cx="1222" cy="403"/>
                <a:chOff x="0" y="1209"/>
                <a:chExt cx="1222" cy="403"/>
              </a:xfrm>
            </p:grpSpPr>
            <p:sp>
              <p:nvSpPr>
                <p:cNvPr id="98" name="Rectangle 33"/>
                <p:cNvSpPr/>
                <p:nvPr/>
              </p:nvSpPr>
              <p:spPr>
                <a:xfrm>
                  <a:off x="43" y="1209"/>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指令格式</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99" name="Rectangle 34"/>
                <p:cNvSpPr/>
                <p:nvPr/>
              </p:nvSpPr>
              <p:spPr>
                <a:xfrm>
                  <a:off x="0" y="1209"/>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0" name="Group 35"/>
              <p:cNvGrpSpPr/>
              <p:nvPr/>
            </p:nvGrpSpPr>
            <p:grpSpPr>
              <a:xfrm>
                <a:off x="1222" y="1209"/>
                <a:ext cx="1222" cy="403"/>
                <a:chOff x="1222" y="1209"/>
                <a:chExt cx="1222" cy="403"/>
              </a:xfrm>
            </p:grpSpPr>
            <p:sp>
              <p:nvSpPr>
                <p:cNvPr id="96" name="Rectangle 36"/>
                <p:cNvSpPr/>
                <p:nvPr/>
              </p:nvSpPr>
              <p:spPr>
                <a:xfrm>
                  <a:off x="1265" y="1209"/>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&gt;4</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97" name="Rectangle 37"/>
                <p:cNvSpPr/>
                <p:nvPr/>
              </p:nvSpPr>
              <p:spPr>
                <a:xfrm>
                  <a:off x="1222" y="1209"/>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1" name="Group 38"/>
              <p:cNvGrpSpPr/>
              <p:nvPr/>
            </p:nvGrpSpPr>
            <p:grpSpPr>
              <a:xfrm>
                <a:off x="2444" y="1209"/>
                <a:ext cx="1222" cy="403"/>
                <a:chOff x="2444" y="1209"/>
                <a:chExt cx="1222" cy="403"/>
              </a:xfrm>
            </p:grpSpPr>
            <p:sp>
              <p:nvSpPr>
                <p:cNvPr id="94" name="Rectangle 39"/>
                <p:cNvSpPr/>
                <p:nvPr/>
              </p:nvSpPr>
              <p:spPr>
                <a:xfrm>
                  <a:off x="2487" y="1209"/>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&lt;4</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95" name="Rectangle 40"/>
                <p:cNvSpPr/>
                <p:nvPr/>
              </p:nvSpPr>
              <p:spPr>
                <a:xfrm>
                  <a:off x="2444" y="1209"/>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2" name="Group 41"/>
              <p:cNvGrpSpPr/>
              <p:nvPr/>
            </p:nvGrpSpPr>
            <p:grpSpPr>
              <a:xfrm>
                <a:off x="0" y="1612"/>
                <a:ext cx="1222" cy="403"/>
                <a:chOff x="0" y="1612"/>
                <a:chExt cx="1222" cy="403"/>
              </a:xfrm>
            </p:grpSpPr>
            <p:sp>
              <p:nvSpPr>
                <p:cNvPr id="92" name="Rectangle 42"/>
                <p:cNvSpPr/>
                <p:nvPr/>
              </p:nvSpPr>
              <p:spPr>
                <a:xfrm>
                  <a:off x="43" y="1612"/>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寻址方式</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93" name="Rectangle 43"/>
                <p:cNvSpPr/>
                <p:nvPr/>
              </p:nvSpPr>
              <p:spPr>
                <a:xfrm>
                  <a:off x="0" y="1612"/>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3" name="Group 44"/>
              <p:cNvGrpSpPr/>
              <p:nvPr/>
            </p:nvGrpSpPr>
            <p:grpSpPr>
              <a:xfrm>
                <a:off x="1222" y="1612"/>
                <a:ext cx="1222" cy="403"/>
                <a:chOff x="1222" y="1612"/>
                <a:chExt cx="1222" cy="403"/>
              </a:xfrm>
            </p:grpSpPr>
            <p:sp>
              <p:nvSpPr>
                <p:cNvPr id="90" name="Rectangle 45"/>
                <p:cNvSpPr/>
                <p:nvPr/>
              </p:nvSpPr>
              <p:spPr>
                <a:xfrm>
                  <a:off x="1265" y="1612"/>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&gt;4</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91" name="Rectangle 46"/>
                <p:cNvSpPr/>
                <p:nvPr/>
              </p:nvSpPr>
              <p:spPr>
                <a:xfrm>
                  <a:off x="1222" y="1612"/>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4" name="Group 47"/>
              <p:cNvGrpSpPr/>
              <p:nvPr/>
            </p:nvGrpSpPr>
            <p:grpSpPr>
              <a:xfrm>
                <a:off x="2444" y="1612"/>
                <a:ext cx="1222" cy="403"/>
                <a:chOff x="2444" y="1612"/>
                <a:chExt cx="1222" cy="403"/>
              </a:xfrm>
            </p:grpSpPr>
            <p:sp>
              <p:nvSpPr>
                <p:cNvPr id="88" name="Rectangle 48"/>
                <p:cNvSpPr/>
                <p:nvPr/>
              </p:nvSpPr>
              <p:spPr>
                <a:xfrm>
                  <a:off x="2487" y="1612"/>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&lt;4</a:t>
                  </a:r>
                  <a:endParaRPr lang="en-US" altLang="zh-CN" sz="18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89" name="Rectangle 49"/>
                <p:cNvSpPr/>
                <p:nvPr/>
              </p:nvSpPr>
              <p:spPr>
                <a:xfrm>
                  <a:off x="2444" y="1612"/>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5" name="Group 50"/>
              <p:cNvGrpSpPr/>
              <p:nvPr/>
            </p:nvGrpSpPr>
            <p:grpSpPr>
              <a:xfrm>
                <a:off x="0" y="2015"/>
                <a:ext cx="1222" cy="403"/>
                <a:chOff x="0" y="2015"/>
                <a:chExt cx="1222" cy="403"/>
              </a:xfrm>
            </p:grpSpPr>
            <p:sp>
              <p:nvSpPr>
                <p:cNvPr id="86" name="Rectangle 51"/>
                <p:cNvSpPr/>
                <p:nvPr/>
              </p:nvSpPr>
              <p:spPr>
                <a:xfrm>
                  <a:off x="43" y="2015"/>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指令字长</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87" name="Rectangle 52"/>
                <p:cNvSpPr/>
                <p:nvPr/>
              </p:nvSpPr>
              <p:spPr>
                <a:xfrm>
                  <a:off x="0" y="2015"/>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6" name="Group 53"/>
              <p:cNvGrpSpPr/>
              <p:nvPr/>
            </p:nvGrpSpPr>
            <p:grpSpPr>
              <a:xfrm>
                <a:off x="1222" y="2015"/>
                <a:ext cx="1222" cy="403"/>
                <a:chOff x="1222" y="2015"/>
                <a:chExt cx="1222" cy="403"/>
              </a:xfrm>
            </p:grpSpPr>
            <p:sp>
              <p:nvSpPr>
                <p:cNvPr id="84" name="Rectangle 54"/>
                <p:cNvSpPr/>
                <p:nvPr/>
              </p:nvSpPr>
              <p:spPr>
                <a:xfrm>
                  <a:off x="1265" y="2015"/>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不固定</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85" name="Rectangle 55"/>
                <p:cNvSpPr/>
                <p:nvPr/>
              </p:nvSpPr>
              <p:spPr>
                <a:xfrm>
                  <a:off x="1222" y="2015"/>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7" name="Group 56"/>
              <p:cNvGrpSpPr/>
              <p:nvPr/>
            </p:nvGrpSpPr>
            <p:grpSpPr>
              <a:xfrm>
                <a:off x="2444" y="2015"/>
                <a:ext cx="1222" cy="403"/>
                <a:chOff x="2444" y="2015"/>
                <a:chExt cx="1222" cy="403"/>
              </a:xfrm>
            </p:grpSpPr>
            <p:sp>
              <p:nvSpPr>
                <p:cNvPr id="82" name="Rectangle 57"/>
                <p:cNvSpPr/>
                <p:nvPr/>
              </p:nvSpPr>
              <p:spPr>
                <a:xfrm>
                  <a:off x="2487" y="2015"/>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en-US" altLang="zh-CN" sz="1800" b="0" dirty="0">
                      <a:solidFill>
                        <a:srgbClr val="000000"/>
                      </a:solidFill>
                      <a:latin typeface="Times New Roman" panose="02020603050405020304" pitchFamily="18" charset="0"/>
                      <a:ea typeface="楷体_GB2312"/>
                    </a:rPr>
                    <a:t>32bi</a:t>
                  </a:r>
                  <a:r>
                    <a:rPr lang="en-US" altLang="zh-CN" sz="1200" b="0" dirty="0">
                      <a:solidFill>
                        <a:srgbClr val="000000"/>
                      </a:solidFill>
                      <a:latin typeface="Times New Roman" panose="02020603050405020304" pitchFamily="18" charset="0"/>
                      <a:ea typeface="楷体_GB2312"/>
                    </a:rPr>
                    <a:t>t</a:t>
                  </a:r>
                  <a:endParaRPr lang="en-US" altLang="zh-CN" sz="1000" b="0" dirty="0">
                    <a:solidFill>
                      <a:srgbClr val="000000"/>
                    </a:solidFill>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83" name="Rectangle 58"/>
                <p:cNvSpPr/>
                <p:nvPr/>
              </p:nvSpPr>
              <p:spPr>
                <a:xfrm>
                  <a:off x="2444" y="2015"/>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8" name="Group 59"/>
              <p:cNvGrpSpPr/>
              <p:nvPr/>
            </p:nvGrpSpPr>
            <p:grpSpPr>
              <a:xfrm>
                <a:off x="0" y="2418"/>
                <a:ext cx="1222" cy="403"/>
                <a:chOff x="0" y="2418"/>
                <a:chExt cx="1222" cy="403"/>
              </a:xfrm>
            </p:grpSpPr>
            <p:sp>
              <p:nvSpPr>
                <p:cNvPr id="80" name="Rectangle 60"/>
                <p:cNvSpPr/>
                <p:nvPr/>
              </p:nvSpPr>
              <p:spPr>
                <a:xfrm>
                  <a:off x="43" y="2418"/>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可访存指令</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81" name="Rectangle 61"/>
                <p:cNvSpPr/>
                <p:nvPr/>
              </p:nvSpPr>
              <p:spPr>
                <a:xfrm>
                  <a:off x="0" y="2418"/>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9" name="Group 62"/>
              <p:cNvGrpSpPr/>
              <p:nvPr/>
            </p:nvGrpSpPr>
            <p:grpSpPr>
              <a:xfrm>
                <a:off x="1222" y="2418"/>
                <a:ext cx="1222" cy="403"/>
                <a:chOff x="1222" y="2418"/>
                <a:chExt cx="1222" cy="403"/>
              </a:xfrm>
            </p:grpSpPr>
            <p:sp>
              <p:nvSpPr>
                <p:cNvPr id="78" name="Rectangle 63"/>
                <p:cNvSpPr/>
                <p:nvPr/>
              </p:nvSpPr>
              <p:spPr>
                <a:xfrm>
                  <a:off x="1265" y="2418"/>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不加限制</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79" name="Rectangle 64"/>
                <p:cNvSpPr/>
                <p:nvPr/>
              </p:nvSpPr>
              <p:spPr>
                <a:xfrm>
                  <a:off x="1222" y="2418"/>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0" name="Group 65"/>
              <p:cNvGrpSpPr/>
              <p:nvPr/>
            </p:nvGrpSpPr>
            <p:grpSpPr>
              <a:xfrm>
                <a:off x="2444" y="2418"/>
                <a:ext cx="1222" cy="403"/>
                <a:chOff x="2444" y="2418"/>
                <a:chExt cx="1222" cy="403"/>
              </a:xfrm>
            </p:grpSpPr>
            <p:sp>
              <p:nvSpPr>
                <p:cNvPr id="76" name="Rectangle 66"/>
                <p:cNvSpPr/>
                <p:nvPr/>
              </p:nvSpPr>
              <p:spPr>
                <a:xfrm>
                  <a:off x="2487" y="2418"/>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只有</a:t>
                  </a:r>
                  <a:r>
                    <a:rPr lang="en-US" altLang="zh-CN" sz="1800" b="0" dirty="0">
                      <a:solidFill>
                        <a:srgbClr val="000000"/>
                      </a:solidFill>
                      <a:latin typeface="Times New Roman" panose="02020603050405020304" pitchFamily="18" charset="0"/>
                      <a:ea typeface="楷体_GB2312"/>
                      <a:cs typeface="Times New Roman" panose="02020603050405020304" pitchFamily="18" charset="0"/>
                    </a:rPr>
                    <a:t>LOAD/STORE</a:t>
                  </a:r>
                  <a:endParaRPr lang="en-US" altLang="zh-CN" sz="18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77" name="Rectangle 67"/>
                <p:cNvSpPr/>
                <p:nvPr/>
              </p:nvSpPr>
              <p:spPr>
                <a:xfrm>
                  <a:off x="2444" y="2418"/>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1" name="Group 68"/>
              <p:cNvGrpSpPr/>
              <p:nvPr/>
            </p:nvGrpSpPr>
            <p:grpSpPr>
              <a:xfrm>
                <a:off x="0" y="2821"/>
                <a:ext cx="1222" cy="403"/>
                <a:chOff x="0" y="2821"/>
                <a:chExt cx="1222" cy="403"/>
              </a:xfrm>
            </p:grpSpPr>
            <p:sp>
              <p:nvSpPr>
                <p:cNvPr id="74" name="Rectangle 69"/>
                <p:cNvSpPr/>
                <p:nvPr/>
              </p:nvSpPr>
              <p:spPr>
                <a:xfrm>
                  <a:off x="43" y="2821"/>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各种指令使用频率</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75" name="Rectangle 70"/>
                <p:cNvSpPr/>
                <p:nvPr/>
              </p:nvSpPr>
              <p:spPr>
                <a:xfrm>
                  <a:off x="0" y="2821"/>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2" name="Group 71"/>
              <p:cNvGrpSpPr/>
              <p:nvPr/>
            </p:nvGrpSpPr>
            <p:grpSpPr>
              <a:xfrm>
                <a:off x="1222" y="2821"/>
                <a:ext cx="1222" cy="403"/>
                <a:chOff x="1222" y="2821"/>
                <a:chExt cx="1222" cy="403"/>
              </a:xfrm>
            </p:grpSpPr>
            <p:sp>
              <p:nvSpPr>
                <p:cNvPr id="72" name="Rectangle 72"/>
                <p:cNvSpPr/>
                <p:nvPr/>
              </p:nvSpPr>
              <p:spPr>
                <a:xfrm>
                  <a:off x="1265" y="2821"/>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相差太大</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73" name="Rectangle 73"/>
                <p:cNvSpPr/>
                <p:nvPr/>
              </p:nvSpPr>
              <p:spPr>
                <a:xfrm>
                  <a:off x="1222" y="2821"/>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3" name="Group 74"/>
              <p:cNvGrpSpPr/>
              <p:nvPr/>
            </p:nvGrpSpPr>
            <p:grpSpPr>
              <a:xfrm>
                <a:off x="2444" y="2821"/>
                <a:ext cx="1222" cy="403"/>
                <a:chOff x="2444" y="2821"/>
                <a:chExt cx="1222" cy="403"/>
              </a:xfrm>
            </p:grpSpPr>
            <p:sp>
              <p:nvSpPr>
                <p:cNvPr id="70" name="Rectangle 75"/>
                <p:cNvSpPr/>
                <p:nvPr/>
              </p:nvSpPr>
              <p:spPr>
                <a:xfrm>
                  <a:off x="2487" y="2821"/>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相差不大</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71" name="Rectangle 76"/>
                <p:cNvSpPr/>
                <p:nvPr/>
              </p:nvSpPr>
              <p:spPr>
                <a:xfrm>
                  <a:off x="2444" y="2821"/>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4" name="Group 77"/>
              <p:cNvGrpSpPr/>
              <p:nvPr/>
            </p:nvGrpSpPr>
            <p:grpSpPr>
              <a:xfrm>
                <a:off x="0" y="3224"/>
                <a:ext cx="1222" cy="403"/>
                <a:chOff x="0" y="3224"/>
                <a:chExt cx="1222" cy="403"/>
              </a:xfrm>
            </p:grpSpPr>
            <p:sp>
              <p:nvSpPr>
                <p:cNvPr id="68" name="Rectangle 78"/>
                <p:cNvSpPr/>
                <p:nvPr/>
              </p:nvSpPr>
              <p:spPr>
                <a:xfrm>
                  <a:off x="43" y="3224"/>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各种指令执行时间</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69" name="Rectangle 79"/>
                <p:cNvSpPr/>
                <p:nvPr/>
              </p:nvSpPr>
              <p:spPr>
                <a:xfrm>
                  <a:off x="0" y="3224"/>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5" name="Group 80"/>
              <p:cNvGrpSpPr/>
              <p:nvPr/>
            </p:nvGrpSpPr>
            <p:grpSpPr>
              <a:xfrm>
                <a:off x="1222" y="3224"/>
                <a:ext cx="1222" cy="403"/>
                <a:chOff x="1222" y="3224"/>
                <a:chExt cx="1222" cy="403"/>
              </a:xfrm>
            </p:grpSpPr>
            <p:sp>
              <p:nvSpPr>
                <p:cNvPr id="66" name="Rectangle 81"/>
                <p:cNvSpPr/>
                <p:nvPr/>
              </p:nvSpPr>
              <p:spPr>
                <a:xfrm>
                  <a:off x="1265" y="3224"/>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相差太大</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67" name="Rectangle 82"/>
                <p:cNvSpPr/>
                <p:nvPr/>
              </p:nvSpPr>
              <p:spPr>
                <a:xfrm>
                  <a:off x="1222" y="3224"/>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6" name="Group 83"/>
              <p:cNvGrpSpPr/>
              <p:nvPr/>
            </p:nvGrpSpPr>
            <p:grpSpPr>
              <a:xfrm>
                <a:off x="2444" y="3224"/>
                <a:ext cx="1222" cy="403"/>
                <a:chOff x="2444" y="3224"/>
                <a:chExt cx="1222" cy="403"/>
              </a:xfrm>
            </p:grpSpPr>
            <p:sp>
              <p:nvSpPr>
                <p:cNvPr id="64" name="Rectangle 84"/>
                <p:cNvSpPr/>
                <p:nvPr/>
              </p:nvSpPr>
              <p:spPr>
                <a:xfrm>
                  <a:off x="2487" y="3224"/>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绝大多数一周期完成</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65" name="Rectangle 85"/>
                <p:cNvSpPr/>
                <p:nvPr/>
              </p:nvSpPr>
              <p:spPr>
                <a:xfrm>
                  <a:off x="2444" y="3224"/>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7" name="Group 86"/>
              <p:cNvGrpSpPr/>
              <p:nvPr/>
            </p:nvGrpSpPr>
            <p:grpSpPr>
              <a:xfrm>
                <a:off x="0" y="3627"/>
                <a:ext cx="1222" cy="403"/>
                <a:chOff x="0" y="3627"/>
                <a:chExt cx="1222" cy="403"/>
              </a:xfrm>
            </p:grpSpPr>
            <p:sp>
              <p:nvSpPr>
                <p:cNvPr id="62" name="Rectangle 87"/>
                <p:cNvSpPr/>
                <p:nvPr/>
              </p:nvSpPr>
              <p:spPr>
                <a:xfrm>
                  <a:off x="43" y="3627"/>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优化编译系统</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63" name="Rectangle 88"/>
                <p:cNvSpPr/>
                <p:nvPr/>
              </p:nvSpPr>
              <p:spPr>
                <a:xfrm>
                  <a:off x="0" y="3627"/>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8" name="Group 89"/>
              <p:cNvGrpSpPr/>
              <p:nvPr/>
            </p:nvGrpSpPr>
            <p:grpSpPr>
              <a:xfrm>
                <a:off x="1222" y="3627"/>
                <a:ext cx="1222" cy="403"/>
                <a:chOff x="1222" y="3627"/>
                <a:chExt cx="1222" cy="403"/>
              </a:xfrm>
            </p:grpSpPr>
            <p:sp>
              <p:nvSpPr>
                <p:cNvPr id="60" name="Rectangle 90"/>
                <p:cNvSpPr/>
                <p:nvPr/>
              </p:nvSpPr>
              <p:spPr>
                <a:xfrm>
                  <a:off x="1265" y="3627"/>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很难</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61" name="Rectangle 91"/>
                <p:cNvSpPr/>
                <p:nvPr/>
              </p:nvSpPr>
              <p:spPr>
                <a:xfrm>
                  <a:off x="1222" y="3627"/>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39" name="Group 92"/>
              <p:cNvGrpSpPr/>
              <p:nvPr/>
            </p:nvGrpSpPr>
            <p:grpSpPr>
              <a:xfrm>
                <a:off x="2444" y="3627"/>
                <a:ext cx="1222" cy="403"/>
                <a:chOff x="2444" y="3627"/>
                <a:chExt cx="1222" cy="403"/>
              </a:xfrm>
            </p:grpSpPr>
            <p:sp>
              <p:nvSpPr>
                <p:cNvPr id="58" name="Rectangle 93"/>
                <p:cNvSpPr/>
                <p:nvPr/>
              </p:nvSpPr>
              <p:spPr>
                <a:xfrm>
                  <a:off x="2487" y="3627"/>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较容易</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59" name="Rectangle 94"/>
                <p:cNvSpPr/>
                <p:nvPr/>
              </p:nvSpPr>
              <p:spPr>
                <a:xfrm>
                  <a:off x="2444" y="3627"/>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40" name="Group 95"/>
              <p:cNvGrpSpPr/>
              <p:nvPr/>
            </p:nvGrpSpPr>
            <p:grpSpPr>
              <a:xfrm>
                <a:off x="0" y="4030"/>
                <a:ext cx="1222" cy="403"/>
                <a:chOff x="0" y="4030"/>
                <a:chExt cx="1222" cy="403"/>
              </a:xfrm>
            </p:grpSpPr>
            <p:sp>
              <p:nvSpPr>
                <p:cNvPr id="56" name="Rectangle 96"/>
                <p:cNvSpPr/>
                <p:nvPr/>
              </p:nvSpPr>
              <p:spPr>
                <a:xfrm>
                  <a:off x="43" y="4030"/>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程序源代码长度</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57" name="Rectangle 97"/>
                <p:cNvSpPr/>
                <p:nvPr/>
              </p:nvSpPr>
              <p:spPr>
                <a:xfrm>
                  <a:off x="0" y="4030"/>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41" name="Group 98"/>
              <p:cNvGrpSpPr/>
              <p:nvPr/>
            </p:nvGrpSpPr>
            <p:grpSpPr>
              <a:xfrm>
                <a:off x="1222" y="4030"/>
                <a:ext cx="1222" cy="403"/>
                <a:chOff x="1222" y="4030"/>
                <a:chExt cx="1222" cy="403"/>
              </a:xfrm>
            </p:grpSpPr>
            <p:sp>
              <p:nvSpPr>
                <p:cNvPr id="54" name="Rectangle 99"/>
                <p:cNvSpPr/>
                <p:nvPr/>
              </p:nvSpPr>
              <p:spPr>
                <a:xfrm>
                  <a:off x="1265" y="4030"/>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短</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55" name="Rectangle 100"/>
                <p:cNvSpPr/>
                <p:nvPr/>
              </p:nvSpPr>
              <p:spPr>
                <a:xfrm>
                  <a:off x="1222" y="4030"/>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42" name="Group 101"/>
              <p:cNvGrpSpPr/>
              <p:nvPr/>
            </p:nvGrpSpPr>
            <p:grpSpPr>
              <a:xfrm>
                <a:off x="2444" y="4030"/>
                <a:ext cx="1222" cy="403"/>
                <a:chOff x="2444" y="4030"/>
                <a:chExt cx="1222" cy="403"/>
              </a:xfrm>
            </p:grpSpPr>
            <p:sp>
              <p:nvSpPr>
                <p:cNvPr id="52" name="Rectangle 102"/>
                <p:cNvSpPr/>
                <p:nvPr/>
              </p:nvSpPr>
              <p:spPr>
                <a:xfrm>
                  <a:off x="2487" y="4030"/>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长</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53" name="Rectangle 103"/>
                <p:cNvSpPr/>
                <p:nvPr/>
              </p:nvSpPr>
              <p:spPr>
                <a:xfrm>
                  <a:off x="2444" y="4030"/>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43" name="Group 104"/>
              <p:cNvGrpSpPr/>
              <p:nvPr/>
            </p:nvGrpSpPr>
            <p:grpSpPr>
              <a:xfrm>
                <a:off x="0" y="4433"/>
                <a:ext cx="1222" cy="403"/>
                <a:chOff x="0" y="4433"/>
                <a:chExt cx="1222" cy="403"/>
              </a:xfrm>
            </p:grpSpPr>
            <p:sp>
              <p:nvSpPr>
                <p:cNvPr id="50" name="Rectangle 105"/>
                <p:cNvSpPr/>
                <p:nvPr/>
              </p:nvSpPr>
              <p:spPr>
                <a:xfrm>
                  <a:off x="43" y="4433"/>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控制逻辑实现方式</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1800" b="0" dirty="0">
                    <a:solidFill>
                      <a:srgbClr val="000000"/>
                    </a:solidFill>
                    <a:latin typeface="Times New Roman" panose="02020603050405020304" pitchFamily="18" charset="0"/>
                    <a:ea typeface="宋体" panose="02010600030101010101" pitchFamily="2" charset="-122"/>
                  </a:endParaRPr>
                </a:p>
              </p:txBody>
            </p:sp>
            <p:sp>
              <p:nvSpPr>
                <p:cNvPr id="51" name="Rectangle 106"/>
                <p:cNvSpPr/>
                <p:nvPr/>
              </p:nvSpPr>
              <p:spPr>
                <a:xfrm>
                  <a:off x="0" y="4433"/>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44" name="Group 107"/>
              <p:cNvGrpSpPr/>
              <p:nvPr/>
            </p:nvGrpSpPr>
            <p:grpSpPr>
              <a:xfrm>
                <a:off x="1222" y="4433"/>
                <a:ext cx="1222" cy="403"/>
                <a:chOff x="1222" y="4433"/>
                <a:chExt cx="1222" cy="403"/>
              </a:xfrm>
            </p:grpSpPr>
            <p:sp>
              <p:nvSpPr>
                <p:cNvPr id="48" name="Rectangle 108"/>
                <p:cNvSpPr/>
                <p:nvPr/>
              </p:nvSpPr>
              <p:spPr>
                <a:xfrm>
                  <a:off x="1265" y="4433"/>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绝大多数微程序控制</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49" name="Rectangle 109"/>
                <p:cNvSpPr/>
                <p:nvPr/>
              </p:nvSpPr>
              <p:spPr>
                <a:xfrm>
                  <a:off x="1222" y="4433"/>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45" name="Group 110"/>
              <p:cNvGrpSpPr/>
              <p:nvPr/>
            </p:nvGrpSpPr>
            <p:grpSpPr>
              <a:xfrm>
                <a:off x="2444" y="4433"/>
                <a:ext cx="1222" cy="403"/>
                <a:chOff x="2444" y="4433"/>
                <a:chExt cx="1222" cy="403"/>
              </a:xfrm>
            </p:grpSpPr>
            <p:sp>
              <p:nvSpPr>
                <p:cNvPr id="46" name="Rectangle 111"/>
                <p:cNvSpPr/>
                <p:nvPr/>
              </p:nvSpPr>
              <p:spPr>
                <a:xfrm>
                  <a:off x="2487" y="4433"/>
                  <a:ext cx="1136" cy="40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r>
                    <a:rPr lang="zh-CN" altLang="en-US" sz="1800" b="0" dirty="0">
                      <a:solidFill>
                        <a:srgbClr val="000000"/>
                      </a:solidFill>
                      <a:latin typeface="Times New Roman" panose="02020603050405020304" pitchFamily="18" charset="0"/>
                      <a:ea typeface="楷体_GB2312"/>
                    </a:rPr>
                    <a:t>绝大多数为硬连线控制</a:t>
                  </a:r>
                  <a:endParaRPr lang="zh-CN" altLang="en-US" sz="1800" b="0" dirty="0">
                    <a:solidFill>
                      <a:srgbClr val="000000"/>
                    </a:solidFill>
                    <a:latin typeface="Tahoma" panose="020B0604030504040204" pitchFamily="34" charset="0"/>
                    <a:ea typeface="宋体" panose="02010600030101010101" pitchFamily="2" charset="-122"/>
                  </a:endParaRPr>
                </a:p>
                <a:p>
                  <a:pPr marL="0" indent="0" algn="ctr">
                    <a:spcBef>
                      <a:spcPct val="0"/>
                    </a:spcBef>
                    <a:buClrTx/>
                    <a:buFontTx/>
                    <a:buNone/>
                  </a:pPr>
                  <a:endParaRPr lang="zh-CN" altLang="en-US" sz="2400" b="0" dirty="0">
                    <a:solidFill>
                      <a:srgbClr val="000000"/>
                    </a:solidFill>
                    <a:latin typeface="Times New Roman" panose="02020603050405020304" pitchFamily="18" charset="0"/>
                    <a:ea typeface="宋体" panose="02010600030101010101" pitchFamily="2" charset="-122"/>
                  </a:endParaRPr>
                </a:p>
              </p:txBody>
            </p:sp>
            <p:sp>
              <p:nvSpPr>
                <p:cNvPr id="47" name="Rectangle 112"/>
                <p:cNvSpPr/>
                <p:nvPr/>
              </p:nvSpPr>
              <p:spPr>
                <a:xfrm>
                  <a:off x="2444" y="4433"/>
                  <a:ext cx="1222"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sp>
          <p:nvSpPr>
            <p:cNvPr id="8" name="Rectangle 113"/>
            <p:cNvSpPr/>
            <p:nvPr/>
          </p:nvSpPr>
          <p:spPr>
            <a:xfrm>
              <a:off x="-3" y="-3"/>
              <a:ext cx="3672" cy="4842"/>
            </a:xfrm>
            <a:prstGeom prst="rect">
              <a:avLst/>
            </a:prstGeom>
            <a:noFill/>
            <a:ln w="9525"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spTree>
    <p:custDataLst>
      <p:tags r:id="rId4"/>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体系结构的市场生命力</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7716" y="2231975"/>
            <a:ext cx="9073008" cy="2346283"/>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体系结构优于</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体系结构，但并不代表</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体系结构的市场占有率高，除了在服务器及工作站上的一些应用（如华为鲲鹏</a:t>
            </a:r>
            <a:r>
              <a:rPr lang="en-US" altLang="zh-CN" sz="2000" dirty="0">
                <a:latin typeface="微软雅黑" panose="020B0503020204020204" pitchFamily="34" charset="-122"/>
                <a:ea typeface="微软雅黑" panose="020B0503020204020204" pitchFamily="34" charset="-122"/>
              </a:rPr>
              <a:t>920</a:t>
            </a:r>
            <a:r>
              <a:rPr lang="zh-CN" altLang="en-US" sz="2000" dirty="0">
                <a:latin typeface="微软雅黑" panose="020B0503020204020204" pitchFamily="34" charset="-122"/>
                <a:ea typeface="微软雅黑" panose="020B0503020204020204" pitchFamily="34" charset="-122"/>
              </a:rPr>
              <a:t>等）采用</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体系结构外，应用最广泛的</a:t>
            </a:r>
            <a:r>
              <a:rPr lang="en-US" altLang="zh-CN" sz="2000" dirty="0">
                <a:latin typeface="微软雅黑" panose="020B0503020204020204" pitchFamily="34" charset="-122"/>
                <a:ea typeface="微软雅黑" panose="020B0503020204020204" pitchFamily="34" charset="-122"/>
              </a:rPr>
              <a:t>PC</a:t>
            </a:r>
            <a:r>
              <a:rPr lang="zh-CN" altLang="en-US" sz="2000" dirty="0">
                <a:latin typeface="微软雅黑" panose="020B0503020204020204" pitchFamily="34" charset="-122"/>
                <a:ea typeface="微软雅黑" panose="020B0503020204020204" pitchFamily="34" charset="-122"/>
              </a:rPr>
              <a:t>市场仍然是</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体系结构的</a:t>
            </a:r>
            <a:r>
              <a:rPr lang="en-US" altLang="zh-CN" sz="2000" dirty="0">
                <a:latin typeface="微软雅黑" panose="020B0503020204020204" pitchFamily="34" charset="-122"/>
                <a:ea typeface="微软雅黑" panose="020B0503020204020204" pitchFamily="34" charset="-122"/>
              </a:rPr>
              <a:t>X86</a:t>
            </a:r>
            <a:r>
              <a:rPr lang="zh-CN" altLang="en-US" sz="2000" dirty="0">
                <a:latin typeface="微软雅黑" panose="020B0503020204020204" pitchFamily="34" charset="-122"/>
                <a:ea typeface="微软雅黑" panose="020B0503020204020204" pitchFamily="34" charset="-122"/>
              </a:rPr>
              <a:t>及其兼容机的天下</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大量的按</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体系结构设计的应用软件一直延续使用到现在，而按</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体系结构设计的硬件一直无法兼容它们，目前还不能很好地解决软件的移植问题</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CISC</a:t>
            </a:r>
            <a:r>
              <a:rPr lang="zh-CN" altLang="en-US" sz="2400" b="1" dirty="0">
                <a:solidFill>
                  <a:srgbClr val="0E3193"/>
                </a:solidFill>
                <a:latin typeface="微软雅黑" panose="020B0503020204020204" pitchFamily="34" charset="-122"/>
                <a:ea typeface="微软雅黑" panose="020B0503020204020204" pitchFamily="34" charset="-122"/>
              </a:rPr>
              <a:t>和</a:t>
            </a: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混合体系结构</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79724" y="2159967"/>
            <a:ext cx="9217024" cy="1884618"/>
          </a:xfrm>
          <a:prstGeom prst="rect">
            <a:avLst/>
          </a:prstGeom>
          <a:noFill/>
        </p:spPr>
        <p:txBody>
          <a:bodyPr wrap="square">
            <a:spAutoFit/>
          </a:bodyPr>
          <a:lstStyle/>
          <a:p>
            <a:pPr marL="342900" indent="-342900" algn="just">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混合体系结构继承了</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体系结构的优点，优势互补，这使得它们无论在市场上还是在技术上都取得了很大的成功，同时也延续了这两种体系结构的生命力</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最具有代表性的处理器是</a:t>
            </a:r>
            <a:r>
              <a:rPr lang="en-US" altLang="zh-CN" sz="2000" dirty="0">
                <a:latin typeface="微软雅黑" panose="020B0503020204020204" pitchFamily="34" charset="-122"/>
                <a:ea typeface="微软雅黑" panose="020B0503020204020204" pitchFamily="34" charset="-122"/>
              </a:rPr>
              <a:t>Intel Pentium</a:t>
            </a:r>
            <a:r>
              <a:rPr lang="zh-CN" altLang="en-US" sz="2000" dirty="0">
                <a:latin typeface="微软雅黑" panose="020B0503020204020204" pitchFamily="34" charset="-122"/>
                <a:ea typeface="微软雅黑" panose="020B0503020204020204" pitchFamily="34" charset="-122"/>
              </a:rPr>
              <a:t>处理器和</a:t>
            </a:r>
            <a:r>
              <a:rPr lang="en-US" altLang="zh-CN" sz="2000" dirty="0">
                <a:latin typeface="微软雅黑" panose="020B0503020204020204" pitchFamily="34" charset="-122"/>
                <a:ea typeface="微软雅黑" panose="020B0503020204020204" pitchFamily="34" charset="-122"/>
              </a:rPr>
              <a:t>IBM Power PC </a:t>
            </a:r>
            <a:r>
              <a:rPr lang="zh-CN" altLang="en-US" sz="2000" dirty="0">
                <a:latin typeface="微软雅黑" panose="020B0503020204020204" pitchFamily="34" charset="-122"/>
                <a:ea typeface="微软雅黑" panose="020B0503020204020204" pitchFamily="34" charset="-122"/>
              </a:rPr>
              <a:t>处理器</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CISC</a:t>
            </a:r>
            <a:r>
              <a:rPr lang="zh-CN" altLang="en-US" sz="2400" b="1" dirty="0">
                <a:solidFill>
                  <a:srgbClr val="0E3193"/>
                </a:solidFill>
                <a:latin typeface="微软雅黑" panose="020B0503020204020204" pitchFamily="34" charset="-122"/>
                <a:ea typeface="微软雅黑" panose="020B0503020204020204" pitchFamily="34" charset="-122"/>
              </a:rPr>
              <a:t>和</a:t>
            </a: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混合体系结构</a:t>
            </a:r>
            <a:r>
              <a:rPr lang="en-US" altLang="zh-CN" sz="2400" b="1" dirty="0">
                <a:solidFill>
                  <a:srgbClr val="0E3193"/>
                </a:solidFill>
                <a:latin typeface="微软雅黑" panose="020B0503020204020204" pitchFamily="34" charset="-122"/>
                <a:ea typeface="微软雅黑" panose="020B0503020204020204" pitchFamily="34" charset="-122"/>
              </a:rPr>
              <a:t>——Intel Pentium</a:t>
            </a:r>
            <a:r>
              <a:rPr lang="zh-CN" altLang="en-US" sz="2400" b="1" dirty="0">
                <a:solidFill>
                  <a:srgbClr val="0E3193"/>
                </a:solidFill>
                <a:latin typeface="微软雅黑" panose="020B0503020204020204" pitchFamily="34" charset="-122"/>
                <a:ea typeface="微软雅黑" panose="020B0503020204020204" pitchFamily="34" charset="-122"/>
              </a:rPr>
              <a:t>处理器</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76074" y="1975749"/>
            <a:ext cx="9568113" cy="3269613"/>
          </a:xfrm>
          <a:prstGeom prst="rect">
            <a:avLst/>
          </a:prstGeom>
          <a:noFill/>
        </p:spPr>
        <p:txBody>
          <a:bodyPr wrap="square">
            <a:spAutoFit/>
          </a:bodyPr>
          <a:lstStyle/>
          <a:p>
            <a:pPr marL="342900" indent="-342900" algn="just">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Intel Pentium</a:t>
            </a:r>
            <a:r>
              <a:rPr lang="zh-CN" altLang="en-US" sz="2000" dirty="0">
                <a:latin typeface="微软雅黑" panose="020B0503020204020204" pitchFamily="34" charset="-122"/>
                <a:ea typeface="微软雅黑" panose="020B0503020204020204" pitchFamily="34" charset="-122"/>
              </a:rPr>
              <a:t>处理器在继承了</a:t>
            </a:r>
            <a:r>
              <a:rPr lang="en-US" altLang="zh-CN" sz="2000" dirty="0">
                <a:latin typeface="微软雅黑" panose="020B0503020204020204" pitchFamily="34" charset="-122"/>
                <a:ea typeface="微软雅黑" panose="020B0503020204020204" pitchFamily="34" charset="-122"/>
              </a:rPr>
              <a:t>80486</a:t>
            </a:r>
            <a:r>
              <a:rPr lang="zh-CN" altLang="en-US" sz="2000" dirty="0">
                <a:latin typeface="微软雅黑" panose="020B0503020204020204" pitchFamily="34" charset="-122"/>
                <a:ea typeface="微软雅黑" panose="020B0503020204020204" pitchFamily="34" charset="-122"/>
              </a:rPr>
              <a:t>处理器的所有指令的基础上，增加了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条新指令，它具有多种寻址方式及指令格式、少量寄存器，这些都是</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的特征，因此</a:t>
            </a:r>
            <a:r>
              <a:rPr lang="en-US" altLang="zh-CN" sz="2000" dirty="0">
                <a:latin typeface="微软雅黑" panose="020B0503020204020204" pitchFamily="34" charset="-122"/>
                <a:ea typeface="微软雅黑" panose="020B0503020204020204" pitchFamily="34" charset="-122"/>
              </a:rPr>
              <a:t>Intel Pentium</a:t>
            </a:r>
            <a:r>
              <a:rPr lang="zh-CN" altLang="en-US" sz="2000" dirty="0">
                <a:latin typeface="微软雅黑" panose="020B0503020204020204" pitchFamily="34" charset="-122"/>
                <a:ea typeface="微软雅黑" panose="020B0503020204020204" pitchFamily="34" charset="-122"/>
              </a:rPr>
              <a:t>处理器秉承了</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体系结构的设计原理，</a:t>
            </a:r>
            <a:r>
              <a:rPr lang="zh-CN" altLang="en-US" sz="2000" dirty="0">
                <a:solidFill>
                  <a:srgbClr val="C00000"/>
                </a:solidFill>
                <a:latin typeface="微软雅黑" panose="020B0503020204020204" pitchFamily="34" charset="-122"/>
                <a:ea typeface="微软雅黑" panose="020B0503020204020204" pitchFamily="34" charset="-122"/>
              </a:rPr>
              <a:t>同时它又包含了如</a:t>
            </a:r>
            <a:r>
              <a:rPr lang="en-US" altLang="zh-CN" sz="2000" dirty="0">
                <a:solidFill>
                  <a:srgbClr val="C00000"/>
                </a:solidFill>
                <a:latin typeface="微软雅黑" panose="020B0503020204020204" pitchFamily="34" charset="-122"/>
                <a:ea typeface="微软雅黑" panose="020B0503020204020204" pitchFamily="34" charset="-122"/>
              </a:rPr>
              <a:t>MOV</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CALL</a:t>
            </a:r>
            <a:r>
              <a:rPr lang="zh-CN" altLang="en-US" sz="2000" dirty="0">
                <a:solidFill>
                  <a:srgbClr val="C00000"/>
                </a:solidFill>
                <a:latin typeface="微软雅黑" panose="020B0503020204020204" pitchFamily="34" charset="-122"/>
                <a:ea typeface="微软雅黑" panose="020B0503020204020204" pitchFamily="34" charset="-122"/>
              </a:rPr>
              <a:t>的某些指令，这些指令以硬布线逻辑实现，并在一个时钟周期内执行完</a:t>
            </a:r>
            <a:r>
              <a:rPr lang="zh-CN" altLang="en-US" sz="2000" dirty="0">
                <a:latin typeface="微软雅黑" panose="020B0503020204020204" pitchFamily="34" charset="-122"/>
                <a:ea typeface="微软雅黑" panose="020B0503020204020204" pitchFamily="34" charset="-122"/>
              </a:rPr>
              <a:t>，这又具有了典型</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体系结构的特征</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Intel Pentium Pro</a:t>
            </a:r>
            <a:r>
              <a:rPr lang="zh-CN" altLang="en-US" sz="2000" dirty="0">
                <a:latin typeface="微软雅黑" panose="020B0503020204020204" pitchFamily="34" charset="-122"/>
                <a:ea typeface="微软雅黑" panose="020B0503020204020204" pitchFamily="34" charset="-122"/>
              </a:rPr>
              <a:t>处理器开始，</a:t>
            </a:r>
            <a:r>
              <a:rPr lang="zh-CN" altLang="en-US" sz="2000" dirty="0">
                <a:solidFill>
                  <a:srgbClr val="C00000"/>
                </a:solidFill>
                <a:latin typeface="微软雅黑" panose="020B0503020204020204" pitchFamily="34" charset="-122"/>
                <a:ea typeface="微软雅黑" panose="020B0503020204020204" pitchFamily="34" charset="-122"/>
              </a:rPr>
              <a:t>采用寄存器重命名技术、超标量、超流水线、重排序缓冲器以及保留栈等典型的基于</a:t>
            </a:r>
            <a:r>
              <a:rPr lang="en-US" altLang="zh-CN" sz="2000" dirty="0">
                <a:solidFill>
                  <a:srgbClr val="C00000"/>
                </a:solidFill>
                <a:latin typeface="微软雅黑" panose="020B0503020204020204" pitchFamily="34" charset="-122"/>
                <a:ea typeface="微软雅黑" panose="020B0503020204020204" pitchFamily="34" charset="-122"/>
              </a:rPr>
              <a:t>RISC</a:t>
            </a:r>
            <a:r>
              <a:rPr lang="zh-CN" altLang="en-US" sz="2000" dirty="0">
                <a:solidFill>
                  <a:srgbClr val="C00000"/>
                </a:solidFill>
                <a:latin typeface="微软雅黑" panose="020B0503020204020204" pitchFamily="34" charset="-122"/>
                <a:ea typeface="微软雅黑" panose="020B0503020204020204" pitchFamily="34" charset="-122"/>
              </a:rPr>
              <a:t>体系结构的技术</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CISC</a:t>
            </a:r>
            <a:r>
              <a:rPr lang="zh-CN" altLang="en-US" sz="2400" b="1" dirty="0">
                <a:solidFill>
                  <a:srgbClr val="0E3193"/>
                </a:solidFill>
                <a:latin typeface="微软雅黑" panose="020B0503020204020204" pitchFamily="34" charset="-122"/>
                <a:ea typeface="微软雅黑" panose="020B0503020204020204" pitchFamily="34" charset="-122"/>
              </a:rPr>
              <a:t>和</a:t>
            </a: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混合体系结构</a:t>
            </a:r>
            <a:r>
              <a:rPr lang="en-US" altLang="zh-CN" sz="2400" b="1" dirty="0">
                <a:solidFill>
                  <a:srgbClr val="0E3193"/>
                </a:solidFill>
                <a:latin typeface="微软雅黑" panose="020B0503020204020204" pitchFamily="34" charset="-122"/>
                <a:ea typeface="微软雅黑" panose="020B0503020204020204" pitchFamily="34" charset="-122"/>
              </a:rPr>
              <a:t>——IBM Power PC</a:t>
            </a:r>
            <a:r>
              <a:rPr lang="zh-CN" altLang="en-US" sz="2400" b="1" dirty="0">
                <a:solidFill>
                  <a:srgbClr val="0E3193"/>
                </a:solidFill>
                <a:latin typeface="微软雅黑" panose="020B0503020204020204" pitchFamily="34" charset="-122"/>
                <a:ea typeface="微软雅黑" panose="020B0503020204020204" pitchFamily="34" charset="-122"/>
              </a:rPr>
              <a:t>处理器</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35708" y="1989473"/>
            <a:ext cx="9721080" cy="3269613"/>
          </a:xfrm>
          <a:prstGeom prst="rect">
            <a:avLst/>
          </a:prstGeom>
          <a:noFill/>
        </p:spPr>
        <p:txBody>
          <a:bodyPr wrap="square">
            <a:spAutoFit/>
          </a:bodyPr>
          <a:lstStyle/>
          <a:p>
            <a:pPr marL="342900" indent="-342900" algn="just">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IBM Power PC</a:t>
            </a:r>
            <a:r>
              <a:rPr lang="zh-CN" altLang="en-US" sz="2000" dirty="0">
                <a:latin typeface="微软雅黑" panose="020B0503020204020204" pitchFamily="34" charset="-122"/>
                <a:ea typeface="微软雅黑" panose="020B0503020204020204" pitchFamily="34" charset="-122"/>
              </a:rPr>
              <a:t>处理器是典型的基于</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体系结构的处理器，但</a:t>
            </a:r>
            <a:r>
              <a:rPr lang="en-US" altLang="zh-CN" sz="2000" dirty="0">
                <a:latin typeface="微软雅黑" panose="020B0503020204020204" pitchFamily="34" charset="-122"/>
                <a:ea typeface="微软雅黑" panose="020B0503020204020204" pitchFamily="34" charset="-122"/>
              </a:rPr>
              <a:t>IBM Power PC 750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G3</a:t>
            </a:r>
            <a:r>
              <a:rPr lang="zh-CN" altLang="en-US" sz="2000" dirty="0">
                <a:latin typeface="微软雅黑" panose="020B0503020204020204" pitchFamily="34" charset="-122"/>
                <a:ea typeface="微软雅黑" panose="020B0503020204020204" pitchFamily="34" charset="-122"/>
              </a:rPr>
              <a:t>）处理器的指令集不再只是少而精，</a:t>
            </a:r>
            <a:r>
              <a:rPr lang="zh-CN" altLang="en-US" sz="2000" dirty="0">
                <a:solidFill>
                  <a:srgbClr val="C00000"/>
                </a:solidFill>
                <a:latin typeface="微软雅黑" panose="020B0503020204020204" pitchFamily="34" charset="-122"/>
                <a:ea typeface="微软雅黑" panose="020B0503020204020204" pitchFamily="34" charset="-122"/>
              </a:rPr>
              <a:t>而是增加了许多</a:t>
            </a:r>
            <a:r>
              <a:rPr lang="en-US" altLang="zh-CN" sz="2000" dirty="0">
                <a:solidFill>
                  <a:srgbClr val="C00000"/>
                </a:solidFill>
                <a:latin typeface="微软雅黑" panose="020B0503020204020204" pitchFamily="34" charset="-122"/>
                <a:ea typeface="微软雅黑" panose="020B0503020204020204" pitchFamily="34" charset="-122"/>
              </a:rPr>
              <a:t>CISC</a:t>
            </a:r>
            <a:r>
              <a:rPr lang="zh-CN" altLang="en-US" sz="2000" dirty="0">
                <a:solidFill>
                  <a:srgbClr val="C00000"/>
                </a:solidFill>
                <a:latin typeface="微软雅黑" panose="020B0503020204020204" pitchFamily="34" charset="-122"/>
                <a:ea typeface="微软雅黑" panose="020B0503020204020204" pitchFamily="34" charset="-122"/>
              </a:rPr>
              <a:t>体系结构中功能复杂的指令，导致它的指令数目甚至大于同期的</a:t>
            </a:r>
            <a:r>
              <a:rPr lang="en-US" altLang="zh-CN" sz="2000" dirty="0" err="1">
                <a:solidFill>
                  <a:srgbClr val="C00000"/>
                </a:solidFill>
                <a:latin typeface="微软雅黑" panose="020B0503020204020204" pitchFamily="34" charset="-122"/>
                <a:ea typeface="微软雅黑" panose="020B0503020204020204" pitchFamily="34" charset="-122"/>
              </a:rPr>
              <a:t>PentiumⅡ</a:t>
            </a:r>
            <a:r>
              <a:rPr lang="zh-CN" altLang="en-US" sz="2000" dirty="0">
                <a:latin typeface="微软雅黑" panose="020B0503020204020204" pitchFamily="34" charset="-122"/>
                <a:ea typeface="微软雅黑" panose="020B0503020204020204" pitchFamily="34" charset="-122"/>
              </a:rPr>
              <a:t>，达到了</a:t>
            </a:r>
            <a:r>
              <a:rPr lang="en-US" altLang="zh-CN" sz="2000" dirty="0">
                <a:solidFill>
                  <a:srgbClr val="C00000"/>
                </a:solidFill>
                <a:latin typeface="微软雅黑" panose="020B0503020204020204" pitchFamily="34" charset="-122"/>
                <a:ea typeface="微软雅黑" panose="020B0503020204020204" pitchFamily="34" charset="-122"/>
              </a:rPr>
              <a:t>200</a:t>
            </a:r>
            <a:r>
              <a:rPr lang="zh-CN" altLang="en-US" sz="2000" dirty="0">
                <a:solidFill>
                  <a:srgbClr val="C00000"/>
                </a:solidFill>
                <a:latin typeface="微软雅黑" panose="020B0503020204020204" pitchFamily="34" charset="-122"/>
                <a:ea typeface="微软雅黑" panose="020B0503020204020204" pitchFamily="34" charset="-122"/>
              </a:rPr>
              <a:t>多条</a:t>
            </a:r>
            <a:r>
              <a:rPr lang="zh-CN" altLang="en-US" sz="2000" dirty="0">
                <a:latin typeface="微软雅黑" panose="020B0503020204020204" pitchFamily="34" charset="-122"/>
                <a:ea typeface="微软雅黑" panose="020B0503020204020204" pitchFamily="34" charset="-122"/>
              </a:rPr>
              <a:t>，这是典型的</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体系结构指令集的特征</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更值得一提的是，在较新的</a:t>
            </a:r>
            <a:r>
              <a:rPr lang="en-US" altLang="zh-CN" sz="2000" dirty="0">
                <a:latin typeface="微软雅黑" panose="020B0503020204020204" pitchFamily="34" charset="-122"/>
                <a:ea typeface="微软雅黑" panose="020B0503020204020204" pitchFamily="34" charset="-122"/>
              </a:rPr>
              <a:t>IBM Power PC 7400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G4</a:t>
            </a:r>
            <a:r>
              <a:rPr lang="zh-CN" altLang="en-US" sz="2000" dirty="0">
                <a:latin typeface="微软雅黑" panose="020B0503020204020204" pitchFamily="34" charset="-122"/>
                <a:ea typeface="微软雅黑" panose="020B0503020204020204" pitchFamily="34" charset="-122"/>
              </a:rPr>
              <a:t>）处理器指令系统中，</a:t>
            </a:r>
            <a:r>
              <a:rPr lang="en-US" altLang="zh-CN" sz="2000" dirty="0">
                <a:latin typeface="微软雅黑" panose="020B0503020204020204" pitchFamily="34" charset="-122"/>
                <a:ea typeface="微软雅黑" panose="020B0503020204020204" pitchFamily="34" charset="-122"/>
              </a:rPr>
              <a:t>G4</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G3</a:t>
            </a:r>
            <a:r>
              <a:rPr lang="zh-CN" altLang="en-US" sz="2000" dirty="0">
                <a:latin typeface="微软雅黑" panose="020B0503020204020204" pitchFamily="34" charset="-122"/>
                <a:ea typeface="微软雅黑" panose="020B0503020204020204" pitchFamily="34" charset="-122"/>
              </a:rPr>
              <a:t>的基础上</a:t>
            </a:r>
            <a:r>
              <a:rPr lang="zh-CN" altLang="en-US" sz="2000" dirty="0">
                <a:solidFill>
                  <a:srgbClr val="C00000"/>
                </a:solidFill>
                <a:latin typeface="微软雅黑" panose="020B0503020204020204" pitchFamily="34" charset="-122"/>
                <a:ea typeface="微软雅黑" panose="020B0503020204020204" pitchFamily="34" charset="-122"/>
              </a:rPr>
              <a:t>又增加了</a:t>
            </a:r>
            <a:r>
              <a:rPr lang="en-US" altLang="zh-CN" sz="2000" dirty="0">
                <a:solidFill>
                  <a:srgbClr val="C00000"/>
                </a:solidFill>
                <a:latin typeface="微软雅黑" panose="020B0503020204020204" pitchFamily="34" charset="-122"/>
                <a:ea typeface="微软雅黑" panose="020B0503020204020204" pitchFamily="34" charset="-122"/>
              </a:rPr>
              <a:t>162</a:t>
            </a:r>
            <a:r>
              <a:rPr lang="zh-CN" altLang="en-US" sz="2000" dirty="0">
                <a:solidFill>
                  <a:srgbClr val="C00000"/>
                </a:solidFill>
                <a:latin typeface="微软雅黑" panose="020B0503020204020204" pitchFamily="34" charset="-122"/>
                <a:ea typeface="微软雅黑" panose="020B0503020204020204" pitchFamily="34" charset="-122"/>
              </a:rPr>
              <a:t>条指令</a:t>
            </a:r>
            <a:r>
              <a:rPr lang="zh-CN" altLang="en-US" sz="2000" dirty="0">
                <a:latin typeface="微软雅黑" panose="020B0503020204020204" pitchFamily="34" charset="-122"/>
                <a:ea typeface="微软雅黑" panose="020B0503020204020204" pitchFamily="34" charset="-122"/>
              </a:rPr>
              <a:t>，更趋于</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体系结构指令集的特征。</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混合的体系结构是当今主流的计算机体系结构 </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655" y="266700"/>
            <a:ext cx="636460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spcBef>
                <a:spcPts val="0"/>
              </a:spcBef>
              <a:spcAft>
                <a:spcPts val="0"/>
              </a:spcAft>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文本框 3"/>
          <p:cNvSpPr txBox="1"/>
          <p:nvPr/>
        </p:nvSpPr>
        <p:spPr>
          <a:xfrm>
            <a:off x="719684" y="1050451"/>
            <a:ext cx="5760720" cy="398780"/>
          </a:xfrm>
          <a:prstGeom prst="rect">
            <a:avLst/>
          </a:prstGeom>
          <a:noFill/>
        </p:spPr>
        <p:txBody>
          <a:bodyPr wrap="square">
            <a:spAutoFit/>
          </a:bodyPr>
          <a:lstStyle/>
          <a:p>
            <a:pPr marL="12700" indent="-273050" eaLnBrk="1" hangingPunct="1">
              <a:spcBef>
                <a:spcPts val="200"/>
              </a:spcBef>
              <a:spcAft>
                <a:spcPts val="200"/>
              </a:spcAft>
              <a:buSzPct val="70000"/>
              <a:buFont typeface="Wingdings" panose="05000000000000000000" pitchFamily="2" charset="2"/>
              <a:buChar char="l"/>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三种类型指令集结构的优缺点 </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 name="Group 4"/>
          <p:cNvGrpSpPr/>
          <p:nvPr/>
        </p:nvGrpSpPr>
        <p:grpSpPr>
          <a:xfrm>
            <a:off x="1727796" y="1803027"/>
            <a:ext cx="8064896" cy="4173361"/>
            <a:chOff x="-3" y="-3"/>
            <a:chExt cx="3496" cy="4038"/>
          </a:xfrm>
        </p:grpSpPr>
        <p:grpSp>
          <p:nvGrpSpPr>
            <p:cNvPr id="10" name="Group 5"/>
            <p:cNvGrpSpPr/>
            <p:nvPr/>
          </p:nvGrpSpPr>
          <p:grpSpPr>
            <a:xfrm>
              <a:off x="0" y="0"/>
              <a:ext cx="3490" cy="4032"/>
              <a:chOff x="0" y="0"/>
              <a:chExt cx="3490" cy="4032"/>
            </a:xfrm>
          </p:grpSpPr>
          <p:grpSp>
            <p:nvGrpSpPr>
              <p:cNvPr id="12" name="Group 6"/>
              <p:cNvGrpSpPr/>
              <p:nvPr/>
            </p:nvGrpSpPr>
            <p:grpSpPr>
              <a:xfrm>
                <a:off x="0" y="0"/>
                <a:ext cx="548" cy="1056"/>
                <a:chOff x="0" y="0"/>
                <a:chExt cx="548" cy="1056"/>
              </a:xfrm>
            </p:grpSpPr>
            <p:sp>
              <p:nvSpPr>
                <p:cNvPr id="46" name="Rectangle 7"/>
                <p:cNvSpPr/>
                <p:nvPr/>
              </p:nvSpPr>
              <p:spPr>
                <a:xfrm>
                  <a:off x="11" y="0"/>
                  <a:ext cx="526"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eaLnBrk="1" hangingPunct="1">
                    <a:lnSpc>
                      <a:spcPct val="130000"/>
                    </a:lnSpc>
                    <a:spcBef>
                      <a:spcPct val="0"/>
                    </a:spcBef>
                    <a:buClrTx/>
                    <a:buNone/>
                  </a:pPr>
                  <a:r>
                    <a:rPr lang="zh-CN" altLang="en-US" sz="1800" dirty="0">
                      <a:latin typeface="Times New Roman" panose="02020603050405020304" pitchFamily="18" charset="0"/>
                      <a:ea typeface="宋体" panose="02010600030101010101" pitchFamily="2" charset="-122"/>
                    </a:rPr>
                    <a:t>指令集结构类型</a:t>
                  </a:r>
                  <a:endParaRPr lang="zh-CN" altLang="en-US" sz="1800" dirty="0">
                    <a:latin typeface="Times New Roman" panose="02020603050405020304" pitchFamily="18" charset="0"/>
                    <a:ea typeface="宋体" panose="02010600030101010101" pitchFamily="2" charset="-122"/>
                  </a:endParaRPr>
                </a:p>
              </p:txBody>
            </p:sp>
            <p:sp>
              <p:nvSpPr>
                <p:cNvPr id="47" name="Rectangle 8"/>
                <p:cNvSpPr/>
                <p:nvPr/>
              </p:nvSpPr>
              <p:spPr>
                <a:xfrm>
                  <a:off x="0" y="0"/>
                  <a:ext cx="548"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3" name="Group 9"/>
              <p:cNvGrpSpPr/>
              <p:nvPr/>
            </p:nvGrpSpPr>
            <p:grpSpPr>
              <a:xfrm>
                <a:off x="548" y="0"/>
                <a:ext cx="1091" cy="1056"/>
                <a:chOff x="548" y="0"/>
                <a:chExt cx="1091" cy="1056"/>
              </a:xfrm>
            </p:grpSpPr>
            <p:sp>
              <p:nvSpPr>
                <p:cNvPr id="44" name="Rectangle 10"/>
                <p:cNvSpPr/>
                <p:nvPr/>
              </p:nvSpPr>
              <p:spPr>
                <a:xfrm>
                  <a:off x="559" y="0"/>
                  <a:ext cx="1069"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endParaRPr lang="zh-CN" altLang="en-US" sz="2000" dirty="0">
                    <a:solidFill>
                      <a:srgbClr val="333399"/>
                    </a:solidFill>
                    <a:ea typeface="楷体_GB2312"/>
                  </a:endParaRPr>
                </a:p>
                <a:p>
                  <a:pPr marL="0" indent="0" algn="ctr" eaLnBrk="1" hangingPunct="1">
                    <a:spcBef>
                      <a:spcPct val="0"/>
                    </a:spcBef>
                    <a:buClrTx/>
                    <a:buFontTx/>
                    <a:buNone/>
                  </a:pPr>
                  <a:r>
                    <a:rPr lang="zh-CN" altLang="en-US" sz="1800" dirty="0">
                      <a:latin typeface="Times New Roman" panose="02020603050405020304" pitchFamily="18" charset="0"/>
                      <a:ea typeface="宋体" panose="02010600030101010101" pitchFamily="2" charset="-122"/>
                    </a:rPr>
                    <a:t>优  点</a:t>
                  </a:r>
                  <a:endParaRPr lang="zh-CN" altLang="en-US" sz="1800" dirty="0">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333399"/>
                    </a:solidFill>
                    <a:latin typeface="Times New Roman" panose="02020603050405020304" pitchFamily="18" charset="0"/>
                    <a:ea typeface="黑体" panose="02010609060101010101" charset="-122"/>
                  </a:endParaRPr>
                </a:p>
              </p:txBody>
            </p:sp>
            <p:sp>
              <p:nvSpPr>
                <p:cNvPr id="45" name="Rectangle 11"/>
                <p:cNvSpPr/>
                <p:nvPr/>
              </p:nvSpPr>
              <p:spPr>
                <a:xfrm>
                  <a:off x="548" y="0"/>
                  <a:ext cx="1091"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4" name="Group 12"/>
              <p:cNvGrpSpPr/>
              <p:nvPr/>
            </p:nvGrpSpPr>
            <p:grpSpPr>
              <a:xfrm>
                <a:off x="1639" y="0"/>
                <a:ext cx="1851" cy="1056"/>
                <a:chOff x="1639" y="0"/>
                <a:chExt cx="1851" cy="1056"/>
              </a:xfrm>
            </p:grpSpPr>
            <p:sp>
              <p:nvSpPr>
                <p:cNvPr id="42" name="Rectangle 13"/>
                <p:cNvSpPr/>
                <p:nvPr/>
              </p:nvSpPr>
              <p:spPr>
                <a:xfrm>
                  <a:off x="1650" y="0"/>
                  <a:ext cx="1829"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endParaRPr lang="zh-CN" altLang="en-US" sz="2000" dirty="0">
                    <a:solidFill>
                      <a:srgbClr val="333399"/>
                    </a:solidFill>
                    <a:ea typeface="楷体_GB2312"/>
                  </a:endParaRPr>
                </a:p>
                <a:p>
                  <a:pPr marL="0" indent="0" algn="ctr" eaLnBrk="1" hangingPunct="1">
                    <a:lnSpc>
                      <a:spcPct val="130000"/>
                    </a:lnSpc>
                    <a:spcBef>
                      <a:spcPct val="0"/>
                    </a:spcBef>
                    <a:buClrTx/>
                    <a:buNone/>
                  </a:pPr>
                  <a:r>
                    <a:rPr lang="zh-CN" altLang="en-US" sz="1800" dirty="0">
                      <a:latin typeface="Times New Roman" panose="02020603050405020304" pitchFamily="18" charset="0"/>
                      <a:ea typeface="宋体" panose="02010600030101010101" pitchFamily="2" charset="-122"/>
                    </a:rPr>
                    <a:t>缺  点</a:t>
                  </a:r>
                  <a:endParaRPr lang="zh-CN" altLang="en-US" sz="1800" dirty="0">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43" name="Rectangle 14"/>
                <p:cNvSpPr/>
                <p:nvPr/>
              </p:nvSpPr>
              <p:spPr>
                <a:xfrm>
                  <a:off x="1639" y="0"/>
                  <a:ext cx="1851"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5" name="Group 15"/>
              <p:cNvGrpSpPr/>
              <p:nvPr/>
            </p:nvGrpSpPr>
            <p:grpSpPr>
              <a:xfrm>
                <a:off x="0" y="1056"/>
                <a:ext cx="548" cy="1056"/>
                <a:chOff x="0" y="1056"/>
                <a:chExt cx="548" cy="1056"/>
              </a:xfrm>
            </p:grpSpPr>
            <p:sp>
              <p:nvSpPr>
                <p:cNvPr id="40" name="Rectangle 16"/>
                <p:cNvSpPr/>
                <p:nvPr/>
              </p:nvSpPr>
              <p:spPr>
                <a:xfrm>
                  <a:off x="11" y="1056"/>
                  <a:ext cx="526"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endParaRPr lang="zh-CN" altLang="en-US" sz="2000" dirty="0">
                    <a:solidFill>
                      <a:srgbClr val="333399"/>
                    </a:solidFill>
                    <a:ea typeface="楷体_GB2312"/>
                  </a:endParaRPr>
                </a:p>
                <a:p>
                  <a:pPr marL="0" indent="0" algn="ctr" eaLnBrk="1" hangingPunct="1">
                    <a:spcBef>
                      <a:spcPct val="0"/>
                    </a:spcBef>
                    <a:buClrTx/>
                    <a:buFontTx/>
                    <a:buNone/>
                  </a:pPr>
                  <a:r>
                    <a:rPr lang="zh-CN" altLang="en-US" sz="1800" dirty="0">
                      <a:latin typeface="Times New Roman" panose="02020603050405020304" pitchFamily="18" charset="0"/>
                      <a:ea typeface="宋体" panose="02010600030101010101" pitchFamily="2" charset="-122"/>
                    </a:rPr>
                    <a:t>堆栈型</a:t>
                  </a:r>
                  <a:endParaRPr lang="zh-CN" altLang="en-US" sz="1800" dirty="0">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41" name="Rectangle 17"/>
                <p:cNvSpPr/>
                <p:nvPr/>
              </p:nvSpPr>
              <p:spPr>
                <a:xfrm>
                  <a:off x="0" y="1056"/>
                  <a:ext cx="548"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6" name="Group 18"/>
              <p:cNvGrpSpPr/>
              <p:nvPr/>
            </p:nvGrpSpPr>
            <p:grpSpPr>
              <a:xfrm>
                <a:off x="548" y="1056"/>
                <a:ext cx="1091" cy="1056"/>
                <a:chOff x="548" y="1056"/>
                <a:chExt cx="1091" cy="1056"/>
              </a:xfrm>
            </p:grpSpPr>
            <p:sp>
              <p:nvSpPr>
                <p:cNvPr id="38" name="Rectangle 19"/>
                <p:cNvSpPr/>
                <p:nvPr/>
              </p:nvSpPr>
              <p:spPr>
                <a:xfrm>
                  <a:off x="559" y="1056"/>
                  <a:ext cx="1069"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eaLnBrk="1" hangingPunct="1">
                    <a:lnSpc>
                      <a:spcPct val="130000"/>
                    </a:lnSpc>
                    <a:spcBef>
                      <a:spcPct val="0"/>
                    </a:spcBef>
                    <a:buClrTx/>
                    <a:buFontTx/>
                    <a:buNone/>
                  </a:pPr>
                  <a:r>
                    <a:rPr lang="zh-CN" altLang="en-US" sz="1800" b="0" dirty="0">
                      <a:latin typeface="Times New Roman" panose="02020603050405020304" pitchFamily="18" charset="0"/>
                      <a:ea typeface="宋体" panose="02010600030101010101" pitchFamily="2" charset="-122"/>
                    </a:rPr>
                    <a:t>是一种表示计算的简单模型；指令短小</a:t>
                  </a:r>
                  <a:endParaRPr lang="zh-CN" altLang="en-US" sz="1800" b="0" dirty="0">
                    <a:latin typeface="Times New Roman" panose="02020603050405020304" pitchFamily="18" charset="0"/>
                    <a:ea typeface="宋体" panose="02010600030101010101" pitchFamily="2" charset="-122"/>
                  </a:endParaRPr>
                </a:p>
                <a:p>
                  <a:pPr marL="0" indent="0" algn="just">
                    <a:lnSpc>
                      <a:spcPct val="130000"/>
                    </a:lnSpc>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39" name="Rectangle 20"/>
                <p:cNvSpPr/>
                <p:nvPr/>
              </p:nvSpPr>
              <p:spPr>
                <a:xfrm>
                  <a:off x="548" y="1056"/>
                  <a:ext cx="1091"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7" name="Group 21"/>
              <p:cNvGrpSpPr/>
              <p:nvPr/>
            </p:nvGrpSpPr>
            <p:grpSpPr>
              <a:xfrm>
                <a:off x="1639" y="1056"/>
                <a:ext cx="1851" cy="1056"/>
                <a:chOff x="1639" y="1056"/>
                <a:chExt cx="1851" cy="1056"/>
              </a:xfrm>
            </p:grpSpPr>
            <p:sp>
              <p:nvSpPr>
                <p:cNvPr id="36" name="Rectangle 22"/>
                <p:cNvSpPr/>
                <p:nvPr/>
              </p:nvSpPr>
              <p:spPr>
                <a:xfrm>
                  <a:off x="1650" y="1056"/>
                  <a:ext cx="1829"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eaLnBrk="1" hangingPunct="1">
                    <a:lnSpc>
                      <a:spcPct val="130000"/>
                    </a:lnSpc>
                    <a:spcBef>
                      <a:spcPct val="0"/>
                    </a:spcBef>
                    <a:buClrTx/>
                    <a:buNone/>
                  </a:pPr>
                  <a:r>
                    <a:rPr lang="zh-CN" altLang="en-US" sz="1800" b="0" dirty="0">
                      <a:latin typeface="Times New Roman" panose="02020603050405020304" pitchFamily="18" charset="0"/>
                      <a:ea typeface="宋体" panose="02010600030101010101" pitchFamily="2" charset="-122"/>
                    </a:rPr>
                    <a:t>堆栈不能被随机访问，从而很难生成有效代码。同时，由于堆栈是瓶颈，所以很难被高效地实现。</a:t>
                  </a:r>
                  <a:endParaRPr lang="zh-CN" altLang="en-US" sz="1800" b="0" dirty="0">
                    <a:latin typeface="Times New Roman" panose="02020603050405020304" pitchFamily="18" charset="0"/>
                    <a:ea typeface="宋体" panose="02010600030101010101" pitchFamily="2" charset="-122"/>
                  </a:endParaRPr>
                </a:p>
                <a:p>
                  <a:pPr marL="0" indent="0" algn="just">
                    <a:lnSpc>
                      <a:spcPct val="110000"/>
                    </a:lnSpc>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37" name="Rectangle 23"/>
                <p:cNvSpPr/>
                <p:nvPr/>
              </p:nvSpPr>
              <p:spPr>
                <a:xfrm>
                  <a:off x="1639" y="1056"/>
                  <a:ext cx="1851"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8" name="Group 24"/>
              <p:cNvGrpSpPr/>
              <p:nvPr/>
            </p:nvGrpSpPr>
            <p:grpSpPr>
              <a:xfrm>
                <a:off x="0" y="2112"/>
                <a:ext cx="548" cy="1056"/>
                <a:chOff x="0" y="2112"/>
                <a:chExt cx="548" cy="1056"/>
              </a:xfrm>
            </p:grpSpPr>
            <p:sp>
              <p:nvSpPr>
                <p:cNvPr id="34" name="Rectangle 25"/>
                <p:cNvSpPr/>
                <p:nvPr/>
              </p:nvSpPr>
              <p:spPr>
                <a:xfrm>
                  <a:off x="11" y="2112"/>
                  <a:ext cx="526"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endParaRPr lang="zh-CN" altLang="en-US" sz="2000" dirty="0">
                    <a:solidFill>
                      <a:srgbClr val="333399"/>
                    </a:solidFill>
                    <a:ea typeface="楷体_GB2312"/>
                  </a:endParaRPr>
                </a:p>
                <a:p>
                  <a:pPr marL="0" indent="0" algn="ctr" eaLnBrk="1" hangingPunct="1">
                    <a:spcBef>
                      <a:spcPct val="0"/>
                    </a:spcBef>
                    <a:buClrTx/>
                    <a:buFontTx/>
                    <a:buNone/>
                  </a:pPr>
                  <a:r>
                    <a:rPr lang="zh-CN" altLang="en-US" sz="1800" dirty="0">
                      <a:latin typeface="Times New Roman" panose="02020603050405020304" pitchFamily="18" charset="0"/>
                      <a:ea typeface="宋体" panose="02010600030101010101" pitchFamily="2" charset="-122"/>
                    </a:rPr>
                    <a:t>累加器型</a:t>
                  </a:r>
                  <a:endParaRPr lang="zh-CN" altLang="en-US" sz="1800" dirty="0">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35" name="Rectangle 26"/>
                <p:cNvSpPr/>
                <p:nvPr/>
              </p:nvSpPr>
              <p:spPr>
                <a:xfrm>
                  <a:off x="0" y="2112"/>
                  <a:ext cx="548"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19" name="Group 27"/>
              <p:cNvGrpSpPr/>
              <p:nvPr/>
            </p:nvGrpSpPr>
            <p:grpSpPr>
              <a:xfrm>
                <a:off x="548" y="2112"/>
                <a:ext cx="1091" cy="1056"/>
                <a:chOff x="548" y="2112"/>
                <a:chExt cx="1091" cy="1056"/>
              </a:xfrm>
            </p:grpSpPr>
            <p:sp>
              <p:nvSpPr>
                <p:cNvPr id="32" name="Rectangle 28"/>
                <p:cNvSpPr/>
                <p:nvPr/>
              </p:nvSpPr>
              <p:spPr>
                <a:xfrm>
                  <a:off x="559" y="2112"/>
                  <a:ext cx="1069"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eaLnBrk="1" hangingPunct="1">
                    <a:lnSpc>
                      <a:spcPct val="130000"/>
                    </a:lnSpc>
                    <a:spcBef>
                      <a:spcPct val="0"/>
                    </a:spcBef>
                    <a:buClrTx/>
                    <a:buNone/>
                  </a:pPr>
                  <a:r>
                    <a:rPr lang="zh-CN" altLang="en-US" sz="1800" b="0" dirty="0">
                      <a:latin typeface="Times New Roman" panose="02020603050405020304" pitchFamily="18" charset="0"/>
                      <a:ea typeface="宋体" panose="02010600030101010101" pitchFamily="2" charset="-122"/>
                    </a:rPr>
                    <a:t>减小了机器的内部状态；指令短小</a:t>
                  </a:r>
                  <a:endParaRPr lang="zh-CN" altLang="en-US" sz="1800" b="0" dirty="0">
                    <a:latin typeface="Times New Roman" panose="02020603050405020304" pitchFamily="18" charset="0"/>
                    <a:ea typeface="宋体" panose="02010600030101010101" pitchFamily="2" charset="-122"/>
                  </a:endParaRPr>
                </a:p>
                <a:p>
                  <a:pPr marL="0" indent="0" algn="just">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33" name="Rectangle 29"/>
                <p:cNvSpPr/>
                <p:nvPr/>
              </p:nvSpPr>
              <p:spPr>
                <a:xfrm>
                  <a:off x="548" y="2112"/>
                  <a:ext cx="1091"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0" name="Group 30"/>
              <p:cNvGrpSpPr/>
              <p:nvPr/>
            </p:nvGrpSpPr>
            <p:grpSpPr>
              <a:xfrm>
                <a:off x="1639" y="2112"/>
                <a:ext cx="1851" cy="1056"/>
                <a:chOff x="1639" y="2112"/>
                <a:chExt cx="1851" cy="1056"/>
              </a:xfrm>
            </p:grpSpPr>
            <p:sp>
              <p:nvSpPr>
                <p:cNvPr id="30" name="Rectangle 31"/>
                <p:cNvSpPr/>
                <p:nvPr/>
              </p:nvSpPr>
              <p:spPr>
                <a:xfrm>
                  <a:off x="1650" y="2112"/>
                  <a:ext cx="1829" cy="105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eaLnBrk="1" hangingPunct="1">
                    <a:lnSpc>
                      <a:spcPct val="130000"/>
                    </a:lnSpc>
                    <a:spcBef>
                      <a:spcPct val="0"/>
                    </a:spcBef>
                    <a:buClrTx/>
                    <a:buNone/>
                  </a:pPr>
                  <a:r>
                    <a:rPr lang="zh-CN" altLang="en-US" sz="1800" b="0" dirty="0">
                      <a:latin typeface="Times New Roman" panose="02020603050405020304" pitchFamily="18" charset="0"/>
                      <a:ea typeface="宋体" panose="02010600030101010101" pitchFamily="2" charset="-122"/>
                    </a:rPr>
                    <a:t>由于累加器是唯一的暂存器，这种机器的存储器通信开销最大。</a:t>
                  </a:r>
                  <a:endParaRPr lang="zh-CN" altLang="en-US" sz="1800" b="0" dirty="0">
                    <a:latin typeface="Times New Roman" panose="02020603050405020304" pitchFamily="18" charset="0"/>
                    <a:ea typeface="宋体" panose="02010600030101010101" pitchFamily="2" charset="-122"/>
                  </a:endParaRPr>
                </a:p>
                <a:p>
                  <a:pPr marL="0" indent="0" algn="just">
                    <a:lnSpc>
                      <a:spcPct val="130000"/>
                    </a:lnSpc>
                    <a:spcBef>
                      <a:spcPct val="0"/>
                    </a:spcBef>
                    <a:buClrTx/>
                    <a:buFontTx/>
                    <a:buNone/>
                  </a:pPr>
                  <a:endParaRPr lang="zh-CN" altLang="en-US" sz="1800" b="0" dirty="0">
                    <a:solidFill>
                      <a:srgbClr val="333399"/>
                    </a:solidFill>
                    <a:latin typeface="Times New Roman" panose="02020603050405020304" pitchFamily="18" charset="0"/>
                    <a:ea typeface="宋体" panose="02010600030101010101" pitchFamily="2" charset="-122"/>
                  </a:endParaRPr>
                </a:p>
              </p:txBody>
            </p:sp>
            <p:sp>
              <p:nvSpPr>
                <p:cNvPr id="31" name="Rectangle 32"/>
                <p:cNvSpPr/>
                <p:nvPr/>
              </p:nvSpPr>
              <p:spPr>
                <a:xfrm>
                  <a:off x="1639" y="2112"/>
                  <a:ext cx="1851" cy="1056"/>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1" name="Group 33"/>
              <p:cNvGrpSpPr/>
              <p:nvPr/>
            </p:nvGrpSpPr>
            <p:grpSpPr>
              <a:xfrm>
                <a:off x="0" y="3168"/>
                <a:ext cx="548" cy="864"/>
                <a:chOff x="0" y="3168"/>
                <a:chExt cx="548" cy="864"/>
              </a:xfrm>
            </p:grpSpPr>
            <p:sp>
              <p:nvSpPr>
                <p:cNvPr id="28" name="Rectangle 34"/>
                <p:cNvSpPr/>
                <p:nvPr/>
              </p:nvSpPr>
              <p:spPr>
                <a:xfrm>
                  <a:off x="11" y="3168"/>
                  <a:ext cx="526" cy="864"/>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spcBef>
                      <a:spcPct val="0"/>
                    </a:spcBef>
                    <a:buClrTx/>
                    <a:buFontTx/>
                    <a:buNone/>
                  </a:pPr>
                  <a:endParaRPr lang="zh-CN" altLang="en-US" sz="2000" dirty="0">
                    <a:solidFill>
                      <a:srgbClr val="333399"/>
                    </a:solidFill>
                    <a:ea typeface="楷体_GB2312"/>
                  </a:endParaRPr>
                </a:p>
                <a:p>
                  <a:pPr marL="0" indent="0" algn="ctr" eaLnBrk="1" hangingPunct="1">
                    <a:spcBef>
                      <a:spcPct val="0"/>
                    </a:spcBef>
                    <a:buClrTx/>
                    <a:buFontTx/>
                    <a:buNone/>
                  </a:pPr>
                  <a:r>
                    <a:rPr lang="zh-CN" altLang="en-US" sz="1800" dirty="0">
                      <a:latin typeface="Times New Roman" panose="02020603050405020304" pitchFamily="18" charset="0"/>
                      <a:ea typeface="宋体" panose="02010600030101010101" pitchFamily="2" charset="-122"/>
                    </a:rPr>
                    <a:t>寄存器型</a:t>
                  </a:r>
                  <a:endParaRPr lang="zh-CN" altLang="en-US" sz="1800" dirty="0">
                    <a:latin typeface="Times New Roman" panose="02020603050405020304" pitchFamily="18" charset="0"/>
                    <a:ea typeface="宋体" panose="02010600030101010101" pitchFamily="2" charset="-122"/>
                  </a:endParaRPr>
                </a:p>
                <a:p>
                  <a:pPr marL="0" indent="0" algn="ctr">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29" name="Rectangle 35"/>
                <p:cNvSpPr/>
                <p:nvPr/>
              </p:nvSpPr>
              <p:spPr>
                <a:xfrm>
                  <a:off x="0" y="3168"/>
                  <a:ext cx="548" cy="864"/>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2" name="Group 36"/>
              <p:cNvGrpSpPr/>
              <p:nvPr/>
            </p:nvGrpSpPr>
            <p:grpSpPr>
              <a:xfrm>
                <a:off x="548" y="3168"/>
                <a:ext cx="1091" cy="864"/>
                <a:chOff x="548" y="3168"/>
                <a:chExt cx="1091" cy="864"/>
              </a:xfrm>
            </p:grpSpPr>
            <p:sp>
              <p:nvSpPr>
                <p:cNvPr id="26" name="Rectangle 37"/>
                <p:cNvSpPr/>
                <p:nvPr/>
              </p:nvSpPr>
              <p:spPr>
                <a:xfrm>
                  <a:off x="559" y="3168"/>
                  <a:ext cx="1069" cy="864"/>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eaLnBrk="1" hangingPunct="1">
                    <a:lnSpc>
                      <a:spcPct val="130000"/>
                    </a:lnSpc>
                    <a:spcBef>
                      <a:spcPct val="0"/>
                    </a:spcBef>
                    <a:buClrTx/>
                    <a:buFontTx/>
                    <a:buNone/>
                  </a:pPr>
                  <a:r>
                    <a:rPr lang="zh-CN" altLang="en-US" sz="1800" b="0" dirty="0">
                      <a:latin typeface="Times New Roman" panose="02020603050405020304" pitchFamily="18" charset="0"/>
                      <a:ea typeface="宋体" panose="02010600030101010101" pitchFamily="2" charset="-122"/>
                    </a:rPr>
                    <a:t>是代码生成最一般的模型</a:t>
                  </a:r>
                  <a:endParaRPr lang="zh-CN" altLang="en-US" sz="1800" b="0" dirty="0">
                    <a:latin typeface="Times New Roman" panose="02020603050405020304" pitchFamily="18" charset="0"/>
                    <a:ea typeface="宋体" panose="02010600030101010101" pitchFamily="2" charset="-122"/>
                  </a:endParaRPr>
                </a:p>
                <a:p>
                  <a:pPr marL="0" indent="0" algn="just">
                    <a:lnSpc>
                      <a:spcPct val="130000"/>
                    </a:lnSpc>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27" name="Rectangle 38"/>
                <p:cNvSpPr/>
                <p:nvPr/>
              </p:nvSpPr>
              <p:spPr>
                <a:xfrm>
                  <a:off x="548" y="3168"/>
                  <a:ext cx="1091" cy="864"/>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nvGrpSpPr>
              <p:cNvPr id="23" name="Group 39"/>
              <p:cNvGrpSpPr/>
              <p:nvPr/>
            </p:nvGrpSpPr>
            <p:grpSpPr>
              <a:xfrm>
                <a:off x="1639" y="3168"/>
                <a:ext cx="1851" cy="864"/>
                <a:chOff x="1639" y="3168"/>
                <a:chExt cx="1851" cy="864"/>
              </a:xfrm>
            </p:grpSpPr>
            <p:sp>
              <p:nvSpPr>
                <p:cNvPr id="24" name="Rectangle 40"/>
                <p:cNvSpPr/>
                <p:nvPr/>
              </p:nvSpPr>
              <p:spPr>
                <a:xfrm>
                  <a:off x="1650" y="3168"/>
                  <a:ext cx="1829" cy="864"/>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eaLnBrk="1" hangingPunct="1">
                    <a:lnSpc>
                      <a:spcPct val="130000"/>
                    </a:lnSpc>
                    <a:spcBef>
                      <a:spcPct val="0"/>
                    </a:spcBef>
                    <a:buClrTx/>
                    <a:buNone/>
                  </a:pPr>
                  <a:r>
                    <a:rPr lang="zh-CN" altLang="en-US" sz="1800" b="0" dirty="0">
                      <a:latin typeface="Times New Roman" panose="02020603050405020304" pitchFamily="18" charset="0"/>
                      <a:ea typeface="宋体" panose="02010600030101010101" pitchFamily="2" charset="-122"/>
                    </a:rPr>
                    <a:t>所有操作数均需命名，且显式表示，因而指令比较长</a:t>
                  </a:r>
                  <a:endParaRPr lang="zh-CN" altLang="en-US" sz="1800" b="0" dirty="0">
                    <a:latin typeface="Times New Roman" panose="02020603050405020304" pitchFamily="18" charset="0"/>
                    <a:ea typeface="宋体" panose="02010600030101010101" pitchFamily="2" charset="-122"/>
                  </a:endParaRPr>
                </a:p>
                <a:p>
                  <a:pPr marL="0" indent="0" algn="just">
                    <a:lnSpc>
                      <a:spcPct val="120000"/>
                    </a:lnSpc>
                    <a:spcBef>
                      <a:spcPct val="0"/>
                    </a:spcBef>
                    <a:buClrTx/>
                    <a:buFontTx/>
                    <a:buNone/>
                  </a:pPr>
                  <a:endParaRPr lang="zh-CN" altLang="en-US" sz="2400" b="0" dirty="0">
                    <a:solidFill>
                      <a:srgbClr val="333399"/>
                    </a:solidFill>
                    <a:latin typeface="Times New Roman" panose="02020603050405020304" pitchFamily="18" charset="0"/>
                    <a:ea typeface="宋体" panose="02010600030101010101" pitchFamily="2" charset="-122"/>
                  </a:endParaRPr>
                </a:p>
              </p:txBody>
            </p:sp>
            <p:sp>
              <p:nvSpPr>
                <p:cNvPr id="25" name="Rectangle 41"/>
                <p:cNvSpPr/>
                <p:nvPr/>
              </p:nvSpPr>
              <p:spPr>
                <a:xfrm>
                  <a:off x="1639" y="3168"/>
                  <a:ext cx="1851" cy="864"/>
                </a:xfrm>
                <a:prstGeom prst="rect">
                  <a:avLst/>
                </a:prstGeom>
                <a:noFill/>
                <a:ln w="7"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grpSp>
        <p:sp>
          <p:nvSpPr>
            <p:cNvPr id="11" name="Rectangle 42"/>
            <p:cNvSpPr/>
            <p:nvPr/>
          </p:nvSpPr>
          <p:spPr>
            <a:xfrm>
              <a:off x="-3" y="-3"/>
              <a:ext cx="3496" cy="4038"/>
            </a:xfrm>
            <a:prstGeom prst="rect">
              <a:avLst/>
            </a:prstGeom>
            <a:noFill/>
            <a:ln w="11112" cap="flat" cmpd="sng">
              <a:solidFill>
                <a:srgbClr val="A0A0A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r">
                <a:spcBef>
                  <a:spcPct val="0"/>
                </a:spcBef>
                <a:buClrTx/>
                <a:buFontTx/>
                <a:buNone/>
              </a:pPr>
              <a:endParaRPr lang="zh-CN" altLang="en-US" sz="1800" b="0" dirty="0">
                <a:solidFill>
                  <a:srgbClr val="FFCC00"/>
                </a:solidFill>
                <a:latin typeface="Times New Roman" panose="02020603050405020304" pitchFamily="18" charset="0"/>
                <a:ea typeface="隶书" panose="02010509060101010101" charset="-122"/>
              </a:endParaRPr>
            </a:p>
          </p:txBody>
        </p:sp>
      </p:gr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实验：鲲鹏处理器应用程序调优</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SIMD</a:t>
            </a:r>
            <a:r>
              <a:rPr lang="zh-CN" altLang="en-US" sz="2400" b="1" dirty="0">
                <a:solidFill>
                  <a:srgbClr val="0E3193"/>
                </a:solidFill>
                <a:latin typeface="微软雅黑" panose="020B0503020204020204" pitchFamily="34" charset="-122"/>
                <a:ea typeface="微软雅黑" panose="020B0503020204020204" pitchFamily="34" charset="-122"/>
              </a:rPr>
              <a:t>指令集</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1537036" y="1979756"/>
          <a:ext cx="9039656" cy="767080"/>
        </p:xfrm>
        <a:graphic>
          <a:graphicData uri="http://schemas.openxmlformats.org/drawingml/2006/table">
            <a:tbl>
              <a:tblPr firstRow="1" bandRow="1">
                <a:tableStyleId>{9D7B26C5-4107-4FEC-AEDC-1716B250A1EF}</a:tableStyleId>
              </a:tblPr>
              <a:tblGrid>
                <a:gridCol w="4519828"/>
                <a:gridCol w="4519828"/>
              </a:tblGrid>
              <a:tr h="370840">
                <a:tc>
                  <a:txBody>
                    <a:bodyPr/>
                    <a:lstStyle/>
                    <a:p>
                      <a:pPr algn="ctr"/>
                      <a:r>
                        <a:rPr lang="en-US" altLang="zh-CN" sz="2000" dirty="0">
                          <a:latin typeface="Times New Roman" panose="02020603050405020304" pitchFamily="18" charset="0"/>
                          <a:cs typeface="Times New Roman" panose="02020603050405020304" pitchFamily="18" charset="0"/>
                        </a:rPr>
                        <a:t>X86</a:t>
                      </a:r>
                      <a:endParaRPr lang="zh-CN" altLang="en-US" sz="20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2000" dirty="0">
                          <a:latin typeface="Times New Roman" panose="02020603050405020304" pitchFamily="18" charset="0"/>
                          <a:cs typeface="Times New Roman" panose="02020603050405020304" pitchFamily="18" charset="0"/>
                        </a:rPr>
                        <a:t>ARM</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r>
              <a:tr h="370840">
                <a:tc>
                  <a:txBody>
                    <a:bodyPr/>
                    <a:lstStyle/>
                    <a:p>
                      <a:pPr algn="ctr"/>
                      <a:r>
                        <a:rPr lang="en-US" altLang="zh-CN" sz="1800" dirty="0">
                          <a:latin typeface="Times New Roman" panose="02020603050405020304" pitchFamily="18" charset="0"/>
                          <a:cs typeface="Times New Roman" panose="02020603050405020304" pitchFamily="18" charset="0"/>
                        </a:rPr>
                        <a:t>MMX</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SSE</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AVX</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AVX2</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AVX512</a:t>
                      </a:r>
                      <a:endParaRPr lang="zh-CN" altLang="en-US" sz="18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chemeClr val="bg1">
                        <a:alpha val="2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NEON</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SEV</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solidFill>
                      <a:schemeClr val="bg1">
                        <a:alpha val="20000"/>
                      </a:schemeClr>
                    </a:solidFill>
                  </a:tcPr>
                </a:tc>
              </a:tr>
            </a:tbl>
          </a:graphicData>
        </a:graphic>
      </p:graphicFrame>
      <p:pic>
        <p:nvPicPr>
          <p:cNvPr id="7" name="图片 6"/>
          <p:cNvPicPr>
            <a:picLocks noChangeAspect="1"/>
          </p:cNvPicPr>
          <p:nvPr/>
        </p:nvPicPr>
        <p:blipFill>
          <a:blip r:embed="rId4"/>
          <a:stretch>
            <a:fillRect/>
          </a:stretch>
        </p:blipFill>
        <p:spPr>
          <a:xfrm>
            <a:off x="1186465" y="3012770"/>
            <a:ext cx="4693616" cy="3160311"/>
          </a:xfrm>
          <a:prstGeom prst="rect">
            <a:avLst/>
          </a:prstGeom>
        </p:spPr>
      </p:pic>
      <p:sp>
        <p:nvSpPr>
          <p:cNvPr id="8" name="箭头: 上弧形 7"/>
          <p:cNvSpPr/>
          <p:nvPr/>
        </p:nvSpPr>
        <p:spPr>
          <a:xfrm rot="5400000">
            <a:off x="3660213" y="3625849"/>
            <a:ext cx="963827" cy="543697"/>
          </a:xfrm>
          <a:prstGeom prst="curved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p:cNvPicPr>
            <a:picLocks noChangeAspect="1"/>
          </p:cNvPicPr>
          <p:nvPr/>
        </p:nvPicPr>
        <p:blipFill rotWithShape="1">
          <a:blip r:embed="rId5"/>
          <a:srcRect t="-6853" r="10620" b="-11546"/>
          <a:stretch>
            <a:fillRect/>
          </a:stretch>
        </p:blipFill>
        <p:spPr>
          <a:xfrm>
            <a:off x="6447590" y="3786848"/>
            <a:ext cx="4303845" cy="767080"/>
          </a:xfrm>
          <a:prstGeom prst="rect">
            <a:avLst/>
          </a:prstGeom>
        </p:spPr>
      </p:pic>
      <p:pic>
        <p:nvPicPr>
          <p:cNvPr id="10" name="图片 9"/>
          <p:cNvPicPr>
            <a:picLocks noChangeAspect="1"/>
          </p:cNvPicPr>
          <p:nvPr/>
        </p:nvPicPr>
        <p:blipFill rotWithShape="1">
          <a:blip r:embed="rId6"/>
          <a:srcRect t="27146" r="-1962" b="55844"/>
          <a:stretch>
            <a:fillRect/>
          </a:stretch>
        </p:blipFill>
        <p:spPr>
          <a:xfrm>
            <a:off x="6447590" y="3109905"/>
            <a:ext cx="4380753" cy="743723"/>
          </a:xfrm>
          <a:prstGeom prst="rect">
            <a:avLst/>
          </a:prstGeom>
        </p:spPr>
      </p:pic>
      <p:pic>
        <p:nvPicPr>
          <p:cNvPr id="12" name="图片 11"/>
          <p:cNvPicPr>
            <a:picLocks noChangeAspect="1"/>
          </p:cNvPicPr>
          <p:nvPr/>
        </p:nvPicPr>
        <p:blipFill rotWithShape="1">
          <a:blip r:embed="rId7"/>
          <a:srcRect r="10349"/>
          <a:stretch>
            <a:fillRect/>
          </a:stretch>
        </p:blipFill>
        <p:spPr>
          <a:xfrm>
            <a:off x="6447590" y="5547919"/>
            <a:ext cx="4312692" cy="625162"/>
          </a:xfrm>
          <a:prstGeom prst="rect">
            <a:avLst/>
          </a:prstGeom>
        </p:spPr>
      </p:pic>
      <p:pic>
        <p:nvPicPr>
          <p:cNvPr id="13" name="图片 12"/>
          <p:cNvPicPr>
            <a:picLocks noChangeAspect="1"/>
          </p:cNvPicPr>
          <p:nvPr/>
        </p:nvPicPr>
        <p:blipFill rotWithShape="1">
          <a:blip r:embed="rId8"/>
          <a:srcRect l="-1" t="21866" r="189" b="64258"/>
          <a:stretch>
            <a:fillRect/>
          </a:stretch>
        </p:blipFill>
        <p:spPr>
          <a:xfrm>
            <a:off x="6447590" y="4829779"/>
            <a:ext cx="4312692" cy="701656"/>
          </a:xfrm>
          <a:prstGeom prst="rect">
            <a:avLst/>
          </a:prstGeom>
        </p:spPr>
      </p:pic>
    </p:spTree>
    <p:custDataLst>
      <p:tags r:id="rId9"/>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2.4.1 </a:t>
            </a:r>
            <a:r>
              <a:rPr lang="zh-CN" altLang="en-US" sz="3400" dirty="0">
                <a:solidFill>
                  <a:schemeClr val="dk1">
                    <a:lumMod val="75000"/>
                  </a:schemeClr>
                </a:solidFill>
                <a:latin typeface="Arial" panose="020B0604020202020204" pitchFamily="34" charset="0"/>
                <a:sym typeface="+mn-ea"/>
              </a:rPr>
              <a:t>指令系统的发展</a:t>
            </a:r>
            <a:endParaRPr lang="zh-CN" altLang="en-US" sz="3400" dirty="0">
              <a:solidFill>
                <a:schemeClr val="dk1">
                  <a:lumMod val="75000"/>
                </a:schemeClr>
              </a:solidFill>
              <a:latin typeface="Arial" panose="020B0604020202020204" pitchFamily="34" charset="0"/>
              <a:sym typeface="+mn-ea"/>
            </a:endParaRPr>
          </a:p>
        </p:txBody>
      </p:sp>
      <p:pic>
        <p:nvPicPr>
          <p:cNvPr id="3" name="图片 2"/>
          <p:cNvPicPr>
            <a:picLocks noChangeAspect="1"/>
          </p:cNvPicPr>
          <p:nvPr/>
        </p:nvPicPr>
        <p:blipFill>
          <a:blip r:embed="rId4"/>
          <a:stretch>
            <a:fillRect/>
          </a:stretch>
        </p:blipFill>
        <p:spPr>
          <a:xfrm>
            <a:off x="5428346" y="1967333"/>
            <a:ext cx="5444315" cy="3544392"/>
          </a:xfrm>
          <a:prstGeom prst="rect">
            <a:avLst/>
          </a:prstGeom>
        </p:spPr>
      </p:pic>
      <p:sp>
        <p:nvSpPr>
          <p:cNvPr id="6" name="文本框 5"/>
          <p:cNvSpPr txBox="1"/>
          <p:nvPr/>
        </p:nvSpPr>
        <p:spPr>
          <a:xfrm>
            <a:off x="417126" y="1074854"/>
            <a:ext cx="8260853"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后摩尔时代，“软硬协同”寻求全栈创新优化</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47827" y="1970795"/>
            <a:ext cx="4530516" cy="2807948"/>
          </a:xfrm>
          <a:prstGeom prst="rect">
            <a:avLst/>
          </a:prstGeom>
          <a:noFill/>
        </p:spPr>
        <p:txBody>
          <a:bodyPr wrap="square">
            <a:spAutoFit/>
          </a:bodyPr>
          <a:lstStyle/>
          <a:p>
            <a:pP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摩尔定律逐步失效</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打破每</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个月性能翻一倍的规律，</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每年单核性能仅提升</a:t>
            </a:r>
            <a:r>
              <a:rPr lang="zh-CN" altLang="en-US" sz="2000" dirty="0">
                <a:solidFill>
                  <a:srgbClr val="C00000"/>
                </a:solidFill>
                <a:latin typeface="微软雅黑" panose="020B0503020204020204" pitchFamily="34" charset="-122"/>
                <a:ea typeface="微软雅黑" panose="020B0503020204020204" pitchFamily="34" charset="-122"/>
              </a:rPr>
              <a:t>不到</a:t>
            </a:r>
            <a:r>
              <a:rPr lang="en-US" altLang="zh-CN" sz="2000" dirty="0">
                <a:solidFill>
                  <a:srgbClr val="C00000"/>
                </a:solidFill>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，工艺达到物理极限</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从关注</a:t>
            </a:r>
            <a:r>
              <a:rPr lang="zh-CN" altLang="en-US" sz="2000" dirty="0">
                <a:solidFill>
                  <a:srgbClr val="C00000"/>
                </a:solidFill>
                <a:latin typeface="微软雅黑" panose="020B0503020204020204" pitchFamily="34" charset="-122"/>
                <a:ea typeface="微软雅黑" panose="020B0503020204020204" pitchFamily="34" charset="-122"/>
              </a:rPr>
              <a:t>处理器性能</a:t>
            </a:r>
            <a:r>
              <a:rPr lang="zh-CN" altLang="en-US" sz="2000" dirty="0">
                <a:latin typeface="微软雅黑" panose="020B0503020204020204" pitchFamily="34" charset="-122"/>
                <a:ea typeface="微软雅黑" panose="020B0503020204020204" pitchFamily="34" charset="-122"/>
              </a:rPr>
              <a:t>，变为关注</a:t>
            </a:r>
            <a:r>
              <a:rPr lang="zh-CN" altLang="en-US" sz="2000" dirty="0">
                <a:solidFill>
                  <a:srgbClr val="C00000"/>
                </a:solidFill>
                <a:latin typeface="微软雅黑" panose="020B0503020204020204" pitchFamily="34" charset="-122"/>
                <a:ea typeface="微软雅黑" panose="020B0503020204020204" pitchFamily="34" charset="-122"/>
              </a:rPr>
              <a:t>应用可获得的性能</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28613" y="5794078"/>
            <a:ext cx="11191875" cy="461665"/>
          </a:xfrm>
          <a:prstGeom prst="rect">
            <a:avLst/>
          </a:prstGeom>
          <a:noFill/>
        </p:spPr>
        <p:txBody>
          <a:bodyPr wrap="square" rtlCol="0" anchor="t">
            <a:spAutoFit/>
          </a:bodyPr>
          <a:lstStyle/>
          <a:p>
            <a:r>
              <a:rPr lang="zh-CN" altLang="en-US" sz="2000" b="1" dirty="0">
                <a:solidFill>
                  <a:srgbClr val="C00000"/>
                </a:solidFill>
                <a:latin typeface="微软雅黑" panose="020B0503020204020204" pitchFamily="34" charset="-122"/>
                <a:ea typeface="微软雅黑" panose="020B0503020204020204" pitchFamily="34" charset="-122"/>
                <a:sym typeface="+mn-ea"/>
              </a:rPr>
              <a:t>由于芯片工艺发展的变化，人们又在重新评估系统设计中硬件与软件的复杂性及取得的优化效果</a:t>
            </a:r>
            <a:r>
              <a:rPr lang="zh-CN" altLang="en-US" sz="2400" b="1" dirty="0">
                <a:solidFill>
                  <a:srgbClr val="C00000"/>
                </a:solidFill>
                <a:latin typeface="微软雅黑" panose="020B0503020204020204" pitchFamily="34" charset="-122"/>
                <a:ea typeface="微软雅黑" panose="020B0503020204020204" pitchFamily="34" charset="-122"/>
                <a:sym typeface="+mn-ea"/>
              </a:rPr>
              <a:t>。</a:t>
            </a:r>
            <a:endParaRPr lang="zh-CN" altLang="en-US" sz="2400" dirty="0">
              <a:highlight>
                <a:srgbClr val="FFFF00"/>
              </a:highlight>
              <a:latin typeface="微软雅黑" panose="020B0503020204020204" pitchFamily="34" charset="-122"/>
              <a:ea typeface="微软雅黑" panose="020B0503020204020204" pitchFamily="34" charset="-122"/>
              <a:sym typeface="+mn-ea"/>
            </a:endParaRPr>
          </a:p>
        </p:txBody>
      </p:sp>
    </p:spTree>
    <p:custDataLst>
      <p:tags r:id="rId5"/>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扩展：</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417126" y="1074854"/>
            <a:ext cx="8260853"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深入思考：先进技术对指令系统发展的影响</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47676" y="2303983"/>
            <a:ext cx="3502787" cy="3777545"/>
            <a:chOff x="1096082" y="3032895"/>
            <a:chExt cx="3081518" cy="3327282"/>
          </a:xfrm>
        </p:grpSpPr>
        <p:grpSp>
          <p:nvGrpSpPr>
            <p:cNvPr id="9" name="组合 8"/>
            <p:cNvGrpSpPr/>
            <p:nvPr/>
          </p:nvGrpSpPr>
          <p:grpSpPr>
            <a:xfrm>
              <a:off x="1096082" y="3032895"/>
              <a:ext cx="3081518" cy="3327282"/>
              <a:chOff x="1022135" y="2222375"/>
              <a:chExt cx="2770441" cy="3327282"/>
            </a:xfrm>
          </p:grpSpPr>
          <p:grpSp>
            <p:nvGrpSpPr>
              <p:cNvPr id="12" name="组合 11"/>
              <p:cNvGrpSpPr/>
              <p:nvPr/>
            </p:nvGrpSpPr>
            <p:grpSpPr>
              <a:xfrm>
                <a:off x="1029052" y="2222375"/>
                <a:ext cx="2763524" cy="3327282"/>
                <a:chOff x="1015997" y="2084439"/>
                <a:chExt cx="2763524" cy="3327282"/>
              </a:xfrm>
            </p:grpSpPr>
            <p:grpSp>
              <p:nvGrpSpPr>
                <p:cNvPr id="15" name="组合 14"/>
                <p:cNvGrpSpPr/>
                <p:nvPr/>
              </p:nvGrpSpPr>
              <p:grpSpPr>
                <a:xfrm>
                  <a:off x="1016963" y="2084439"/>
                  <a:ext cx="2762558" cy="3327282"/>
                  <a:chOff x="1016963" y="2084439"/>
                  <a:chExt cx="2762558" cy="3327282"/>
                </a:xfrm>
              </p:grpSpPr>
              <p:sp>
                <p:nvSpPr>
                  <p:cNvPr id="17" name="矩形 16"/>
                  <p:cNvSpPr/>
                  <p:nvPr/>
                </p:nvSpPr>
                <p:spPr>
                  <a:xfrm>
                    <a:off x="1018621" y="2084439"/>
                    <a:ext cx="2760900" cy="332728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a:off x="1016963" y="5332947"/>
                    <a:ext cx="2755640" cy="773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6" name="矩形 15"/>
                <p:cNvSpPr/>
                <p:nvPr/>
              </p:nvSpPr>
              <p:spPr>
                <a:xfrm>
                  <a:off x="1015997" y="2084439"/>
                  <a:ext cx="2763524" cy="86295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等线" panose="02010600030101010101" charset="-122"/>
                    <a:ea typeface="等线" panose="02010600030101010101" charset="-122"/>
                    <a:cs typeface="+mn-cs"/>
                  </a:endParaRPr>
                </a:p>
              </p:txBody>
            </p:sp>
          </p:grpSp>
          <p:sp>
            <p:nvSpPr>
              <p:cNvPr id="13" name="文本框 12"/>
              <p:cNvSpPr txBox="1"/>
              <p:nvPr/>
            </p:nvSpPr>
            <p:spPr>
              <a:xfrm>
                <a:off x="1242423" y="2332000"/>
                <a:ext cx="2330829" cy="3485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全球首颗全</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AI</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生成芯片</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1022135" y="2731492"/>
                <a:ext cx="2763523" cy="24932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2023</a:t>
                </a: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年，中国科学院计算技术研究所</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pic>
          <p:nvPicPr>
            <p:cNvPr id="10" name="图片 9"/>
            <p:cNvPicPr>
              <a:picLocks noChangeAspect="1"/>
            </p:cNvPicPr>
            <p:nvPr/>
          </p:nvPicPr>
          <p:blipFill rotWithShape="1">
            <a:blip r:embed="rId4"/>
            <a:srcRect l="9576" t="2428" r="52801" b="65748"/>
            <a:stretch>
              <a:fillRect/>
            </a:stretch>
          </p:blipFill>
          <p:spPr>
            <a:xfrm>
              <a:off x="1642393" y="4106501"/>
              <a:ext cx="2042160" cy="2062223"/>
            </a:xfrm>
            <a:prstGeom prst="rect">
              <a:avLst/>
            </a:prstGeom>
          </p:spPr>
        </p:pic>
      </p:grpSp>
      <p:sp>
        <p:nvSpPr>
          <p:cNvPr id="19" name="文本框 18"/>
          <p:cNvSpPr txBox="1"/>
          <p:nvPr/>
        </p:nvSpPr>
        <p:spPr>
          <a:xfrm>
            <a:off x="4309126" y="2293977"/>
            <a:ext cx="6370897" cy="1405193"/>
          </a:xfrm>
          <a:prstGeom prst="rect">
            <a:avLst/>
          </a:prstGeom>
          <a:noFill/>
        </p:spPr>
        <p:txBody>
          <a:bodyPr wrap="square">
            <a:spAutoFit/>
          </a:bodyPr>
          <a:lstStyle/>
          <a:p>
            <a:pPr algn="just">
              <a:lnSpc>
                <a:spcPct val="150000"/>
              </a:lnSpc>
            </a:pPr>
            <a:r>
              <a:rPr lang="zh-CN" altLang="en-US" sz="2000" dirty="0">
                <a:solidFill>
                  <a:prstClr val="black"/>
                </a:solidFill>
                <a:latin typeface="仿宋" panose="02010609060101010101" charset="-122"/>
                <a:ea typeface="仿宋" panose="02010609060101010101" charset="-122"/>
              </a:rPr>
              <a:t>    采用</a:t>
            </a:r>
            <a:r>
              <a:rPr lang="en-GB" altLang="zh-CN" sz="2000" dirty="0">
                <a:solidFill>
                  <a:prstClr val="black"/>
                </a:solidFill>
                <a:latin typeface="仿宋" panose="02010609060101010101" charset="-122"/>
                <a:ea typeface="仿宋" panose="02010609060101010101" charset="-122"/>
              </a:rPr>
              <a:t>AI</a:t>
            </a:r>
            <a:r>
              <a:rPr lang="zh-CN" altLang="en-US" sz="2000" dirty="0">
                <a:solidFill>
                  <a:prstClr val="black"/>
                </a:solidFill>
                <a:latin typeface="仿宋" panose="02010609060101010101" charset="-122"/>
                <a:ea typeface="仿宋" panose="02010609060101010101" charset="-122"/>
              </a:rPr>
              <a:t>技术，在</a:t>
            </a:r>
            <a:r>
              <a:rPr lang="en-US" altLang="zh-CN" sz="2000" dirty="0">
                <a:solidFill>
                  <a:prstClr val="black"/>
                </a:solidFill>
                <a:latin typeface="仿宋" panose="02010609060101010101" charset="-122"/>
                <a:ea typeface="仿宋" panose="02010609060101010101" charset="-122"/>
              </a:rPr>
              <a:t>5</a:t>
            </a:r>
            <a:r>
              <a:rPr lang="zh-CN" altLang="en-US" sz="2000" dirty="0">
                <a:solidFill>
                  <a:prstClr val="black"/>
                </a:solidFill>
                <a:latin typeface="仿宋" panose="02010609060101010101" charset="-122"/>
                <a:ea typeface="仿宋" panose="02010609060101010101" charset="-122"/>
              </a:rPr>
              <a:t>小时内生成了超过</a:t>
            </a:r>
            <a:r>
              <a:rPr lang="en-US" altLang="zh-CN" sz="2000" dirty="0">
                <a:solidFill>
                  <a:prstClr val="black"/>
                </a:solidFill>
                <a:latin typeface="仿宋" panose="02010609060101010101" charset="-122"/>
                <a:ea typeface="仿宋" panose="02010609060101010101" charset="-122"/>
              </a:rPr>
              <a:t>4,000,000</a:t>
            </a:r>
            <a:r>
              <a:rPr lang="zh-CN" altLang="en-US" sz="2000" dirty="0">
                <a:solidFill>
                  <a:prstClr val="black"/>
                </a:solidFill>
                <a:latin typeface="仿宋" panose="02010609060101010101" charset="-122"/>
                <a:ea typeface="仿宋" panose="02010609060101010101" charset="-122"/>
              </a:rPr>
              <a:t>个逻辑门的</a:t>
            </a:r>
            <a:r>
              <a:rPr lang="en-US" altLang="zh-CN" sz="2000" dirty="0">
                <a:solidFill>
                  <a:prstClr val="black"/>
                </a:solidFill>
                <a:latin typeface="仿宋" panose="02010609060101010101" charset="-122"/>
                <a:ea typeface="仿宋" panose="02010609060101010101" charset="-122"/>
              </a:rPr>
              <a:t>32</a:t>
            </a:r>
            <a:r>
              <a:rPr lang="zh-CN" altLang="en-US" sz="2000" dirty="0">
                <a:solidFill>
                  <a:prstClr val="black"/>
                </a:solidFill>
                <a:latin typeface="仿宋" panose="02010609060101010101" charset="-122"/>
                <a:ea typeface="仿宋" panose="02010609060101010101" charset="-122"/>
              </a:rPr>
              <a:t>位</a:t>
            </a:r>
            <a:r>
              <a:rPr lang="en-GB" altLang="zh-CN" sz="2000" dirty="0">
                <a:solidFill>
                  <a:prstClr val="black"/>
                </a:solidFill>
                <a:latin typeface="仿宋" panose="02010609060101010101" charset="-122"/>
                <a:ea typeface="仿宋" panose="02010609060101010101" charset="-122"/>
              </a:rPr>
              <a:t>RISC-V CPU</a:t>
            </a:r>
            <a:r>
              <a:rPr lang="zh-CN" altLang="en-US" sz="2000" dirty="0">
                <a:solidFill>
                  <a:prstClr val="black"/>
                </a:solidFill>
                <a:latin typeface="仿宋" panose="02010609060101010101" charset="-122"/>
                <a:ea typeface="仿宋" panose="02010609060101010101" charset="-122"/>
              </a:rPr>
              <a:t>启蒙</a:t>
            </a:r>
            <a:r>
              <a:rPr lang="en-US" altLang="zh-CN" sz="2000" dirty="0">
                <a:solidFill>
                  <a:prstClr val="black"/>
                </a:solidFill>
                <a:latin typeface="仿宋" panose="02010609060101010101" charset="-122"/>
                <a:ea typeface="仿宋" panose="02010609060101010101" charset="-122"/>
              </a:rPr>
              <a:t>1</a:t>
            </a:r>
            <a:r>
              <a:rPr lang="zh-CN" altLang="en-US" sz="2000" dirty="0">
                <a:solidFill>
                  <a:prstClr val="black"/>
                </a:solidFill>
                <a:latin typeface="仿宋" panose="02010609060101010101" charset="-122"/>
                <a:ea typeface="仿宋" panose="02010609060101010101" charset="-122"/>
              </a:rPr>
              <a:t>号</a:t>
            </a:r>
            <a:r>
              <a:rPr lang="en-US" altLang="zh-CN" sz="2000" dirty="0">
                <a:solidFill>
                  <a:prstClr val="black"/>
                </a:solidFill>
                <a:latin typeface="仿宋" panose="02010609060101010101" charset="-122"/>
                <a:ea typeface="仿宋" panose="02010609060101010101" charset="-122"/>
              </a:rPr>
              <a:t>,</a:t>
            </a:r>
            <a:r>
              <a:rPr lang="zh-CN" altLang="en-US" sz="2000" dirty="0">
                <a:solidFill>
                  <a:prstClr val="black"/>
                </a:solidFill>
                <a:latin typeface="仿宋" panose="02010609060101010101" charset="-122"/>
                <a:ea typeface="仿宋" panose="02010609060101010101" charset="-122"/>
              </a:rPr>
              <a:t>支持运行</a:t>
            </a:r>
            <a:r>
              <a:rPr lang="en-US" altLang="zh-CN" sz="2000" dirty="0">
                <a:solidFill>
                  <a:prstClr val="black"/>
                </a:solidFill>
                <a:latin typeface="仿宋" panose="02010609060101010101" charset="-122"/>
                <a:ea typeface="仿宋" panose="02010609060101010101" charset="-122"/>
              </a:rPr>
              <a:t>Linux</a:t>
            </a:r>
            <a:r>
              <a:rPr lang="zh-CN" altLang="en-US" sz="2000" dirty="0">
                <a:solidFill>
                  <a:prstClr val="black"/>
                </a:solidFill>
                <a:latin typeface="仿宋" panose="02010609060101010101" charset="-122"/>
                <a:ea typeface="仿宋" panose="02010609060101010101" charset="-122"/>
              </a:rPr>
              <a:t>操作系统。</a:t>
            </a:r>
            <a:endParaRPr lang="zh-CN" altLang="en-US" sz="2000" dirty="0">
              <a:solidFill>
                <a:prstClr val="black"/>
              </a:solidFill>
              <a:latin typeface="仿宋" panose="02010609060101010101" charset="-122"/>
              <a:ea typeface="仿宋" panose="02010609060101010101" charset="-122"/>
            </a:endParaRPr>
          </a:p>
        </p:txBody>
      </p:sp>
      <p:sp>
        <p:nvSpPr>
          <p:cNvPr id="20" name="文本框 19"/>
          <p:cNvSpPr txBox="1"/>
          <p:nvPr/>
        </p:nvSpPr>
        <p:spPr>
          <a:xfrm>
            <a:off x="4309126" y="3888159"/>
            <a:ext cx="6829316" cy="1884555"/>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kumimoji="0" lang="zh-CN" altLang="en-US"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传统的</a:t>
            </a:r>
            <a:r>
              <a:rPr kumimoji="0" lang="en-US" altLang="zh-CN"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CPU</a:t>
            </a:r>
            <a:r>
              <a:rPr kumimoji="0" lang="zh-CN" altLang="en-US"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设计需要哪些环节？</a:t>
            </a:r>
            <a:r>
              <a:rPr kumimoji="0" lang="en-US" altLang="zh-CN"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AI</a:t>
            </a:r>
            <a:r>
              <a:rPr kumimoji="0" lang="zh-CN" altLang="en-US"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主要替代了哪些环节？</a:t>
            </a:r>
            <a:endParaRPr kumimoji="0" lang="en-US" altLang="zh-CN"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kumimoji="0" lang="en-US" altLang="zh-CN"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AI</a:t>
            </a:r>
            <a:r>
              <a:rPr lang="zh-CN" altLang="en-US" sz="2000" dirty="0">
                <a:solidFill>
                  <a:srgbClr val="0E3193"/>
                </a:solidFill>
                <a:latin typeface="微软雅黑" panose="020B0503020204020204" pitchFamily="34" charset="-122"/>
                <a:ea typeface="微软雅黑" panose="020B0503020204020204" pitchFamily="34" charset="-122"/>
              </a:rPr>
              <a:t>生成复杂指令集计算机的进一步挑战是什么</a:t>
            </a:r>
            <a:r>
              <a:rPr kumimoji="0" lang="zh-CN" altLang="en-US"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a:t>
            </a:r>
            <a:endParaRPr kumimoji="0" lang="en-US" altLang="zh-CN"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kumimoji="0" lang="zh-CN" altLang="en-US"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rPr>
              <a:t>新技术、新应用为计算机系统结构带来哪些新趋势？</a:t>
            </a:r>
            <a:endParaRPr kumimoji="0" lang="en-US" altLang="zh-CN"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solidFill>
                  <a:srgbClr val="0E3193"/>
                </a:solidFill>
                <a:latin typeface="微软雅黑" panose="020B0503020204020204" pitchFamily="34" charset="-122"/>
                <a:ea typeface="微软雅黑" panose="020B0503020204020204" pitchFamily="34" charset="-122"/>
              </a:rPr>
              <a:t>计算机系统设计者在</a:t>
            </a:r>
            <a:r>
              <a:rPr lang="en-US" altLang="zh-CN" sz="2000" dirty="0">
                <a:solidFill>
                  <a:srgbClr val="0E3193"/>
                </a:solidFill>
                <a:latin typeface="微软雅黑" panose="020B0503020204020204" pitchFamily="34" charset="-122"/>
                <a:ea typeface="微软雅黑" panose="020B0503020204020204" pitchFamily="34" charset="-122"/>
              </a:rPr>
              <a:t>AI</a:t>
            </a:r>
            <a:r>
              <a:rPr lang="zh-CN" altLang="en-US" sz="2000" dirty="0">
                <a:solidFill>
                  <a:srgbClr val="0E3193"/>
                </a:solidFill>
                <a:latin typeface="微软雅黑" panose="020B0503020204020204" pitchFamily="34" charset="-122"/>
                <a:ea typeface="微软雅黑" panose="020B0503020204020204" pitchFamily="34" charset="-122"/>
              </a:rPr>
              <a:t>生成</a:t>
            </a:r>
            <a:r>
              <a:rPr lang="en-US" altLang="zh-CN" sz="2000" dirty="0">
                <a:solidFill>
                  <a:srgbClr val="0E3193"/>
                </a:solidFill>
                <a:latin typeface="微软雅黑" panose="020B0503020204020204" pitchFamily="34" charset="-122"/>
                <a:ea typeface="微软雅黑" panose="020B0503020204020204" pitchFamily="34" charset="-122"/>
              </a:rPr>
              <a:t>CPU</a:t>
            </a:r>
            <a:r>
              <a:rPr lang="zh-CN" altLang="en-US" sz="2000" dirty="0">
                <a:solidFill>
                  <a:srgbClr val="0E3193"/>
                </a:solidFill>
                <a:latin typeface="微软雅黑" panose="020B0503020204020204" pitchFamily="34" charset="-122"/>
                <a:ea typeface="微软雅黑" panose="020B0503020204020204" pitchFamily="34" charset="-122"/>
              </a:rPr>
              <a:t>过程中能发挥什么作用？</a:t>
            </a:r>
            <a:endParaRPr kumimoji="0" lang="en-US" altLang="zh-CN" sz="2000"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指令系统的发展和改进</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136756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808039"/>
            <a:ext cx="10562590" cy="14077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1531967"/>
            <a:ext cx="10562590" cy="12520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矩形 35"/>
          <p:cNvSpPr/>
          <p:nvPr>
            <p:custDataLst>
              <p:tags r:id="rId7"/>
            </p:custDataLst>
          </p:nvPr>
        </p:nvSpPr>
        <p:spPr>
          <a:xfrm flipH="1">
            <a:off x="478949" y="1089372"/>
            <a:ext cx="10562590" cy="41973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文本框 36"/>
          <p:cNvSpPr txBox="1"/>
          <p:nvPr/>
        </p:nvSpPr>
        <p:spPr>
          <a:xfrm>
            <a:off x="980599" y="1079847"/>
            <a:ext cx="6146165" cy="451485"/>
          </a:xfrm>
          <a:prstGeom prst="rect">
            <a:avLst/>
          </a:prstGeom>
          <a:noFill/>
        </p:spPr>
        <p:txBody>
          <a:bodyPr wrap="square" rtlCol="0" anchor="t">
            <a:no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rPr>
              <a:t>2.4  </a:t>
            </a:r>
            <a:r>
              <a:rPr lang="zh-CN" altLang="en-US" b="1" dirty="0">
                <a:solidFill>
                  <a:srgbClr val="FFFFFF"/>
                </a:solidFill>
                <a:latin typeface="微软雅黑" panose="020B0503020204020204" pitchFamily="34" charset="-122"/>
                <a:ea typeface="微软雅黑" panose="020B0503020204020204" pitchFamily="34" charset="-122"/>
              </a:rPr>
              <a:t>指令系统</a:t>
            </a:r>
            <a:endParaRPr lang="zh-CN" altLang="en-US" b="1" dirty="0">
              <a:solidFill>
                <a:srgbClr val="FFFFFF"/>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rgbClr val="FFFFFF"/>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1268631" y="1647103"/>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2.4.1  </a:t>
            </a:r>
            <a:r>
              <a:rPr lang="zh-CN" altLang="en-US" b="1" dirty="0">
                <a:solidFill>
                  <a:schemeClr val="accent2"/>
                </a:solidFill>
                <a:latin typeface="微软雅黑" panose="020B0503020204020204" pitchFamily="34" charset="-122"/>
                <a:ea typeface="微软雅黑" panose="020B0503020204020204" pitchFamily="34" charset="-122"/>
                <a:sym typeface="+mn-ea"/>
              </a:rPr>
              <a:t>指令系统的发展</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指令系统设计的三个阶段</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指令系统发展与器件发展的关系</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1268631" y="2801928"/>
            <a:ext cx="5765800" cy="2058577"/>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2.4.2  </a:t>
            </a:r>
            <a:r>
              <a:rPr lang="zh-CN" altLang="en-US" b="1" dirty="0">
                <a:solidFill>
                  <a:schemeClr val="accent2"/>
                </a:solidFill>
                <a:latin typeface="微软雅黑" panose="020B0503020204020204" pitchFamily="34" charset="-122"/>
                <a:ea typeface="微软雅黑" panose="020B0503020204020204" pitchFamily="34" charset="-122"/>
                <a:sym typeface="+mn-ea"/>
              </a:rPr>
              <a:t>复杂指令系统计算机</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复杂指令系统计算机的改进</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rPr>
              <a:t>面向目标代码的</a:t>
            </a:r>
            <a:r>
              <a:rPr lang="en-US" altLang="zh-CN" b="1" dirty="0">
                <a:solidFill>
                  <a:srgbClr val="FFFFFF"/>
                </a:solidFill>
                <a:latin typeface="微软雅黑" panose="020B0503020204020204" pitchFamily="34" charset="-122"/>
                <a:ea typeface="微软雅黑" panose="020B0503020204020204" pitchFamily="34" charset="-122"/>
              </a:rPr>
              <a:t>CISC</a:t>
            </a:r>
            <a:r>
              <a:rPr lang="zh-CN" altLang="en-US" b="1" dirty="0">
                <a:solidFill>
                  <a:srgbClr val="FFFFFF"/>
                </a:solidFill>
                <a:latin typeface="微软雅黑" panose="020B0503020204020204" pitchFamily="34" charset="-122"/>
                <a:ea typeface="微软雅黑" panose="020B0503020204020204" pitchFamily="34" charset="-122"/>
              </a:rPr>
              <a:t>优化</a:t>
            </a:r>
            <a:endParaRPr lang="en-US" altLang="zh-CN" b="1" dirty="0">
              <a:solidFill>
                <a:srgbClr val="FFFFFF"/>
              </a:solidFill>
              <a:latin typeface="微软雅黑" panose="020B0503020204020204" pitchFamily="34" charset="-122"/>
              <a:ea typeface="微软雅黑" panose="020B0503020204020204" pitchFamily="34" charset="-122"/>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8"/>
            </p:custDataLst>
          </p:nvPr>
        </p:nvSpPr>
        <p:spPr>
          <a:xfrm flipH="1">
            <a:off x="477044" y="4248199"/>
            <a:ext cx="10562590" cy="1405256"/>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1268631" y="4278221"/>
            <a:ext cx="5765800" cy="1726178"/>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2.4.3  </a:t>
            </a:r>
            <a:r>
              <a:rPr lang="zh-CN" altLang="en-US" b="1" dirty="0">
                <a:solidFill>
                  <a:schemeClr val="accent2"/>
                </a:solidFill>
                <a:latin typeface="微软雅黑" panose="020B0503020204020204" pitchFamily="34" charset="-122"/>
                <a:ea typeface="微软雅黑" panose="020B0503020204020204" pitchFamily="34" charset="-122"/>
                <a:sym typeface="+mn-ea"/>
              </a:rPr>
              <a:t>精简指令系统计算机</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结构的基本技术</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CISC</a:t>
            </a:r>
            <a:r>
              <a:rPr lang="zh-CN" altLang="en-US" b="1" dirty="0">
                <a:solidFill>
                  <a:srgbClr val="FFFFFF"/>
                </a:solidFill>
                <a:latin typeface="微软雅黑" panose="020B0503020204020204" pitchFamily="34" charset="-122"/>
                <a:ea typeface="微软雅黑" panose="020B0503020204020204" pitchFamily="34" charset="-122"/>
                <a:sym typeface="+mn-ea"/>
              </a:rPr>
              <a:t>和</a:t>
            </a: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的主要特征对比</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9"/>
            </p:custDataLst>
          </p:nvPr>
        </p:nvSpPr>
        <p:spPr>
          <a:xfrm flipH="1">
            <a:off x="477044" y="5708259"/>
            <a:ext cx="10562590" cy="42660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p:nvSpPr>
        <p:spPr>
          <a:xfrm>
            <a:off x="1247061" y="5738281"/>
            <a:ext cx="5765800" cy="396583"/>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2.4.4  </a:t>
            </a:r>
            <a:r>
              <a:rPr lang="en-US" altLang="zh-CN" b="1" dirty="0">
                <a:solidFill>
                  <a:srgbClr val="FF0000"/>
                </a:solidFill>
                <a:latin typeface="微软雅黑" panose="020B0503020204020204" pitchFamily="34" charset="-122"/>
                <a:ea typeface="微软雅黑" panose="020B0503020204020204" pitchFamily="34" charset="-122"/>
                <a:sym typeface="+mn-ea"/>
              </a:rPr>
              <a:t>VLIW/EPIC</a:t>
            </a:r>
            <a:r>
              <a:rPr lang="zh-CN" altLang="en-US" b="1" dirty="0">
                <a:solidFill>
                  <a:srgbClr val="FF0000"/>
                </a:solidFill>
                <a:latin typeface="微软雅黑" panose="020B0503020204020204" pitchFamily="34" charset="-122"/>
                <a:ea typeface="微软雅黑" panose="020B0503020204020204" pitchFamily="34" charset="-122"/>
                <a:sym typeface="+mn-ea"/>
              </a:rPr>
              <a:t>技术</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p:txBody>
      </p:sp>
    </p:spTree>
    <p:custDataLst>
      <p:tags r:id="rId10"/>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431800" y="1092200"/>
            <a:ext cx="10655300" cy="4928870"/>
          </a:xfrm>
          <a:prstGeom prst="rect">
            <a:avLst/>
          </a:prstGeom>
          <a:solidFill>
            <a:srgbClr val="F9C9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sp>
        <p:nvSpPr>
          <p:cNvPr id="9" name="文本框 6"/>
          <p:cNvSpPr txBox="1"/>
          <p:nvPr>
            <p:custDataLst>
              <p:tags r:id="rId2"/>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cxnSp>
        <p:nvCxnSpPr>
          <p:cNvPr id="3" name="直接连接符 2"/>
          <p:cNvCxnSpPr/>
          <p:nvPr>
            <p:custDataLst>
              <p:tags r:id="rId3"/>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934720" y="1296035"/>
            <a:ext cx="9646920" cy="4492625"/>
          </a:xfrm>
          <a:prstGeom prst="rect">
            <a:avLst/>
          </a:prstGeom>
          <a:noFill/>
        </p:spPr>
        <p:txBody>
          <a:bodyPr wrap="square" rtlCol="0" anchor="t">
            <a:spAutoFit/>
          </a:bodyPr>
          <a:lstStyle/>
          <a:p>
            <a:pPr marL="0" lvl="0" indent="0" algn="l" fontAlgn="auto">
              <a:lnSpc>
                <a:spcPct val="130000"/>
              </a:lnSpc>
              <a:spcBef>
                <a:spcPts val="0"/>
              </a:spcBef>
              <a:spcAft>
                <a:spcPts val="0"/>
              </a:spcAft>
              <a:buSzPct val="100000"/>
              <a:buNone/>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EPIC体系结构是VLIW（Very Long Instruction Word，超长指令字）体系结构的延伸，同时还结合了RISC体系结构的优点。VLIW处理器在数值计算方面具有很大的优势而RISC处理器可以高效地处理分支密集型的标量应用程序，因此EPIC处理器吸收了两者的长处，在科学计算和通用程序领域都具有高性能的处理能力。</a:t>
            </a:r>
            <a:r>
              <a:rPr lang="en-US" altLang="zh-CN"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它的基本思想是最大限度地提高软、硬件之间的合作，增强微处理器体系结构与编译软件的合力，从而提高计算机系统的并行处理机能力。</a:t>
            </a:r>
            <a:r>
              <a:rPr lang="en-US" altLang="zh-CN"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EPIC编译器会先分析源代码，检查指令依赖情况，从源代码中最大程度地挖掘指令级的并行性，确定可以做并行处理的指令，然后把并行指令放在一起并重新排序，提取并调度其指令级的并行。EPIC编译器将这种并行性“显性”地告知硬件设备，硬件只需按序高速并行处理其指令和数据，由此可见，EPIC编译器等价于协调并行工作必需的一部分控制电路。 </a:t>
            </a:r>
            <a:endParaRPr lang="en-US" altLang="zh-CN"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8" name="图片 37"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431800" y="1247775"/>
            <a:ext cx="10655300" cy="4773295"/>
          </a:xfrm>
          <a:prstGeom prst="rect">
            <a:avLst/>
          </a:prstGeom>
          <a:solidFill>
            <a:srgbClr val="F9C9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70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2"/>
            </p:custDataLst>
          </p:nvPr>
        </p:nvSpPr>
        <p:spPr>
          <a:xfrm>
            <a:off x="2231390" y="2159635"/>
            <a:ext cx="7461885" cy="306324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0"/>
              </a:spcAft>
              <a:buSzPct val="100000"/>
              <a:buNone/>
            </a:pPr>
            <a:r>
              <a:rPr lang="en-US" altLang="zh-CN"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IA-64是HP公司和Intel公司合作开发的新一代64位体系结构，它是EPIC体系结构的第一个商业版本，用于安腾（Itanium）处理器上。下面简要地概括了这种体系结构的技术特点，这里用IA-64来指代EPIC体系结构。</a:t>
            </a:r>
            <a:endParaRPr lang="en-US" altLang="zh-CN" sz="20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6"/>
          <p:cNvSpPr txBox="1"/>
          <p:nvPr>
            <p:custDataLst>
              <p:tags r:id="rId3"/>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cxnSp>
        <p:nvCxnSpPr>
          <p:cNvPr id="4" name="直接连接符 3"/>
          <p:cNvCxnSpPr/>
          <p:nvPr>
            <p:custDataLst>
              <p:tags r:id="rId4"/>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38" name="图片 37"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custDataLst>
              <p:tags r:id="rId1"/>
            </p:custDataLst>
          </p:nvPr>
        </p:nvSpPr>
        <p:spPr>
          <a:xfrm>
            <a:off x="574675" y="1162685"/>
            <a:ext cx="10370820" cy="4443095"/>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圆角矩形 7"/>
          <p:cNvSpPr/>
          <p:nvPr>
            <p:custDataLst>
              <p:tags r:id="rId2"/>
            </p:custDataLst>
          </p:nvPr>
        </p:nvSpPr>
        <p:spPr>
          <a:xfrm>
            <a:off x="967620" y="1137138"/>
            <a:ext cx="414690" cy="573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 name="文本框 6"/>
          <p:cNvSpPr txBox="1"/>
          <p:nvPr>
            <p:custDataLst>
              <p:tags r:id="rId3"/>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cxnSp>
        <p:nvCxnSpPr>
          <p:cNvPr id="5" name="直接连接符 4"/>
          <p:cNvCxnSpPr/>
          <p:nvPr>
            <p:custDataLst>
              <p:tags r:id="rId4"/>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Rectangle 3"/>
          <p:cNvSpPr txBox="1"/>
          <p:nvPr>
            <p:custDataLst>
              <p:tags r:id="rId5"/>
            </p:custDataLst>
          </p:nvPr>
        </p:nvSpPr>
        <p:spPr>
          <a:xfrm>
            <a:off x="1295400" y="1727835"/>
            <a:ext cx="9070340"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latinLnBrk="0" hangingPunct="1">
              <a:lnSpc>
                <a:spcPct val="130000"/>
              </a:lnSpc>
              <a:spcBef>
                <a:spcPts val="1000"/>
              </a:spcBef>
              <a:buClrTx/>
              <a:buSzPct val="60000"/>
              <a:buFont typeface="Wingdings" panose="05000000000000000000" pitchFamily="2" charset="2"/>
              <a:buNone/>
              <a:defRPr/>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）显性并行</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000"/>
              </a:spcBef>
              <a:buClrTx/>
              <a:buSzPct val="60000"/>
              <a:buFont typeface="Wingdings" panose="05000000000000000000" pitchFamily="2" charset="2"/>
              <a:buNone/>
              <a:defRPr/>
            </a:pP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IA-64</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采用长指令格式，</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每条指令</a:t>
            </a:r>
            <a:r>
              <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位称作集束（</a:t>
            </a:r>
            <a:r>
              <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Bundle</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），每个集束包含</a:t>
            </a:r>
            <a:r>
              <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条操作并用</a:t>
            </a:r>
            <a:r>
              <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位模板（</a:t>
            </a:r>
            <a:r>
              <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Template</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）字段来描述集束内或集束间的相关关系，允许编译程序把多个集束分在一组（</a:t>
            </a:r>
            <a:r>
              <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Group</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）中，并指出所有操作是数据相关的。</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模板字段标出一个相关操作组的结尾。这一设计允许处理器管理指令的划分，把集束联接在一起表示一个数据相关的操作序列，还允许编译程序把任意长的可并行执行的程序段提交给硬件，从而提高处理器并行执行指令的能力。</a:t>
            </a:r>
            <a:endPar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p:cNvSpPr txBox="1"/>
          <p:nvPr>
            <p:custDataLst>
              <p:tags r:id="rId1"/>
            </p:custDataLst>
          </p:nvPr>
        </p:nvSpPr>
        <p:spPr>
          <a:xfrm>
            <a:off x="1007110" y="1151890"/>
            <a:ext cx="9484995" cy="446913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1000"/>
              </a:spcBef>
              <a:spcAft>
                <a:spcPts val="0"/>
              </a:spcAft>
              <a:buSzPct val="100000"/>
              <a:buFont typeface="+mn-ea"/>
            </a:pPr>
            <a:r>
              <a:rPr altLang="zh-CN"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大量的寄存器</a:t>
            </a:r>
            <a:endPar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1000"/>
              </a:spcBef>
              <a:spcAft>
                <a:spcPts val="0"/>
              </a:spcAft>
              <a:buSzPct val="100000"/>
              <a:buFont typeface="+mn-ea"/>
            </a:pPr>
            <a:r>
              <a:rPr lang="en-US" altLang="zh-CN"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IA-64具有大量的寄存器，其中包括128个整数寄存器和128个浮点寄存器。这一特性有两个作用，</a:t>
            </a:r>
            <a:r>
              <a:rPr lang="en-US" altLang="zh-CN"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第一个作用是可以用来存储多次使用的数据，</a:t>
            </a:r>
            <a:r>
              <a:rPr lang="en-US" altLang="zh-CN"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像RISC处理器那样，大量使用寄存器间的操作，加快数据存取的速度避免访问内存的延迟；第二个作用是可以</a:t>
            </a:r>
            <a:r>
              <a:rPr lang="en-US" altLang="zh-CN"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更加充分地表示程序中的并行结构。例如：为了在每个周期内发出8个操作，需要8个寄存器，如果平均10个周期后才能读结果，则需要80个寄存器来表示并行的计算过程。</a:t>
            </a:r>
            <a:r>
              <a:rPr lang="en-US" altLang="zh-CN"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大量的寄存器允许IA-64体系结构处理器有序地（即按照指令在程序中的次序）并行地执行指令，避免像大多数RISC处理器那样，为了等待数据装入寄存器而改变指令执行次序（乱序执行）所带来的复杂性。</a:t>
            </a:r>
            <a:endParaRPr lang="en-US" altLang="zh-CN"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圆角矩形 1"/>
          <p:cNvSpPr/>
          <p:nvPr>
            <p:custDataLst>
              <p:tags r:id="rId2"/>
            </p:custDataLst>
          </p:nvPr>
        </p:nvSpPr>
        <p:spPr>
          <a:xfrm>
            <a:off x="574675" y="1162685"/>
            <a:ext cx="10370820" cy="4443095"/>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圆角矩形 7"/>
          <p:cNvSpPr/>
          <p:nvPr>
            <p:custDataLst>
              <p:tags r:id="rId3"/>
            </p:custDataLst>
          </p:nvPr>
        </p:nvSpPr>
        <p:spPr>
          <a:xfrm>
            <a:off x="967620" y="1137138"/>
            <a:ext cx="414690" cy="573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 name="文本框 6"/>
          <p:cNvSpPr txBox="1"/>
          <p:nvPr>
            <p:custDataLst>
              <p:tags r:id="rId4"/>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cxnSp>
        <p:nvCxnSpPr>
          <p:cNvPr id="5" name="直接连接符 4"/>
          <p:cNvCxnSpPr/>
          <p:nvPr>
            <p:custDataLst>
              <p:tags r:id="rId5"/>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38" name="图片 37"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p:cNvSpPr txBox="1"/>
          <p:nvPr>
            <p:custDataLst>
              <p:tags r:id="rId1"/>
            </p:custDataLst>
          </p:nvPr>
        </p:nvSpPr>
        <p:spPr>
          <a:xfrm>
            <a:off x="1007110" y="1223645"/>
            <a:ext cx="9634220" cy="4314825"/>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1000"/>
              </a:spcBef>
              <a:spcAft>
                <a:spcPts val="0"/>
              </a:spcAft>
              <a:buSzPct val="100000"/>
              <a:buFont typeface="+mn-ea"/>
            </a:pPr>
            <a:r>
              <a:rPr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编译器与处理器的通信</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1000"/>
              </a:spcBef>
              <a:spcAft>
                <a:spcPts val="0"/>
              </a:spcAft>
              <a:buSzPct val="100000"/>
              <a:buFont typeface="+mn-ea"/>
            </a:pPr>
            <a:r>
              <a:rPr lang="en-US" altLang="zh-CN"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IA-64体系结构提供指令模板、转移暗示（Hint）和缓存暗示等机制，使编译器能够把编译时的信息传递给处理器，</a:t>
            </a:r>
            <a:r>
              <a:rPr lang="en-US" altLang="zh-CN"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它允许编译出的程序使用运行时信息来管理处理器硬件，这一通信机制能够最大限度地减少转移开销和缓存缺失。</a:t>
            </a:r>
            <a:r>
              <a:rPr lang="en-US" altLang="zh-CN"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A-64体系结构允许目标程序在实际转移前把有关转移的信息传送给硬件，减少了转移的开销；每个LOAD和STORE指令有一个2位的缓存提示字段，编译器把对所访问的内存地址预测信息置入其中，IA-64体系结构的处理器可以使用这一信息来确定所访问的内存区域对应缓存区域在缓存层次结构中的位置，以提高缓存的利用效率。</a:t>
            </a:r>
            <a:endParaRPr lang="en-US" altLang="zh-CN"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圆角矩形 1"/>
          <p:cNvSpPr/>
          <p:nvPr>
            <p:custDataLst>
              <p:tags r:id="rId2"/>
            </p:custDataLst>
          </p:nvPr>
        </p:nvSpPr>
        <p:spPr>
          <a:xfrm>
            <a:off x="574675" y="1162685"/>
            <a:ext cx="10370820" cy="4443095"/>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 name="文本框 6"/>
          <p:cNvSpPr txBox="1"/>
          <p:nvPr>
            <p:custDataLst>
              <p:tags r:id="rId3"/>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cxnSp>
        <p:nvCxnSpPr>
          <p:cNvPr id="5" name="直接连接符 4"/>
          <p:cNvCxnSpPr/>
          <p:nvPr>
            <p:custDataLst>
              <p:tags r:id="rId4"/>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圆角矩形 7"/>
          <p:cNvSpPr/>
          <p:nvPr>
            <p:custDataLst>
              <p:tags r:id="rId5"/>
            </p:custDataLst>
          </p:nvPr>
        </p:nvSpPr>
        <p:spPr>
          <a:xfrm>
            <a:off x="967620" y="1137138"/>
            <a:ext cx="414690" cy="573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pic>
        <p:nvPicPr>
          <p:cNvPr id="38" name="图片 37"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p:cNvSpPr txBox="1"/>
          <p:nvPr>
            <p:custDataLst>
              <p:tags r:id="rId1"/>
            </p:custDataLst>
          </p:nvPr>
        </p:nvSpPr>
        <p:spPr>
          <a:xfrm>
            <a:off x="967740" y="1152525"/>
            <a:ext cx="9599295" cy="4314825"/>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1000"/>
              </a:spcBef>
              <a:spcAft>
                <a:spcPts val="0"/>
              </a:spcAft>
              <a:buSzPct val="100000"/>
              <a:buFont typeface="+mn-ea"/>
            </a:pPr>
            <a:r>
              <a:rPr altLang="zh-CN"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）改进的“分支预测”技术</a:t>
            </a:r>
            <a:endParaRPr lang="zh-CN" altLang="en-US" sz="20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1000"/>
              </a:spcBef>
              <a:spcAft>
                <a:spcPts val="0"/>
              </a:spcAft>
              <a:buSzPct val="100000"/>
              <a:buFont typeface="+mn-ea"/>
            </a:pPr>
            <a:r>
              <a:rPr lang="zh-CN" altLang="en-US"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与以往的“分支预测”技术不同，EPIC处理器尽可能多地利用了并行性，它分析分支指令的所有路径执行代码，</a:t>
            </a:r>
            <a:r>
              <a:rPr lang="zh-CN" altLang="en-US"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各分支中的每条指令都有标志位，</a:t>
            </a:r>
            <a:r>
              <a:rPr lang="zh-CN" altLang="en-US"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利用指令、编译器和CPU硬件的有机结合，把条件分支组合成判定，从而将控制相关转化为数据相关。EPIC处理器取得实际分支的执行结果后，剔除无效数据，保存有效结果。</a:t>
            </a:r>
            <a:r>
              <a:rPr lang="zh-CN" altLang="en-US"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采用“分支预测”技术后，所有分支都要并行执行，因此，几乎所有IA-64指令都能够被预测，</a:t>
            </a:r>
            <a:r>
              <a:rPr lang="zh-CN" altLang="en-US"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无论哪条分支命中，都不会出现“断流”现象，降低了因分支预测出现失误时需要清除路径和重新装载数据而导致的低效率，从而使机器性能大为提高 </a:t>
            </a:r>
            <a:endParaRPr lang="zh-CN" altLang="en-US" sz="1800"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圆角矩形 1"/>
          <p:cNvSpPr/>
          <p:nvPr>
            <p:custDataLst>
              <p:tags r:id="rId2"/>
            </p:custDataLst>
          </p:nvPr>
        </p:nvSpPr>
        <p:spPr>
          <a:xfrm>
            <a:off x="574675" y="1162685"/>
            <a:ext cx="10370820" cy="4443095"/>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 name="文本框 6"/>
          <p:cNvSpPr txBox="1"/>
          <p:nvPr>
            <p:custDataLst>
              <p:tags r:id="rId3"/>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cxnSp>
        <p:nvCxnSpPr>
          <p:cNvPr id="5" name="直接连接符 4"/>
          <p:cNvCxnSpPr/>
          <p:nvPr>
            <p:custDataLst>
              <p:tags r:id="rId4"/>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8" name="圆角矩形 7"/>
          <p:cNvSpPr/>
          <p:nvPr>
            <p:custDataLst>
              <p:tags r:id="rId5"/>
            </p:custDataLst>
          </p:nvPr>
        </p:nvSpPr>
        <p:spPr>
          <a:xfrm>
            <a:off x="967620" y="1137138"/>
            <a:ext cx="414690" cy="573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pic>
        <p:nvPicPr>
          <p:cNvPr id="38" name="图片 37"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rot="19800000">
            <a:off x="972159" y="1578341"/>
            <a:ext cx="970426" cy="596117"/>
          </a:xfrm>
          <a:custGeom>
            <a:avLst/>
            <a:gdLst>
              <a:gd name="connsiteX0" fmla="*/ 444500 w 889000"/>
              <a:gd name="connsiteY0" fmla="*/ 0 h 546100"/>
              <a:gd name="connsiteX1" fmla="*/ 889000 w 889000"/>
              <a:gd name="connsiteY1" fmla="*/ 444500 h 546100"/>
              <a:gd name="connsiteX2" fmla="*/ 879969 w 889000"/>
              <a:gd name="connsiteY2" fmla="*/ 534082 h 546100"/>
              <a:gd name="connsiteX3" fmla="*/ 876239 w 889000"/>
              <a:gd name="connsiteY3" fmla="*/ 546100 h 546100"/>
              <a:gd name="connsiteX4" fmla="*/ 12761 w 889000"/>
              <a:gd name="connsiteY4" fmla="*/ 546100 h 546100"/>
              <a:gd name="connsiteX5" fmla="*/ 9031 w 889000"/>
              <a:gd name="connsiteY5" fmla="*/ 534082 h 546100"/>
              <a:gd name="connsiteX6" fmla="*/ 0 w 889000"/>
              <a:gd name="connsiteY6" fmla="*/ 444500 h 546100"/>
              <a:gd name="connsiteX7" fmla="*/ 444500 w 889000"/>
              <a:gd name="connsiteY7"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000" h="546100">
                <a:moveTo>
                  <a:pt x="444500" y="0"/>
                </a:moveTo>
                <a:cubicBezTo>
                  <a:pt x="689991" y="0"/>
                  <a:pt x="889000" y="199009"/>
                  <a:pt x="889000" y="444500"/>
                </a:cubicBezTo>
                <a:cubicBezTo>
                  <a:pt x="889000" y="475186"/>
                  <a:pt x="885891" y="505147"/>
                  <a:pt x="879969" y="534082"/>
                </a:cubicBezTo>
                <a:lnTo>
                  <a:pt x="876239" y="546100"/>
                </a:lnTo>
                <a:lnTo>
                  <a:pt x="12761" y="546100"/>
                </a:lnTo>
                <a:lnTo>
                  <a:pt x="9031" y="534082"/>
                </a:lnTo>
                <a:cubicBezTo>
                  <a:pt x="3110" y="505147"/>
                  <a:pt x="0" y="475186"/>
                  <a:pt x="0" y="444500"/>
                </a:cubicBezTo>
                <a:cubicBezTo>
                  <a:pt x="0" y="199009"/>
                  <a:pt x="199009" y="0"/>
                  <a:pt x="444500" y="0"/>
                </a:cubicBezTo>
                <a:close/>
              </a:path>
            </a:pathLst>
          </a:custGeom>
          <a:solidFill>
            <a:schemeClr val="accent1"/>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ctr">
              <a:lnSpc>
                <a:spcPct val="120000"/>
              </a:lnSpc>
            </a:pPr>
            <a:endParaRPr lang="zh-CN" altLang="en-US" sz="2270" b="1" spc="15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p:cNvPicPr>
            <a:picLocks noChangeAspect="1"/>
          </p:cNvPicPr>
          <p:nvPr>
            <p:custDataLst>
              <p:tags r:id="rId2"/>
            </p:custDataLst>
          </p:nvPr>
        </p:nvPicPr>
        <p:blipFill>
          <a:blip r:embed="rId3"/>
          <a:srcRect/>
          <a:stretch>
            <a:fillRect/>
          </a:stretch>
        </p:blipFill>
        <p:spPr>
          <a:xfrm rot="14400000" flipV="1">
            <a:off x="1556225" y="1516096"/>
            <a:ext cx="66900" cy="1178919"/>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矩形 9"/>
          <p:cNvSpPr/>
          <p:nvPr>
            <p:custDataLst>
              <p:tags r:id="rId4"/>
            </p:custDataLst>
          </p:nvPr>
        </p:nvSpPr>
        <p:spPr>
          <a:xfrm>
            <a:off x="2117090" y="1523365"/>
            <a:ext cx="3411855" cy="1530350"/>
          </a:xfrm>
          <a:prstGeom prst="rect">
            <a:avLst/>
          </a:prstGeom>
        </p:spPr>
        <p:txBody>
          <a:bodyPr wrap="square" anchor="t" anchorCtr="0">
            <a:normAutofit/>
          </a:bodyPr>
          <a:lstStyle/>
          <a:p>
            <a:pPr marL="0" lvl="0" indent="0" algn="l">
              <a:lnSpc>
                <a:spcPct val="120000"/>
              </a:lnSpc>
              <a:spcBef>
                <a:spcPts val="0"/>
              </a:spcBef>
              <a:spcAft>
                <a:spcPts val="0"/>
              </a:spcAft>
              <a:buSzPct val="100000"/>
            </a:pPr>
            <a:r>
              <a:rPr lang="zh-CN" altLang="en-US" sz="1800" b="1" kern="0" spc="150" dirty="0">
                <a:solidFill>
                  <a:srgbClr val="FF0000"/>
                </a:solidFill>
                <a:latin typeface="Arial" panose="020B0604020202020204" pitchFamily="34" charset="0"/>
                <a:ea typeface="微软雅黑" panose="020B0503020204020204" pitchFamily="34" charset="-122"/>
              </a:rPr>
              <a:t>根据应用，</a:t>
            </a:r>
            <a:r>
              <a:rPr lang="zh-CN" altLang="en-US" sz="1800" kern="0" spc="150" dirty="0">
                <a:solidFill>
                  <a:schemeClr val="dk1">
                    <a:lumMod val="75000"/>
                  </a:schemeClr>
                </a:solidFill>
                <a:latin typeface="Arial" panose="020B0604020202020204" pitchFamily="34" charset="0"/>
                <a:ea typeface="微软雅黑" panose="020B0503020204020204" pitchFamily="34" charset="-122"/>
              </a:rPr>
              <a:t>初拟出指令的分类和具体的指令；</a:t>
            </a:r>
            <a:endParaRPr lang="zh-CN" altLang="en-US" sz="1800" kern="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2" name="矩形 11"/>
          <p:cNvSpPr/>
          <p:nvPr>
            <p:custDataLst>
              <p:tags r:id="rId5"/>
            </p:custDataLst>
          </p:nvPr>
        </p:nvSpPr>
        <p:spPr>
          <a:xfrm rot="19800000">
            <a:off x="1190108" y="1642854"/>
            <a:ext cx="534526" cy="467090"/>
          </a:xfrm>
          <a:prstGeom prst="rect">
            <a:avLst/>
          </a:prstGeom>
        </p:spPr>
        <p:txBody>
          <a:bodyPr wrap="square">
            <a:normAutofit fontScale="97500"/>
          </a:bodyPr>
          <a:lstStyle/>
          <a:p>
            <a:pPr algn="ctr">
              <a:lnSpc>
                <a:spcPct val="120000"/>
              </a:lnSpc>
            </a:pPr>
            <a:r>
              <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endPar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6"/>
            </p:custDataLst>
          </p:nvPr>
        </p:nvSpPr>
        <p:spPr>
          <a:xfrm rot="19800000">
            <a:off x="5725327" y="1578341"/>
            <a:ext cx="970426" cy="596117"/>
          </a:xfrm>
          <a:custGeom>
            <a:avLst/>
            <a:gdLst>
              <a:gd name="connsiteX0" fmla="*/ 444500 w 889000"/>
              <a:gd name="connsiteY0" fmla="*/ 0 h 546100"/>
              <a:gd name="connsiteX1" fmla="*/ 889000 w 889000"/>
              <a:gd name="connsiteY1" fmla="*/ 444500 h 546100"/>
              <a:gd name="connsiteX2" fmla="*/ 879969 w 889000"/>
              <a:gd name="connsiteY2" fmla="*/ 534082 h 546100"/>
              <a:gd name="connsiteX3" fmla="*/ 876239 w 889000"/>
              <a:gd name="connsiteY3" fmla="*/ 546100 h 546100"/>
              <a:gd name="connsiteX4" fmla="*/ 12761 w 889000"/>
              <a:gd name="connsiteY4" fmla="*/ 546100 h 546100"/>
              <a:gd name="connsiteX5" fmla="*/ 9031 w 889000"/>
              <a:gd name="connsiteY5" fmla="*/ 534082 h 546100"/>
              <a:gd name="connsiteX6" fmla="*/ 0 w 889000"/>
              <a:gd name="connsiteY6" fmla="*/ 444500 h 546100"/>
              <a:gd name="connsiteX7" fmla="*/ 444500 w 889000"/>
              <a:gd name="connsiteY7"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000" h="546100">
                <a:moveTo>
                  <a:pt x="444500" y="0"/>
                </a:moveTo>
                <a:cubicBezTo>
                  <a:pt x="689991" y="0"/>
                  <a:pt x="889000" y="199009"/>
                  <a:pt x="889000" y="444500"/>
                </a:cubicBezTo>
                <a:cubicBezTo>
                  <a:pt x="889000" y="475186"/>
                  <a:pt x="885891" y="505147"/>
                  <a:pt x="879969" y="534082"/>
                </a:cubicBezTo>
                <a:lnTo>
                  <a:pt x="876239" y="546100"/>
                </a:lnTo>
                <a:lnTo>
                  <a:pt x="12761" y="546100"/>
                </a:lnTo>
                <a:lnTo>
                  <a:pt x="9031" y="534082"/>
                </a:lnTo>
                <a:cubicBezTo>
                  <a:pt x="3110" y="505147"/>
                  <a:pt x="0" y="475186"/>
                  <a:pt x="0" y="444500"/>
                </a:cubicBezTo>
                <a:cubicBezTo>
                  <a:pt x="0" y="199009"/>
                  <a:pt x="199009" y="0"/>
                  <a:pt x="444500" y="0"/>
                </a:cubicBezTo>
                <a:close/>
              </a:path>
            </a:pathLst>
          </a:custGeom>
          <a:solidFill>
            <a:schemeClr val="accent3"/>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ctr">
              <a:lnSpc>
                <a:spcPct val="120000"/>
              </a:lnSpc>
            </a:pPr>
            <a:endParaRPr lang="zh-CN" altLang="en-US" sz="2270" b="1" spc="15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p:cNvPicPr>
            <a:picLocks noChangeAspect="1"/>
          </p:cNvPicPr>
          <p:nvPr>
            <p:custDataLst>
              <p:tags r:id="rId7"/>
            </p:custDataLst>
          </p:nvPr>
        </p:nvPicPr>
        <p:blipFill>
          <a:blip r:embed="rId3"/>
          <a:srcRect/>
          <a:stretch>
            <a:fillRect/>
          </a:stretch>
        </p:blipFill>
        <p:spPr>
          <a:xfrm rot="14400000" flipV="1">
            <a:off x="6309393" y="1516096"/>
            <a:ext cx="66900" cy="1178919"/>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4" name="矩形 13"/>
          <p:cNvSpPr/>
          <p:nvPr>
            <p:custDataLst>
              <p:tags r:id="rId8"/>
            </p:custDataLst>
          </p:nvPr>
        </p:nvSpPr>
        <p:spPr>
          <a:xfrm>
            <a:off x="6870065" y="1523365"/>
            <a:ext cx="3411855" cy="1530350"/>
          </a:xfrm>
          <a:prstGeom prst="rect">
            <a:avLst/>
          </a:prstGeom>
        </p:spPr>
        <p:txBody>
          <a:bodyPr wrap="square" anchor="t" anchorCtr="0">
            <a:normAutofit/>
          </a:bodyPr>
          <a:lstStyle/>
          <a:p>
            <a:pPr marL="0" lvl="0" indent="0" algn="l">
              <a:lnSpc>
                <a:spcPct val="120000"/>
              </a:lnSpc>
              <a:spcBef>
                <a:spcPts val="0"/>
              </a:spcBef>
              <a:spcAft>
                <a:spcPts val="0"/>
              </a:spcAft>
              <a:buSzPct val="100000"/>
            </a:pPr>
            <a:r>
              <a:rPr lang="zh-CN" altLang="en-US" sz="1800" kern="0" spc="150" dirty="0">
                <a:solidFill>
                  <a:schemeClr val="dk1">
                    <a:lumMod val="75000"/>
                  </a:schemeClr>
                </a:solidFill>
                <a:latin typeface="Arial" panose="020B0604020202020204" pitchFamily="34" charset="0"/>
                <a:ea typeface="微软雅黑" panose="020B0503020204020204" pitchFamily="34" charset="-122"/>
              </a:rPr>
              <a:t>试编出用该指令系统设计的各种</a:t>
            </a:r>
            <a:r>
              <a:rPr lang="zh-CN" altLang="en-US" sz="1800" b="1" kern="0" spc="150" dirty="0">
                <a:solidFill>
                  <a:srgbClr val="FF0000"/>
                </a:solidFill>
                <a:latin typeface="Arial" panose="020B0604020202020204" pitchFamily="34" charset="0"/>
                <a:ea typeface="微软雅黑" panose="020B0503020204020204" pitchFamily="34" charset="-122"/>
              </a:rPr>
              <a:t>高级语言的编译程序；</a:t>
            </a:r>
            <a:endParaRPr lang="zh-CN" altLang="en-US" sz="1800" b="1" kern="0" spc="150" dirty="0">
              <a:solidFill>
                <a:srgbClr val="FF0000"/>
              </a:solidFill>
              <a:latin typeface="Arial" panose="020B0604020202020204" pitchFamily="34" charset="0"/>
              <a:ea typeface="微软雅黑" panose="020B0503020204020204" pitchFamily="34" charset="-122"/>
            </a:endParaRPr>
          </a:p>
        </p:txBody>
      </p:sp>
      <p:sp>
        <p:nvSpPr>
          <p:cNvPr id="15" name="矩形 14"/>
          <p:cNvSpPr/>
          <p:nvPr>
            <p:custDataLst>
              <p:tags r:id="rId9"/>
            </p:custDataLst>
          </p:nvPr>
        </p:nvSpPr>
        <p:spPr>
          <a:xfrm rot="19800000">
            <a:off x="5943276" y="1642854"/>
            <a:ext cx="534526" cy="467090"/>
          </a:xfrm>
          <a:prstGeom prst="rect">
            <a:avLst/>
          </a:prstGeom>
        </p:spPr>
        <p:txBody>
          <a:bodyPr wrap="square">
            <a:normAutofit fontScale="97500"/>
          </a:bodyPr>
          <a:lstStyle/>
          <a:p>
            <a:pPr algn="ctr">
              <a:lnSpc>
                <a:spcPct val="120000"/>
              </a:lnSpc>
            </a:pPr>
            <a:r>
              <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15"/>
          <p:cNvSpPr/>
          <p:nvPr>
            <p:custDataLst>
              <p:tags r:id="rId10"/>
            </p:custDataLst>
          </p:nvPr>
        </p:nvSpPr>
        <p:spPr>
          <a:xfrm rot="19800000">
            <a:off x="972159" y="3782865"/>
            <a:ext cx="970426" cy="596117"/>
          </a:xfrm>
          <a:custGeom>
            <a:avLst/>
            <a:gdLst>
              <a:gd name="connsiteX0" fmla="*/ 444500 w 889000"/>
              <a:gd name="connsiteY0" fmla="*/ 0 h 546100"/>
              <a:gd name="connsiteX1" fmla="*/ 889000 w 889000"/>
              <a:gd name="connsiteY1" fmla="*/ 444500 h 546100"/>
              <a:gd name="connsiteX2" fmla="*/ 879969 w 889000"/>
              <a:gd name="connsiteY2" fmla="*/ 534082 h 546100"/>
              <a:gd name="connsiteX3" fmla="*/ 876239 w 889000"/>
              <a:gd name="connsiteY3" fmla="*/ 546100 h 546100"/>
              <a:gd name="connsiteX4" fmla="*/ 12761 w 889000"/>
              <a:gd name="connsiteY4" fmla="*/ 546100 h 546100"/>
              <a:gd name="connsiteX5" fmla="*/ 9031 w 889000"/>
              <a:gd name="connsiteY5" fmla="*/ 534082 h 546100"/>
              <a:gd name="connsiteX6" fmla="*/ 0 w 889000"/>
              <a:gd name="connsiteY6" fmla="*/ 444500 h 546100"/>
              <a:gd name="connsiteX7" fmla="*/ 444500 w 889000"/>
              <a:gd name="connsiteY7"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000" h="546100">
                <a:moveTo>
                  <a:pt x="444500" y="0"/>
                </a:moveTo>
                <a:cubicBezTo>
                  <a:pt x="689991" y="0"/>
                  <a:pt x="889000" y="199009"/>
                  <a:pt x="889000" y="444500"/>
                </a:cubicBezTo>
                <a:cubicBezTo>
                  <a:pt x="889000" y="475186"/>
                  <a:pt x="885891" y="505147"/>
                  <a:pt x="879969" y="534082"/>
                </a:cubicBezTo>
                <a:lnTo>
                  <a:pt x="876239" y="546100"/>
                </a:lnTo>
                <a:lnTo>
                  <a:pt x="12761" y="546100"/>
                </a:lnTo>
                <a:lnTo>
                  <a:pt x="9031" y="534082"/>
                </a:lnTo>
                <a:cubicBezTo>
                  <a:pt x="3110" y="505147"/>
                  <a:pt x="0" y="475186"/>
                  <a:pt x="0" y="444500"/>
                </a:cubicBezTo>
                <a:cubicBezTo>
                  <a:pt x="0" y="199009"/>
                  <a:pt x="199009" y="0"/>
                  <a:pt x="444500" y="0"/>
                </a:cubicBezTo>
                <a:close/>
              </a:path>
            </a:pathLst>
          </a:custGeom>
          <a:solidFill>
            <a:schemeClr val="accent1"/>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ctr">
              <a:lnSpc>
                <a:spcPct val="120000"/>
              </a:lnSpc>
            </a:pPr>
            <a:endParaRPr lang="zh-CN" altLang="en-US" sz="2270" b="1" spc="15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16"/>
          <p:cNvPicPr>
            <a:picLocks noChangeAspect="1"/>
          </p:cNvPicPr>
          <p:nvPr>
            <p:custDataLst>
              <p:tags r:id="rId11"/>
            </p:custDataLst>
          </p:nvPr>
        </p:nvPicPr>
        <p:blipFill>
          <a:blip r:embed="rId3"/>
          <a:srcRect/>
          <a:stretch>
            <a:fillRect/>
          </a:stretch>
        </p:blipFill>
        <p:spPr>
          <a:xfrm rot="14400000" flipV="1">
            <a:off x="1556225" y="3720620"/>
            <a:ext cx="66900" cy="1178919"/>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8" name="矩形 17"/>
          <p:cNvSpPr/>
          <p:nvPr>
            <p:custDataLst>
              <p:tags r:id="rId12"/>
            </p:custDataLst>
          </p:nvPr>
        </p:nvSpPr>
        <p:spPr>
          <a:xfrm>
            <a:off x="2117090" y="3728085"/>
            <a:ext cx="3411855" cy="1530350"/>
          </a:xfrm>
          <a:prstGeom prst="rect">
            <a:avLst/>
          </a:prstGeom>
        </p:spPr>
        <p:txBody>
          <a:bodyPr wrap="square" anchor="t" anchorCtr="0">
            <a:normAutofit/>
          </a:bodyPr>
          <a:lstStyle/>
          <a:p>
            <a:pPr marL="0" lvl="0" indent="0" algn="l">
              <a:lnSpc>
                <a:spcPct val="120000"/>
              </a:lnSpc>
              <a:spcBef>
                <a:spcPts val="0"/>
              </a:spcBef>
              <a:spcAft>
                <a:spcPts val="0"/>
              </a:spcAft>
              <a:buSzPct val="100000"/>
            </a:pPr>
            <a:r>
              <a:rPr lang="zh-CN" altLang="en-US" sz="1800" kern="0" spc="150" dirty="0">
                <a:solidFill>
                  <a:schemeClr val="dk1">
                    <a:lumMod val="75000"/>
                  </a:schemeClr>
                </a:solidFill>
                <a:latin typeface="Arial" panose="020B0604020202020204" pitchFamily="34" charset="0"/>
                <a:ea typeface="微软雅黑" panose="020B0503020204020204" pitchFamily="34" charset="-122"/>
              </a:rPr>
              <a:t>对各种算法编写</a:t>
            </a:r>
            <a:r>
              <a:rPr lang="zh-CN" altLang="en-US" sz="1800" b="1" kern="0" spc="150" dirty="0">
                <a:solidFill>
                  <a:srgbClr val="FF0000"/>
                </a:solidFill>
                <a:latin typeface="Arial" panose="020B0604020202020204" pitchFamily="34" charset="0"/>
                <a:ea typeface="微软雅黑" panose="020B0503020204020204" pitchFamily="34" charset="-122"/>
              </a:rPr>
              <a:t>大量测试</a:t>
            </a:r>
            <a:r>
              <a:rPr lang="zh-CN" altLang="en-US" sz="1800" kern="0" spc="150" dirty="0">
                <a:solidFill>
                  <a:schemeClr val="dk1">
                    <a:lumMod val="75000"/>
                  </a:schemeClr>
                </a:solidFill>
                <a:latin typeface="Arial" panose="020B0604020202020204" pitchFamily="34" charset="0"/>
                <a:ea typeface="微软雅黑" panose="020B0503020204020204" pitchFamily="34" charset="-122"/>
              </a:rPr>
              <a:t>程序进行</a:t>
            </a:r>
            <a:r>
              <a:rPr lang="zh-CN" altLang="en-US" sz="1800" b="1" kern="0" spc="150" dirty="0">
                <a:solidFill>
                  <a:srgbClr val="FF0000"/>
                </a:solidFill>
                <a:latin typeface="Arial" panose="020B0604020202020204" pitchFamily="34" charset="0"/>
                <a:ea typeface="微软雅黑" panose="020B0503020204020204" pitchFamily="34" charset="-122"/>
              </a:rPr>
              <a:t>模拟测试，</a:t>
            </a:r>
            <a:r>
              <a:rPr lang="zh-CN" altLang="en-US" sz="1800" kern="0" spc="150" dirty="0">
                <a:solidFill>
                  <a:schemeClr val="dk1">
                    <a:lumMod val="75000"/>
                  </a:schemeClr>
                </a:solidFill>
                <a:latin typeface="Arial" panose="020B0604020202020204" pitchFamily="34" charset="0"/>
                <a:ea typeface="微软雅黑" panose="020B0503020204020204" pitchFamily="34" charset="-122"/>
              </a:rPr>
              <a:t>看指令系统的操作码和寻址方式效能是否都比较高；</a:t>
            </a:r>
            <a:endParaRPr lang="zh-CN" altLang="en-US" sz="1800" kern="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19" name="矩形 18"/>
          <p:cNvSpPr/>
          <p:nvPr>
            <p:custDataLst>
              <p:tags r:id="rId13"/>
            </p:custDataLst>
          </p:nvPr>
        </p:nvSpPr>
        <p:spPr>
          <a:xfrm rot="19800000">
            <a:off x="1190108" y="3847379"/>
            <a:ext cx="534526" cy="467090"/>
          </a:xfrm>
          <a:prstGeom prst="rect">
            <a:avLst/>
          </a:prstGeom>
        </p:spPr>
        <p:txBody>
          <a:bodyPr wrap="square">
            <a:normAutofit fontScale="97500"/>
          </a:bodyPr>
          <a:lstStyle/>
          <a:p>
            <a:pPr algn="ctr">
              <a:lnSpc>
                <a:spcPct val="120000"/>
              </a:lnSpc>
            </a:pPr>
            <a:r>
              <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endPar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19"/>
          <p:cNvSpPr/>
          <p:nvPr>
            <p:custDataLst>
              <p:tags r:id="rId14"/>
            </p:custDataLst>
          </p:nvPr>
        </p:nvSpPr>
        <p:spPr>
          <a:xfrm rot="19800000">
            <a:off x="5725327" y="3782865"/>
            <a:ext cx="970426" cy="596117"/>
          </a:xfrm>
          <a:custGeom>
            <a:avLst/>
            <a:gdLst>
              <a:gd name="connsiteX0" fmla="*/ 444500 w 889000"/>
              <a:gd name="connsiteY0" fmla="*/ 0 h 546100"/>
              <a:gd name="connsiteX1" fmla="*/ 889000 w 889000"/>
              <a:gd name="connsiteY1" fmla="*/ 444500 h 546100"/>
              <a:gd name="connsiteX2" fmla="*/ 879969 w 889000"/>
              <a:gd name="connsiteY2" fmla="*/ 534082 h 546100"/>
              <a:gd name="connsiteX3" fmla="*/ 876239 w 889000"/>
              <a:gd name="connsiteY3" fmla="*/ 546100 h 546100"/>
              <a:gd name="connsiteX4" fmla="*/ 12761 w 889000"/>
              <a:gd name="connsiteY4" fmla="*/ 546100 h 546100"/>
              <a:gd name="connsiteX5" fmla="*/ 9031 w 889000"/>
              <a:gd name="connsiteY5" fmla="*/ 534082 h 546100"/>
              <a:gd name="connsiteX6" fmla="*/ 0 w 889000"/>
              <a:gd name="connsiteY6" fmla="*/ 444500 h 546100"/>
              <a:gd name="connsiteX7" fmla="*/ 444500 w 889000"/>
              <a:gd name="connsiteY7"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000" h="546100">
                <a:moveTo>
                  <a:pt x="444500" y="0"/>
                </a:moveTo>
                <a:cubicBezTo>
                  <a:pt x="689991" y="0"/>
                  <a:pt x="889000" y="199009"/>
                  <a:pt x="889000" y="444500"/>
                </a:cubicBezTo>
                <a:cubicBezTo>
                  <a:pt x="889000" y="475186"/>
                  <a:pt x="885891" y="505147"/>
                  <a:pt x="879969" y="534082"/>
                </a:cubicBezTo>
                <a:lnTo>
                  <a:pt x="876239" y="546100"/>
                </a:lnTo>
                <a:lnTo>
                  <a:pt x="12761" y="546100"/>
                </a:lnTo>
                <a:lnTo>
                  <a:pt x="9031" y="534082"/>
                </a:lnTo>
                <a:cubicBezTo>
                  <a:pt x="3110" y="505147"/>
                  <a:pt x="0" y="475186"/>
                  <a:pt x="0" y="444500"/>
                </a:cubicBezTo>
                <a:cubicBezTo>
                  <a:pt x="0" y="199009"/>
                  <a:pt x="199009" y="0"/>
                  <a:pt x="444500" y="0"/>
                </a:cubicBezTo>
                <a:close/>
              </a:path>
            </a:pathLst>
          </a:custGeom>
          <a:solidFill>
            <a:schemeClr val="accent3"/>
          </a:solidFill>
        </p:spPr>
        <p:txBody>
          <a:bodyPr rot="0" spcFirstLastPara="0" vertOverflow="overflow" horzOverflow="overflow" vert="horz" wrap="square" lIns="86401" tIns="43200" rIns="86401" bIns="43200" numCol="1" spcCol="0" rtlCol="0" fromWordArt="0" anchor="ctr" anchorCtr="0" forceAA="0" compatLnSpc="1">
            <a:noAutofit/>
          </a:bodyPr>
          <a:lstStyle/>
          <a:p>
            <a:pPr algn="ctr">
              <a:lnSpc>
                <a:spcPct val="120000"/>
              </a:lnSpc>
            </a:pPr>
            <a:endParaRPr lang="zh-CN" altLang="en-US" sz="2270" b="1" spc="150" dirty="0" err="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custDataLst>
              <p:tags r:id="rId15"/>
            </p:custDataLst>
          </p:nvPr>
        </p:nvPicPr>
        <p:blipFill>
          <a:blip r:embed="rId3"/>
          <a:srcRect/>
          <a:stretch>
            <a:fillRect/>
          </a:stretch>
        </p:blipFill>
        <p:spPr>
          <a:xfrm rot="14400000" flipV="1">
            <a:off x="6309392" y="3720620"/>
            <a:ext cx="66900" cy="1178919"/>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22" name="矩形 21"/>
          <p:cNvSpPr/>
          <p:nvPr>
            <p:custDataLst>
              <p:tags r:id="rId16"/>
            </p:custDataLst>
          </p:nvPr>
        </p:nvSpPr>
        <p:spPr>
          <a:xfrm>
            <a:off x="6870065" y="3728085"/>
            <a:ext cx="3411855" cy="1530350"/>
          </a:xfrm>
          <a:prstGeom prst="rect">
            <a:avLst/>
          </a:prstGeom>
        </p:spPr>
        <p:txBody>
          <a:bodyPr wrap="square" anchor="t" anchorCtr="0">
            <a:noAutofit/>
          </a:bodyPr>
          <a:lstStyle/>
          <a:p>
            <a:pPr marL="0" lvl="0" indent="0" algn="l">
              <a:lnSpc>
                <a:spcPct val="120000"/>
              </a:lnSpc>
              <a:spcBef>
                <a:spcPts val="0"/>
              </a:spcBef>
              <a:spcAft>
                <a:spcPts val="0"/>
              </a:spcAft>
              <a:buSzPct val="100000"/>
            </a:pPr>
            <a:r>
              <a:rPr lang="zh-CN" altLang="en-US" sz="1800" b="1" kern="0" spc="150" dirty="0">
                <a:solidFill>
                  <a:srgbClr val="FF0000"/>
                </a:solidFill>
                <a:latin typeface="Arial" panose="020B0604020202020204" pitchFamily="34" charset="0"/>
                <a:ea typeface="微软雅黑" panose="020B0503020204020204" pitchFamily="34" charset="-122"/>
              </a:rPr>
              <a:t>将程序中高频出现的指令串复合并改成一条强功能新指令，</a:t>
            </a:r>
            <a:r>
              <a:rPr lang="zh-CN" altLang="en-US" sz="1800" kern="0" spc="150" dirty="0">
                <a:solidFill>
                  <a:schemeClr val="dk1">
                    <a:lumMod val="75000"/>
                  </a:schemeClr>
                </a:solidFill>
                <a:latin typeface="Arial" panose="020B0604020202020204" pitchFamily="34" charset="0"/>
                <a:ea typeface="微软雅黑" panose="020B0503020204020204" pitchFamily="34" charset="-122"/>
              </a:rPr>
              <a:t>即改用硬件方式实现；而将频度很低的指令的操作改成用基本的指令组成的指令串来完成，即用软件方式实现。</a:t>
            </a:r>
            <a:endParaRPr lang="zh-CN" altLang="en-US" sz="1800" kern="0" spc="150" dirty="0">
              <a:solidFill>
                <a:schemeClr val="dk1">
                  <a:lumMod val="75000"/>
                </a:schemeClr>
              </a:solidFill>
              <a:latin typeface="Arial" panose="020B0604020202020204" pitchFamily="34" charset="0"/>
              <a:ea typeface="微软雅黑" panose="020B0503020204020204" pitchFamily="34" charset="-122"/>
            </a:endParaRPr>
          </a:p>
        </p:txBody>
      </p:sp>
      <p:sp>
        <p:nvSpPr>
          <p:cNvPr id="23" name="矩形 22"/>
          <p:cNvSpPr/>
          <p:nvPr>
            <p:custDataLst>
              <p:tags r:id="rId17"/>
            </p:custDataLst>
          </p:nvPr>
        </p:nvSpPr>
        <p:spPr>
          <a:xfrm rot="19800000">
            <a:off x="5943276" y="3847379"/>
            <a:ext cx="534526" cy="467090"/>
          </a:xfrm>
          <a:prstGeom prst="rect">
            <a:avLst/>
          </a:prstGeom>
        </p:spPr>
        <p:txBody>
          <a:bodyPr wrap="square">
            <a:normAutofit fontScale="97500"/>
          </a:bodyPr>
          <a:lstStyle/>
          <a:p>
            <a:pPr algn="ctr">
              <a:lnSpc>
                <a:spcPct val="120000"/>
              </a:lnSpc>
            </a:pPr>
            <a:r>
              <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endParaRPr lang="en-US" altLang="zh-CN" sz="2270" b="1" spc="15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连接符 2"/>
          <p:cNvCxnSpPr/>
          <p:nvPr>
            <p:custDataLst>
              <p:tags r:id="rId18"/>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19"/>
            </p:custDataLst>
          </p:nvPr>
        </p:nvSpPr>
        <p:spPr>
          <a:xfrm>
            <a:off x="431800" y="-71120"/>
            <a:ext cx="10655935" cy="9607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2.3.1 指令系统设计的基本原则—指令设计的步骤</a:t>
            </a:r>
            <a:endParaRPr lang="en-US" altLang="zh-CN" sz="3400" dirty="0">
              <a:solidFill>
                <a:schemeClr val="dk1">
                  <a:lumMod val="75000"/>
                </a:schemeClr>
              </a:solidFill>
              <a:latin typeface="Arial" panose="020B0604020202020204" pitchFamily="34" charset="0"/>
            </a:endParaRPr>
          </a:p>
        </p:txBody>
      </p:sp>
      <p:pic>
        <p:nvPicPr>
          <p:cNvPr id="38" name="图片 37" descr="微信截图_20240112211134"/>
          <p:cNvPicPr>
            <a:picLocks noChangeAspect="1"/>
          </p:cNvPicPr>
          <p:nvPr>
            <p:custDataLst>
              <p:tags r:id="rId20"/>
            </p:custDataLst>
          </p:nvPr>
        </p:nvPicPr>
        <p:blipFill>
          <a:blip r:embed="rId21"/>
          <a:stretch>
            <a:fillRect/>
          </a:stretch>
        </p:blipFill>
        <p:spPr>
          <a:xfrm>
            <a:off x="9216390" y="201295"/>
            <a:ext cx="1895475" cy="485775"/>
          </a:xfrm>
          <a:prstGeom prst="rect">
            <a:avLst/>
          </a:prstGeom>
        </p:spPr>
      </p:pic>
    </p:spTree>
    <p:custDataLst>
      <p:tags r:id="rId22"/>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1"/>
            </p:custDataLst>
          </p:nvPr>
        </p:nvSpPr>
        <p:spPr>
          <a:xfrm>
            <a:off x="574675" y="1162685"/>
            <a:ext cx="10370820" cy="4443095"/>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3" name="直接连接符 12"/>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圆角矩形 13"/>
          <p:cNvSpPr/>
          <p:nvPr>
            <p:custDataLst>
              <p:tags r:id="rId3"/>
            </p:custDataLst>
          </p:nvPr>
        </p:nvSpPr>
        <p:spPr>
          <a:xfrm>
            <a:off x="967620" y="1137138"/>
            <a:ext cx="414690" cy="573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9" name="文本框 6"/>
          <p:cNvSpPr txBox="1"/>
          <p:nvPr>
            <p:custDataLst>
              <p:tags r:id="rId4"/>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sp>
        <p:nvSpPr>
          <p:cNvPr id="21" name="Rectangle 3"/>
          <p:cNvSpPr txBox="1"/>
          <p:nvPr>
            <p:custDataLst>
              <p:tags r:id="rId5"/>
            </p:custDataLst>
          </p:nvPr>
        </p:nvSpPr>
        <p:spPr>
          <a:xfrm>
            <a:off x="1007110" y="1527175"/>
            <a:ext cx="9448800"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latinLnBrk="0" hangingPunct="1">
              <a:lnSpc>
                <a:spcPct val="130000"/>
              </a:lnSpc>
              <a:spcBef>
                <a:spcPts val="1000"/>
              </a:spcBef>
              <a:buClrTx/>
              <a:buSzPct val="60000"/>
              <a:buFont typeface="Wingdings" panose="05000000000000000000" pitchFamily="2" charset="2"/>
              <a:buNone/>
              <a:defRPr/>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猜测执行</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000"/>
              </a:spcBef>
              <a:buClrTx/>
              <a:buSzPct val="60000"/>
              <a:buFont typeface="Wingdings" panose="05000000000000000000" pitchFamily="2" charset="2"/>
              <a:buNone/>
              <a:defRPr/>
            </a:pP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IA-64</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中有两类猜测机制：控制猜测和数据猜测，其目的都是通过提前发射操作，从关键路径中消除它的延迟，使编译器能够提高指令级并行度，</a:t>
            </a:r>
            <a:r>
              <a:rPr lang="zh-CN" altLang="en-US" sz="1800"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最大限度地减少内存延迟的影响</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控制猜测是“猜测”位于转移指令之后且未存储于高速缓存中的指令，使其被预先装载，消除访存延时，提高指令执行的并行度。数据猜测，是由编译器把指令序列中排列在“写”指令后面的“读”指令调整到“写”指令之前，也就是将“读数”置于“写数”之前，目的是使存储器中的数据提前读出，减少访存延时，提高指令执行的并行度</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。但如果读写操作是针对同一个内存地址，则会产生操作上的逻辑错误，优化的编译器必须能够识别并处理这种情况。“猜测机制”技术避免了</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cache</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的命中失败，提高了指令执行的并行程度。</a:t>
            </a:r>
            <a:endPar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1"/>
            </p:custDataLst>
          </p:nvPr>
        </p:nvSpPr>
        <p:spPr>
          <a:xfrm>
            <a:off x="574675" y="1162685"/>
            <a:ext cx="10370820" cy="4443095"/>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3" name="直接连接符 12"/>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圆角矩形 13"/>
          <p:cNvSpPr/>
          <p:nvPr>
            <p:custDataLst>
              <p:tags r:id="rId3"/>
            </p:custDataLst>
          </p:nvPr>
        </p:nvSpPr>
        <p:spPr>
          <a:xfrm>
            <a:off x="967620" y="1137138"/>
            <a:ext cx="414690" cy="573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9" name="文本框 6"/>
          <p:cNvSpPr txBox="1"/>
          <p:nvPr>
            <p:custDataLst>
              <p:tags r:id="rId4"/>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sp>
        <p:nvSpPr>
          <p:cNvPr id="2" name="Rectangle 3"/>
          <p:cNvSpPr txBox="1"/>
          <p:nvPr>
            <p:custDataLst>
              <p:tags r:id="rId5"/>
            </p:custDataLst>
          </p:nvPr>
        </p:nvSpPr>
        <p:spPr>
          <a:xfrm>
            <a:off x="1007110" y="1727835"/>
            <a:ext cx="9498965"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latinLnBrk="0" hangingPunct="1">
              <a:lnSpc>
                <a:spcPct val="130000"/>
              </a:lnSpc>
              <a:spcBef>
                <a:spcPts val="1000"/>
              </a:spcBef>
              <a:buClrTx/>
              <a:buSzPct val="60000"/>
              <a:buFont typeface="Wingdings" panose="05000000000000000000" pitchFamily="2" charset="2"/>
              <a:buNone/>
              <a:defRPr/>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高效的函数调用</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000"/>
              </a:spcBef>
              <a:buClrTx/>
              <a:buSzPct val="60000"/>
              <a:buFont typeface="Wingdings" panose="05000000000000000000" pitchFamily="2" charset="2"/>
              <a:buNone/>
              <a:defRPr/>
            </a:pP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大多数</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RISC</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处理器的函数调用需要卸出（</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Spill</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）和装入（</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Refill</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）寄存器，开销很大。</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IA-64</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增加通用寄存器堆栈来支持高效的函数调用，</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IA-64</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允许编译器在被调用的函数入口设置一条</a:t>
            </a:r>
            <a:r>
              <a:rPr lang="en-US" altLang="zh-CN" sz="1800" b="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alloc</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指令创建一个最多包含</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96</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个寄存器的堆栈帧，在函数返回时恢复调用程序的寄存器堆栈帧。对编译器来说似乎有长度无限的物理寄存器堆栈，从而降低了函数调用的开销，提高了效率。如果在调用和返回时没有足够的寄存器可用（堆栈溢出），那么处理器将被阻塞，等待卸出和装入寄存器，直到有足够的寄存器为止。</a:t>
            </a:r>
            <a:endPar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1"/>
            </p:custDataLst>
          </p:nvPr>
        </p:nvSpPr>
        <p:spPr>
          <a:xfrm>
            <a:off x="574675" y="1162685"/>
            <a:ext cx="10370820" cy="4443095"/>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13" name="直接连接符 12"/>
          <p:cNvCxnSpPr/>
          <p:nvPr>
            <p:custDataLst>
              <p:tags r:id="rId2"/>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圆角矩形 13"/>
          <p:cNvSpPr/>
          <p:nvPr>
            <p:custDataLst>
              <p:tags r:id="rId3"/>
            </p:custDataLst>
          </p:nvPr>
        </p:nvSpPr>
        <p:spPr>
          <a:xfrm>
            <a:off x="967620" y="1137138"/>
            <a:ext cx="414690" cy="573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9" name="文本框 6"/>
          <p:cNvSpPr txBox="1"/>
          <p:nvPr>
            <p:custDataLst>
              <p:tags r:id="rId4"/>
            </p:custDataLst>
          </p:nvPr>
        </p:nvSpPr>
        <p:spPr>
          <a:xfrm>
            <a:off x="431800" y="635"/>
            <a:ext cx="10655935" cy="8718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2.4.4 VLIW/EPIC技术——EPIC体系结构</a:t>
            </a:r>
            <a:endParaRPr lang="en-US" altLang="zh-CN" sz="3400" dirty="0">
              <a:solidFill>
                <a:schemeClr val="dk1">
                  <a:lumMod val="75000"/>
                </a:schemeClr>
              </a:solidFill>
              <a:latin typeface="Arial" panose="020B0604020202020204" pitchFamily="34" charset="0"/>
            </a:endParaRPr>
          </a:p>
        </p:txBody>
      </p:sp>
      <p:sp>
        <p:nvSpPr>
          <p:cNvPr id="6" name="Rectangle 3"/>
          <p:cNvSpPr txBox="1"/>
          <p:nvPr>
            <p:custDataLst>
              <p:tags r:id="rId5"/>
            </p:custDataLst>
          </p:nvPr>
        </p:nvSpPr>
        <p:spPr>
          <a:xfrm>
            <a:off x="1017270" y="1798320"/>
            <a:ext cx="9547225" cy="53860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latinLnBrk="0" hangingPunct="1">
              <a:lnSpc>
                <a:spcPct val="130000"/>
              </a:lnSpc>
              <a:spcBef>
                <a:spcPts val="1000"/>
              </a:spcBef>
              <a:buClrTx/>
              <a:buSzPct val="60000"/>
              <a:buFont typeface="Wingdings" panose="05000000000000000000" pitchFamily="2" charset="2"/>
              <a:buNone/>
              <a:defRPr/>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软件流水</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000"/>
              </a:spcBef>
              <a:buClrTx/>
              <a:buSzPct val="60000"/>
              <a:buFont typeface="Wingdings" panose="05000000000000000000" pitchFamily="2" charset="2"/>
              <a:buNone/>
              <a:defRPr/>
            </a:pP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循环体之间相互独立的循环可以像硬件流水线一样执行，即下一个循环体可以在上一个循环体结束前开始执行，这被称为软件流水（</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SWP</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Soft Ware Pipelining</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）。传统的体系结构在同时执行多个循环体时，需要把循环展开和重新命名寄存器。</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IA-64</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引入了两个新特性来支持软件流水：旋转寄存器和特殊的循环转移指令。</a:t>
            </a:r>
            <a:r>
              <a:rPr lang="en-US" altLang="zh-CN"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IA-64</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能够通过旋转寄存器机制为每个循环体提供自己的寄存器，并且不需要把循环展开，使软件流水能够适用于更加广泛的不同大小的循环，大大减少循环的附加开销。特殊的循环转移指令，如</a:t>
            </a:r>
            <a:r>
              <a:rPr lang="en-US" altLang="zh-CN" sz="1800" b="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br.ctop</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br.wtop</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br.cexit</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br.wexit</a:t>
            </a:r>
            <a:r>
              <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等，可以准确地预测循环结束信息，加速软件流水循环的执行。 </a:t>
            </a:r>
            <a:endParaRPr lang="zh-CN" altLang="en-US" sz="1800" b="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Tree>
    <p:custDataLst>
      <p:tags r:id="rId8"/>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
          <p:cNvSpPr/>
          <p:nvPr>
            <p:custDataLst>
              <p:tags r:id="rId1"/>
            </p:custDataLst>
          </p:nvPr>
        </p:nvSpPr>
        <p:spPr>
          <a:xfrm>
            <a:off x="1092299" y="1444727"/>
            <a:ext cx="508114" cy="50811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21"/>
          <p:cNvSpPr txBox="1"/>
          <p:nvPr>
            <p:custDataLst>
              <p:tags r:id="rId2"/>
            </p:custDataLst>
          </p:nvPr>
        </p:nvSpPr>
        <p:spPr>
          <a:xfrm>
            <a:off x="1825625" y="1367155"/>
            <a:ext cx="3923665" cy="701675"/>
          </a:xfrm>
          <a:prstGeom prst="rect">
            <a:avLst/>
          </a:prstGeom>
          <a:noFill/>
        </p:spPr>
        <p:txBody>
          <a:bodyPr wrap="square" rtlCol="0" anchor="ctr">
            <a:no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进一步增加工作寄存器数量，修改CPU部分结构，使其满足多媒体需要</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1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
            </p:custDataLst>
          </p:nvPr>
        </p:nvSpPr>
        <p:spPr>
          <a:xfrm>
            <a:off x="1107539" y="1489122"/>
            <a:ext cx="483165" cy="418662"/>
          </a:xfrm>
          <a:prstGeom prst="rect">
            <a:avLst/>
          </a:prstGeom>
          <a:noFill/>
        </p:spPr>
        <p:txBody>
          <a:bodyPr wrap="square" rtlCol="0" anchor="ctr">
            <a:normAutofit/>
          </a:bodyPr>
          <a:lstStyle/>
          <a:p>
            <a:pPr algn="ctr"/>
            <a:r>
              <a:rPr lang="en-US" sz="1600" b="1" spc="300" dirty="0">
                <a:solidFill>
                  <a:srgbClr val="FFFFFF"/>
                </a:solidFill>
                <a:latin typeface="Arial" panose="020B0604020202020204" pitchFamily="34" charset="0"/>
                <a:ea typeface="微软雅黑" panose="020B0503020204020204" pitchFamily="34" charset="-122"/>
                <a:cs typeface="Montserrat Black"/>
              </a:rPr>
              <a:t>1</a:t>
            </a:r>
            <a:endParaRPr lang="en-US" sz="16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11" name="Rounded Rectangle 1"/>
          <p:cNvSpPr/>
          <p:nvPr>
            <p:custDataLst>
              <p:tags r:id="rId4"/>
            </p:custDataLst>
          </p:nvPr>
        </p:nvSpPr>
        <p:spPr>
          <a:xfrm>
            <a:off x="5895696" y="1444727"/>
            <a:ext cx="508114" cy="508114"/>
          </a:xfrm>
          <a:prstGeom prst="roundRect">
            <a:avLst>
              <a:gd name="adj" fmla="val 50000"/>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21"/>
          <p:cNvSpPr txBox="1"/>
          <p:nvPr>
            <p:custDataLst>
              <p:tags r:id="rId5"/>
            </p:custDataLst>
          </p:nvPr>
        </p:nvSpPr>
        <p:spPr>
          <a:xfrm>
            <a:off x="6628765" y="1367155"/>
            <a:ext cx="3923665" cy="701675"/>
          </a:xfrm>
          <a:prstGeom prst="rect">
            <a:avLst/>
          </a:prstGeom>
          <a:noFill/>
        </p:spPr>
        <p:txBody>
          <a:bodyPr wrap="square" rtlCol="0" anchor="ctr">
            <a:no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增加并增大片上Cache的容量，并使其工作时钟和CPU一致</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1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6"/>
            </p:custDataLst>
          </p:nvPr>
        </p:nvSpPr>
        <p:spPr>
          <a:xfrm>
            <a:off x="5910936" y="1489122"/>
            <a:ext cx="483165" cy="418662"/>
          </a:xfrm>
          <a:prstGeom prst="rect">
            <a:avLst/>
          </a:prstGeom>
          <a:noFill/>
        </p:spPr>
        <p:txBody>
          <a:bodyPr wrap="square" rtlCol="0" anchor="ctr">
            <a:normAutofit/>
          </a:bodyPr>
          <a:lstStyle/>
          <a:p>
            <a:pPr algn="ctr"/>
            <a:r>
              <a:rPr lang="en-US" sz="1600" b="1" spc="300" dirty="0">
                <a:solidFill>
                  <a:schemeClr val="lt1">
                    <a:lumMod val="50000"/>
                  </a:schemeClr>
                </a:solidFill>
                <a:latin typeface="Arial" panose="020B0604020202020204" pitchFamily="34" charset="0"/>
                <a:ea typeface="微软雅黑" panose="020B0503020204020204" pitchFamily="34" charset="-122"/>
                <a:cs typeface="Montserrat Black"/>
              </a:rPr>
              <a:t>2</a:t>
            </a:r>
            <a:endParaRPr lang="en-US" sz="1600" b="1" spc="300" dirty="0">
              <a:solidFill>
                <a:schemeClr val="lt1">
                  <a:lumMod val="50000"/>
                </a:schemeClr>
              </a:solidFill>
              <a:latin typeface="Arial" panose="020B0604020202020204" pitchFamily="34" charset="0"/>
              <a:ea typeface="微软雅黑" panose="020B0503020204020204" pitchFamily="34" charset="-122"/>
              <a:cs typeface="Montserrat Black"/>
            </a:endParaRPr>
          </a:p>
        </p:txBody>
      </p:sp>
      <p:sp>
        <p:nvSpPr>
          <p:cNvPr id="14" name="Rounded Rectangle 1"/>
          <p:cNvSpPr/>
          <p:nvPr>
            <p:custDataLst>
              <p:tags r:id="rId7"/>
            </p:custDataLst>
          </p:nvPr>
        </p:nvSpPr>
        <p:spPr>
          <a:xfrm>
            <a:off x="1092299" y="2385827"/>
            <a:ext cx="508114" cy="5081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21"/>
          <p:cNvSpPr txBox="1"/>
          <p:nvPr>
            <p:custDataLst>
              <p:tags r:id="rId8"/>
            </p:custDataLst>
          </p:nvPr>
        </p:nvSpPr>
        <p:spPr>
          <a:xfrm>
            <a:off x="1825625" y="2308860"/>
            <a:ext cx="3923665" cy="701675"/>
          </a:xfrm>
          <a:prstGeom prst="rect">
            <a:avLst/>
          </a:prstGeom>
          <a:noFill/>
        </p:spPr>
        <p:txBody>
          <a:bodyPr wrap="square" rtlCol="0" anchor="ctr">
            <a:norm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增设不少高速CISC类型的指令</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1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9"/>
            </p:custDataLst>
          </p:nvPr>
        </p:nvSpPr>
        <p:spPr>
          <a:xfrm>
            <a:off x="1107539" y="2430223"/>
            <a:ext cx="483165" cy="418662"/>
          </a:xfrm>
          <a:prstGeom prst="rect">
            <a:avLst/>
          </a:prstGeom>
          <a:noFill/>
        </p:spPr>
        <p:txBody>
          <a:bodyPr wrap="square" rtlCol="0" anchor="ctr">
            <a:normAutofit/>
          </a:bodyPr>
          <a:lstStyle/>
          <a:p>
            <a:pPr algn="ctr"/>
            <a:r>
              <a:rPr lang="en-US" sz="1600" b="1" spc="300" dirty="0">
                <a:solidFill>
                  <a:srgbClr val="FFFFFF"/>
                </a:solidFill>
                <a:latin typeface="Arial" panose="020B0604020202020204" pitchFamily="34" charset="0"/>
                <a:ea typeface="微软雅黑" panose="020B0503020204020204" pitchFamily="34" charset="-122"/>
                <a:cs typeface="Montserrat Black"/>
              </a:rPr>
              <a:t>3</a:t>
            </a:r>
            <a:endParaRPr lang="en-US" sz="16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17" name="Rounded Rectangle 1"/>
          <p:cNvSpPr/>
          <p:nvPr>
            <p:custDataLst>
              <p:tags r:id="rId10"/>
            </p:custDataLst>
          </p:nvPr>
        </p:nvSpPr>
        <p:spPr>
          <a:xfrm>
            <a:off x="5895696" y="2385827"/>
            <a:ext cx="508114" cy="50811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21"/>
          <p:cNvSpPr txBox="1"/>
          <p:nvPr>
            <p:custDataLst>
              <p:tags r:id="rId11"/>
            </p:custDataLst>
          </p:nvPr>
        </p:nvSpPr>
        <p:spPr>
          <a:xfrm>
            <a:off x="6628765" y="2308860"/>
            <a:ext cx="3923665" cy="701675"/>
          </a:xfrm>
          <a:prstGeom prst="rect">
            <a:avLst/>
          </a:prstGeom>
          <a:noFill/>
        </p:spPr>
        <p:txBody>
          <a:bodyPr wrap="square" rtlCol="0" anchor="ctr">
            <a:no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采用附加功能部件执行超标量或VLIW</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19"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2"/>
            </p:custDataLst>
          </p:nvPr>
        </p:nvSpPr>
        <p:spPr>
          <a:xfrm>
            <a:off x="5910936" y="2430223"/>
            <a:ext cx="483165" cy="418662"/>
          </a:xfrm>
          <a:prstGeom prst="rect">
            <a:avLst/>
          </a:prstGeom>
          <a:noFill/>
        </p:spPr>
        <p:txBody>
          <a:bodyPr wrap="square" rtlCol="0" anchor="ctr">
            <a:normAutofit/>
          </a:bodyPr>
          <a:lstStyle/>
          <a:p>
            <a:pPr algn="ctr"/>
            <a:r>
              <a:rPr lang="en-US" sz="1600" b="1" spc="300" dirty="0">
                <a:solidFill>
                  <a:srgbClr val="FFFFFF"/>
                </a:solidFill>
                <a:latin typeface="Arial" panose="020B0604020202020204" pitchFamily="34" charset="0"/>
                <a:ea typeface="微软雅黑" panose="020B0503020204020204" pitchFamily="34" charset="-122"/>
                <a:cs typeface="Montserrat Black"/>
              </a:rPr>
              <a:t>4</a:t>
            </a:r>
            <a:endParaRPr lang="en-US" sz="16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20" name="Rounded Rectangle 1"/>
          <p:cNvSpPr/>
          <p:nvPr>
            <p:custDataLst>
              <p:tags r:id="rId13"/>
            </p:custDataLst>
          </p:nvPr>
        </p:nvSpPr>
        <p:spPr>
          <a:xfrm>
            <a:off x="1092299" y="3326930"/>
            <a:ext cx="508114" cy="50811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1"/>
          <p:cNvSpPr txBox="1"/>
          <p:nvPr>
            <p:custDataLst>
              <p:tags r:id="rId14"/>
            </p:custDataLst>
          </p:nvPr>
        </p:nvSpPr>
        <p:spPr>
          <a:xfrm>
            <a:off x="1825625" y="3249930"/>
            <a:ext cx="3923665" cy="701675"/>
          </a:xfrm>
          <a:prstGeom prst="rect">
            <a:avLst/>
          </a:prstGeom>
          <a:noFill/>
        </p:spPr>
        <p:txBody>
          <a:bodyPr wrap="square" rtlCol="0" anchor="ctr">
            <a:norm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在片上加速浮点操作</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22"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5"/>
            </p:custDataLst>
          </p:nvPr>
        </p:nvSpPr>
        <p:spPr>
          <a:xfrm>
            <a:off x="1107539" y="3371326"/>
            <a:ext cx="483165" cy="418662"/>
          </a:xfrm>
          <a:prstGeom prst="rect">
            <a:avLst/>
          </a:prstGeom>
          <a:noFill/>
        </p:spPr>
        <p:txBody>
          <a:bodyPr wrap="square" rtlCol="0" anchor="ctr">
            <a:normAutofit/>
          </a:bodyPr>
          <a:lstStyle/>
          <a:p>
            <a:pPr algn="ctr"/>
            <a:r>
              <a:rPr lang="en-US" sz="1600" b="1" spc="300" dirty="0">
                <a:solidFill>
                  <a:srgbClr val="FFFFFF"/>
                </a:solidFill>
                <a:latin typeface="Arial" panose="020B0604020202020204" pitchFamily="34" charset="0"/>
                <a:ea typeface="微软雅黑" panose="020B0503020204020204" pitchFamily="34" charset="-122"/>
                <a:cs typeface="Montserrat Black"/>
              </a:rPr>
              <a:t>5</a:t>
            </a:r>
            <a:endParaRPr lang="en-US" sz="16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23" name="Rounded Rectangle 1"/>
          <p:cNvSpPr/>
          <p:nvPr>
            <p:custDataLst>
              <p:tags r:id="rId16"/>
            </p:custDataLst>
          </p:nvPr>
        </p:nvSpPr>
        <p:spPr>
          <a:xfrm>
            <a:off x="5895696" y="3326930"/>
            <a:ext cx="508114" cy="50811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1"/>
          <p:cNvSpPr txBox="1"/>
          <p:nvPr>
            <p:custDataLst>
              <p:tags r:id="rId17"/>
            </p:custDataLst>
          </p:nvPr>
        </p:nvSpPr>
        <p:spPr>
          <a:xfrm>
            <a:off x="6628765" y="3249930"/>
            <a:ext cx="3923665" cy="701675"/>
          </a:xfrm>
          <a:prstGeom prst="rect">
            <a:avLst/>
          </a:prstGeom>
          <a:noFill/>
        </p:spPr>
        <p:txBody>
          <a:bodyPr wrap="square" rtlCol="0" anchor="ctr">
            <a:no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增加流水线深度或增大流水线段间的缓冲能力</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25"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8"/>
            </p:custDataLst>
          </p:nvPr>
        </p:nvSpPr>
        <p:spPr>
          <a:xfrm>
            <a:off x="5910936" y="3371326"/>
            <a:ext cx="483165" cy="418662"/>
          </a:xfrm>
          <a:prstGeom prst="rect">
            <a:avLst/>
          </a:prstGeom>
          <a:noFill/>
        </p:spPr>
        <p:txBody>
          <a:bodyPr wrap="square" rtlCol="0" anchor="ctr">
            <a:normAutofit/>
          </a:bodyPr>
          <a:lstStyle/>
          <a:p>
            <a:pPr algn="ctr"/>
            <a:r>
              <a:rPr lang="en-US" sz="1600" b="1" spc="300" dirty="0">
                <a:solidFill>
                  <a:schemeClr val="dk1">
                    <a:lumMod val="75000"/>
                  </a:schemeClr>
                </a:solidFill>
                <a:latin typeface="Arial" panose="020B0604020202020204" pitchFamily="34" charset="0"/>
                <a:ea typeface="微软雅黑" panose="020B0503020204020204" pitchFamily="34" charset="-122"/>
                <a:cs typeface="Montserrat Black"/>
              </a:rPr>
              <a:t>6</a:t>
            </a:r>
            <a:endParaRPr lang="en-US" sz="1600" b="1" spc="300" dirty="0">
              <a:solidFill>
                <a:schemeClr val="dk1">
                  <a:lumMod val="75000"/>
                </a:schemeClr>
              </a:solidFill>
              <a:latin typeface="Arial" panose="020B0604020202020204" pitchFamily="34" charset="0"/>
              <a:ea typeface="微软雅黑" panose="020B0503020204020204" pitchFamily="34" charset="-122"/>
              <a:cs typeface="Montserrat Black"/>
            </a:endParaRPr>
          </a:p>
        </p:txBody>
      </p:sp>
      <p:sp>
        <p:nvSpPr>
          <p:cNvPr id="26" name="Rounded Rectangle 1"/>
          <p:cNvSpPr/>
          <p:nvPr>
            <p:custDataLst>
              <p:tags r:id="rId19"/>
            </p:custDataLst>
          </p:nvPr>
        </p:nvSpPr>
        <p:spPr>
          <a:xfrm>
            <a:off x="1092299" y="4268031"/>
            <a:ext cx="508114" cy="50811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1"/>
          <p:cNvSpPr txBox="1"/>
          <p:nvPr>
            <p:custDataLst>
              <p:tags r:id="rId20"/>
            </p:custDataLst>
          </p:nvPr>
        </p:nvSpPr>
        <p:spPr>
          <a:xfrm>
            <a:off x="1825625" y="4191000"/>
            <a:ext cx="3923665" cy="701675"/>
          </a:xfrm>
          <a:prstGeom prst="rect">
            <a:avLst/>
          </a:prstGeom>
          <a:noFill/>
        </p:spPr>
        <p:txBody>
          <a:bodyPr wrap="square" rtlCol="0" anchor="ctr">
            <a:no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在前端增加对硬件代码转换的支持</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28"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1"/>
            </p:custDataLst>
          </p:nvPr>
        </p:nvSpPr>
        <p:spPr>
          <a:xfrm>
            <a:off x="1107539" y="4312426"/>
            <a:ext cx="483165" cy="418662"/>
          </a:xfrm>
          <a:prstGeom prst="rect">
            <a:avLst/>
          </a:prstGeom>
          <a:noFill/>
        </p:spPr>
        <p:txBody>
          <a:bodyPr wrap="square" rtlCol="0" anchor="ctr">
            <a:normAutofit/>
          </a:bodyPr>
          <a:lstStyle/>
          <a:p>
            <a:pPr algn="ctr"/>
            <a:r>
              <a:rPr lang="en-US" sz="1600" b="1" spc="300" dirty="0">
                <a:solidFill>
                  <a:srgbClr val="FFFFFF"/>
                </a:solidFill>
                <a:latin typeface="Arial" panose="020B0604020202020204" pitchFamily="34" charset="0"/>
                <a:ea typeface="微软雅黑" panose="020B0503020204020204" pitchFamily="34" charset="-122"/>
                <a:cs typeface="Montserrat Black"/>
              </a:rPr>
              <a:t>7</a:t>
            </a:r>
            <a:endParaRPr lang="en-US" sz="16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29" name="Rounded Rectangle 1"/>
          <p:cNvSpPr/>
          <p:nvPr>
            <p:custDataLst>
              <p:tags r:id="rId22"/>
            </p:custDataLst>
          </p:nvPr>
        </p:nvSpPr>
        <p:spPr>
          <a:xfrm>
            <a:off x="5895696" y="4268031"/>
            <a:ext cx="508114" cy="508114"/>
          </a:xfrm>
          <a:prstGeom prst="roundRect">
            <a:avLst>
              <a:gd name="adj" fmla="val 50000"/>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1"/>
          <p:cNvSpPr txBox="1"/>
          <p:nvPr>
            <p:custDataLst>
              <p:tags r:id="rId23"/>
            </p:custDataLst>
          </p:nvPr>
        </p:nvSpPr>
        <p:spPr>
          <a:xfrm>
            <a:off x="6628765" y="4191000"/>
            <a:ext cx="3923665" cy="701675"/>
          </a:xfrm>
          <a:prstGeom prst="rect">
            <a:avLst/>
          </a:prstGeom>
          <a:noFill/>
        </p:spPr>
        <p:txBody>
          <a:bodyPr wrap="square" rtlCol="0" anchor="ctr">
            <a:norm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采用猜测（前瞻）执行</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3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4"/>
            </p:custDataLst>
          </p:nvPr>
        </p:nvSpPr>
        <p:spPr>
          <a:xfrm>
            <a:off x="5910936" y="4312426"/>
            <a:ext cx="483165" cy="418662"/>
          </a:xfrm>
          <a:prstGeom prst="rect">
            <a:avLst/>
          </a:prstGeom>
          <a:noFill/>
        </p:spPr>
        <p:txBody>
          <a:bodyPr wrap="square" rtlCol="0" anchor="ctr">
            <a:normAutofit/>
          </a:bodyPr>
          <a:lstStyle/>
          <a:p>
            <a:pPr algn="ctr"/>
            <a:r>
              <a:rPr lang="en-US" sz="1600" b="1" spc="300" dirty="0">
                <a:solidFill>
                  <a:schemeClr val="lt1">
                    <a:lumMod val="50000"/>
                  </a:schemeClr>
                </a:solidFill>
                <a:latin typeface="Arial" panose="020B0604020202020204" pitchFamily="34" charset="0"/>
                <a:ea typeface="微软雅黑" panose="020B0503020204020204" pitchFamily="34" charset="-122"/>
                <a:cs typeface="Montserrat Black"/>
              </a:rPr>
              <a:t>8</a:t>
            </a:r>
            <a:endParaRPr lang="en-US" sz="1600" b="1" spc="300" dirty="0">
              <a:solidFill>
                <a:schemeClr val="lt1">
                  <a:lumMod val="50000"/>
                </a:schemeClr>
              </a:solidFill>
              <a:latin typeface="Arial" panose="020B0604020202020204" pitchFamily="34" charset="0"/>
              <a:ea typeface="微软雅黑" panose="020B0503020204020204" pitchFamily="34" charset="-122"/>
              <a:cs typeface="Montserrat Black"/>
            </a:endParaRPr>
          </a:p>
        </p:txBody>
      </p:sp>
      <p:sp>
        <p:nvSpPr>
          <p:cNvPr id="32" name="Rounded Rectangle 1"/>
          <p:cNvSpPr/>
          <p:nvPr>
            <p:custDataLst>
              <p:tags r:id="rId25"/>
            </p:custDataLst>
          </p:nvPr>
        </p:nvSpPr>
        <p:spPr>
          <a:xfrm>
            <a:off x="1092299" y="5209131"/>
            <a:ext cx="508114" cy="5081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21"/>
          <p:cNvSpPr txBox="1"/>
          <p:nvPr>
            <p:custDataLst>
              <p:tags r:id="rId26"/>
            </p:custDataLst>
          </p:nvPr>
        </p:nvSpPr>
        <p:spPr>
          <a:xfrm>
            <a:off x="1825625" y="5132070"/>
            <a:ext cx="3923665" cy="701675"/>
          </a:xfrm>
          <a:prstGeom prst="rect">
            <a:avLst/>
          </a:prstGeom>
          <a:noFill/>
        </p:spPr>
        <p:txBody>
          <a:bodyPr wrap="square" rtlCol="0" anchor="ctr">
            <a:norm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自适应转移预测和恢复</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34"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7"/>
            </p:custDataLst>
          </p:nvPr>
        </p:nvSpPr>
        <p:spPr>
          <a:xfrm>
            <a:off x="1107539" y="5253527"/>
            <a:ext cx="483165" cy="418662"/>
          </a:xfrm>
          <a:prstGeom prst="rect">
            <a:avLst/>
          </a:prstGeom>
          <a:noFill/>
        </p:spPr>
        <p:txBody>
          <a:bodyPr wrap="square" rtlCol="0" anchor="ctr">
            <a:normAutofit/>
          </a:bodyPr>
          <a:lstStyle/>
          <a:p>
            <a:pPr algn="ctr"/>
            <a:r>
              <a:rPr lang="en-US" sz="1600" b="1" spc="300" dirty="0">
                <a:solidFill>
                  <a:srgbClr val="FFFFFF"/>
                </a:solidFill>
                <a:latin typeface="Arial" panose="020B0604020202020204" pitchFamily="34" charset="0"/>
                <a:ea typeface="微软雅黑" panose="020B0503020204020204" pitchFamily="34" charset="-122"/>
                <a:cs typeface="Montserrat Black"/>
              </a:rPr>
              <a:t>9</a:t>
            </a:r>
            <a:endParaRPr lang="en-US" sz="16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35" name="Rounded Rectangle 1"/>
          <p:cNvSpPr/>
          <p:nvPr>
            <p:custDataLst>
              <p:tags r:id="rId28"/>
            </p:custDataLst>
          </p:nvPr>
        </p:nvSpPr>
        <p:spPr>
          <a:xfrm>
            <a:off x="5895696" y="5209131"/>
            <a:ext cx="508114" cy="50811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21"/>
          <p:cNvSpPr txBox="1"/>
          <p:nvPr>
            <p:custDataLst>
              <p:tags r:id="rId29"/>
            </p:custDataLst>
          </p:nvPr>
        </p:nvSpPr>
        <p:spPr>
          <a:xfrm>
            <a:off x="6628765" y="5132070"/>
            <a:ext cx="3923665" cy="701675"/>
          </a:xfrm>
          <a:prstGeom prst="rect">
            <a:avLst/>
          </a:prstGeom>
          <a:noFill/>
        </p:spPr>
        <p:txBody>
          <a:bodyPr wrap="square" rtlCol="0" anchor="ctr">
            <a:noAutofit/>
          </a:bodyPr>
          <a:lstStyle/>
          <a:p>
            <a:pPr marL="0" lvl="0" indent="0" algn="l" eaLnBrk="1" latinLnBrk="0" hangingPunct="1">
              <a:lnSpc>
                <a:spcPct val="130000"/>
              </a:lnSpc>
              <a:spcBef>
                <a:spcPts val="0"/>
              </a:spcBef>
              <a:spcAft>
                <a:spcPts val="0"/>
              </a:spcAft>
              <a:buSzPct val="100000"/>
            </a:pPr>
            <a:r>
              <a:rPr lang="zh-CN" altLang="en-US" sz="1800" spc="150" dirty="0">
                <a:solidFill>
                  <a:schemeClr val="dk1">
                    <a:lumMod val="75000"/>
                  </a:schemeClr>
                </a:solidFill>
                <a:uFillTx/>
                <a:latin typeface="Arial" panose="020B0604020202020204" pitchFamily="34" charset="0"/>
                <a:ea typeface="微软雅黑" panose="020B0503020204020204" pitchFamily="34" charset="-122"/>
              </a:rPr>
              <a:t>数据驱动，程序动态非顺序地执行</a:t>
            </a:r>
            <a:endParaRPr lang="zh-CN" altLang="en-US" sz="1800"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3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0"/>
            </p:custDataLst>
          </p:nvPr>
        </p:nvSpPr>
        <p:spPr>
          <a:xfrm>
            <a:off x="5910936" y="5253527"/>
            <a:ext cx="483165" cy="418662"/>
          </a:xfrm>
          <a:prstGeom prst="rect">
            <a:avLst/>
          </a:prstGeom>
          <a:noFill/>
        </p:spPr>
        <p:txBody>
          <a:bodyPr wrap="square" rtlCol="0" anchor="ctr">
            <a:noAutofit/>
          </a:bodyPr>
          <a:lstStyle/>
          <a:p>
            <a:pPr algn="ctr"/>
            <a:r>
              <a:rPr lang="en-US" sz="1500" b="1" spc="300" dirty="0">
                <a:solidFill>
                  <a:srgbClr val="FFFFFF"/>
                </a:solidFill>
                <a:latin typeface="Arial" panose="020B0604020202020204" pitchFamily="34" charset="0"/>
                <a:ea typeface="微软雅黑" panose="020B0503020204020204" pitchFamily="34" charset="-122"/>
                <a:cs typeface="Montserrat Black"/>
              </a:rPr>
              <a:t>10</a:t>
            </a:r>
            <a:endParaRPr lang="en-US" sz="1500" b="1" spc="300" dirty="0">
              <a:solidFill>
                <a:srgbClr val="FFFFFF"/>
              </a:solidFill>
              <a:latin typeface="Arial" panose="020B0604020202020204" pitchFamily="34" charset="0"/>
              <a:ea typeface="微软雅黑" panose="020B0503020204020204" pitchFamily="34" charset="-122"/>
              <a:cs typeface="Montserrat Black"/>
            </a:endParaRPr>
          </a:p>
        </p:txBody>
      </p:sp>
      <p:cxnSp>
        <p:nvCxnSpPr>
          <p:cNvPr id="3" name="直接连接符 2"/>
          <p:cNvCxnSpPr/>
          <p:nvPr>
            <p:custDataLst>
              <p:tags r:id="rId3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3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微处理器加入如下功能</a:t>
            </a:r>
            <a:endParaRPr lang="zh-CN" altLang="en-US" sz="3400" dirty="0">
              <a:solidFill>
                <a:schemeClr val="dk1">
                  <a:lumMod val="75000"/>
                </a:schemeClr>
              </a:solidFill>
              <a:latin typeface="Arial" panose="020B0604020202020204" pitchFamily="34" charset="0"/>
            </a:endParaRPr>
          </a:p>
        </p:txBody>
      </p:sp>
      <p:pic>
        <p:nvPicPr>
          <p:cNvPr id="38" name="图片 37" descr="微信截图_20240112211134"/>
          <p:cNvPicPr>
            <a:picLocks noChangeAspect="1"/>
          </p:cNvPicPr>
          <p:nvPr>
            <p:custDataLst>
              <p:tags r:id="rId33"/>
            </p:custDataLst>
          </p:nvPr>
        </p:nvPicPr>
        <p:blipFill>
          <a:blip r:embed="rId34"/>
          <a:stretch>
            <a:fillRect/>
          </a:stretch>
        </p:blipFill>
        <p:spPr>
          <a:xfrm>
            <a:off x="9216390" y="201295"/>
            <a:ext cx="1895475" cy="485775"/>
          </a:xfrm>
          <a:prstGeom prst="rect">
            <a:avLst/>
          </a:prstGeom>
        </p:spPr>
      </p:pic>
    </p:spTree>
    <p:custDataLst>
      <p:tags r:id="rId35"/>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指令系统的发展和改进</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136756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808039"/>
            <a:ext cx="10562590" cy="14077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1531967"/>
            <a:ext cx="10562590" cy="12520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矩形 35"/>
          <p:cNvSpPr/>
          <p:nvPr>
            <p:custDataLst>
              <p:tags r:id="rId7"/>
            </p:custDataLst>
          </p:nvPr>
        </p:nvSpPr>
        <p:spPr>
          <a:xfrm flipH="1">
            <a:off x="478949" y="1089372"/>
            <a:ext cx="10562590" cy="41973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文本框 36"/>
          <p:cNvSpPr txBox="1"/>
          <p:nvPr/>
        </p:nvSpPr>
        <p:spPr>
          <a:xfrm>
            <a:off x="980599" y="1079847"/>
            <a:ext cx="6146165" cy="451485"/>
          </a:xfrm>
          <a:prstGeom prst="rect">
            <a:avLst/>
          </a:prstGeom>
          <a:noFill/>
        </p:spPr>
        <p:txBody>
          <a:bodyPr wrap="square" rtlCol="0" anchor="t">
            <a:no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rPr>
              <a:t>2.4  </a:t>
            </a:r>
            <a:r>
              <a:rPr lang="zh-CN" altLang="en-US" b="1" dirty="0">
                <a:solidFill>
                  <a:srgbClr val="FFFFFF"/>
                </a:solidFill>
                <a:latin typeface="微软雅黑" panose="020B0503020204020204" pitchFamily="34" charset="-122"/>
                <a:ea typeface="微软雅黑" panose="020B0503020204020204" pitchFamily="34" charset="-122"/>
              </a:rPr>
              <a:t>指令系统</a:t>
            </a:r>
            <a:endParaRPr lang="zh-CN" altLang="en-US" b="1" dirty="0">
              <a:solidFill>
                <a:srgbClr val="FFFFFF"/>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rgbClr val="FFFFFF"/>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1268631" y="1647103"/>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2.4.1  </a:t>
            </a:r>
            <a:r>
              <a:rPr lang="zh-CN" altLang="en-US" b="1" dirty="0">
                <a:solidFill>
                  <a:schemeClr val="accent2"/>
                </a:solidFill>
                <a:latin typeface="微软雅黑" panose="020B0503020204020204" pitchFamily="34" charset="-122"/>
                <a:ea typeface="微软雅黑" panose="020B0503020204020204" pitchFamily="34" charset="-122"/>
                <a:sym typeface="+mn-ea"/>
              </a:rPr>
              <a:t>指令系统的发展</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指令系统设计的三个阶段</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指令系统发展与器件发展的关系</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1268631" y="2801928"/>
            <a:ext cx="5765800" cy="2058577"/>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2.4.2  </a:t>
            </a:r>
            <a:r>
              <a:rPr lang="zh-CN" altLang="en-US" b="1" dirty="0">
                <a:solidFill>
                  <a:schemeClr val="accent2"/>
                </a:solidFill>
                <a:latin typeface="微软雅黑" panose="020B0503020204020204" pitchFamily="34" charset="-122"/>
                <a:ea typeface="微软雅黑" panose="020B0503020204020204" pitchFamily="34" charset="-122"/>
                <a:sym typeface="+mn-ea"/>
              </a:rPr>
              <a:t>复杂指令系统计算机</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复杂指令系统计算机的改进</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rPr>
              <a:t>面向目标代码的</a:t>
            </a:r>
            <a:r>
              <a:rPr lang="en-US" altLang="zh-CN" b="1" dirty="0">
                <a:solidFill>
                  <a:srgbClr val="FFFFFF"/>
                </a:solidFill>
                <a:latin typeface="微软雅黑" panose="020B0503020204020204" pitchFamily="34" charset="-122"/>
                <a:ea typeface="微软雅黑" panose="020B0503020204020204" pitchFamily="34" charset="-122"/>
              </a:rPr>
              <a:t>CISC</a:t>
            </a:r>
            <a:r>
              <a:rPr lang="zh-CN" altLang="en-US" b="1" dirty="0">
                <a:solidFill>
                  <a:srgbClr val="FFFFFF"/>
                </a:solidFill>
                <a:latin typeface="微软雅黑" panose="020B0503020204020204" pitchFamily="34" charset="-122"/>
                <a:ea typeface="微软雅黑" panose="020B0503020204020204" pitchFamily="34" charset="-122"/>
              </a:rPr>
              <a:t>优化</a:t>
            </a:r>
            <a:endParaRPr lang="en-US" altLang="zh-CN" b="1" dirty="0">
              <a:solidFill>
                <a:srgbClr val="FFFFFF"/>
              </a:solidFill>
              <a:latin typeface="微软雅黑" panose="020B0503020204020204" pitchFamily="34" charset="-122"/>
              <a:ea typeface="微软雅黑" panose="020B0503020204020204" pitchFamily="34" charset="-122"/>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8"/>
            </p:custDataLst>
          </p:nvPr>
        </p:nvSpPr>
        <p:spPr>
          <a:xfrm flipH="1">
            <a:off x="477044" y="4248199"/>
            <a:ext cx="10562590" cy="1405256"/>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1268631" y="4278221"/>
            <a:ext cx="5765800" cy="1726178"/>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2.4.3  </a:t>
            </a:r>
            <a:r>
              <a:rPr lang="zh-CN" altLang="en-US" b="1" dirty="0">
                <a:solidFill>
                  <a:schemeClr val="accent2"/>
                </a:solidFill>
                <a:latin typeface="微软雅黑" panose="020B0503020204020204" pitchFamily="34" charset="-122"/>
                <a:ea typeface="微软雅黑" panose="020B0503020204020204" pitchFamily="34" charset="-122"/>
                <a:sym typeface="+mn-ea"/>
              </a:rPr>
              <a:t>精简指令系统计算机</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结构的基本技术</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CISC</a:t>
            </a:r>
            <a:r>
              <a:rPr lang="zh-CN" altLang="en-US" b="1" dirty="0">
                <a:solidFill>
                  <a:srgbClr val="FFFFFF"/>
                </a:solidFill>
                <a:latin typeface="微软雅黑" panose="020B0503020204020204" pitchFamily="34" charset="-122"/>
                <a:ea typeface="微软雅黑" panose="020B0503020204020204" pitchFamily="34" charset="-122"/>
                <a:sym typeface="+mn-ea"/>
              </a:rPr>
              <a:t>和</a:t>
            </a: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的主要特征对比</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9"/>
            </p:custDataLst>
          </p:nvPr>
        </p:nvSpPr>
        <p:spPr>
          <a:xfrm flipH="1">
            <a:off x="477044" y="5708259"/>
            <a:ext cx="10562590" cy="42660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p:nvSpPr>
        <p:spPr>
          <a:xfrm>
            <a:off x="1247061" y="5738281"/>
            <a:ext cx="5765800" cy="396583"/>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2.4.4  VLIW/EPIC</a:t>
            </a:r>
            <a:r>
              <a:rPr lang="zh-CN" altLang="en-US" b="1" dirty="0">
                <a:solidFill>
                  <a:schemeClr val="accent2"/>
                </a:solidFill>
                <a:latin typeface="微软雅黑" panose="020B0503020204020204" pitchFamily="34" charset="-122"/>
                <a:ea typeface="微软雅黑" panose="020B0503020204020204" pitchFamily="34" charset="-122"/>
                <a:sym typeface="+mn-ea"/>
              </a:rPr>
              <a:t>技术</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p:txBody>
      </p:sp>
    </p:spTree>
    <p:custDataLst>
      <p:tags r:id="rId10"/>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微信截图_20240112211134"/>
          <p:cNvPicPr>
            <a:picLocks noChangeAspect="1"/>
          </p:cNvPicPr>
          <p:nvPr>
            <p:custDataLst>
              <p:tags r:id="rId1"/>
            </p:custDataLst>
          </p:nvPr>
        </p:nvPicPr>
        <p:blipFill>
          <a:blip r:embed="rId2"/>
          <a:stretch>
            <a:fillRect/>
          </a:stretch>
        </p:blipFill>
        <p:spPr>
          <a:xfrm>
            <a:off x="9216390" y="201295"/>
            <a:ext cx="1895475" cy="485775"/>
          </a:xfrm>
          <a:prstGeom prst="rect">
            <a:avLst/>
          </a:prstGeom>
        </p:spPr>
      </p:pic>
      <p:cxnSp>
        <p:nvCxnSpPr>
          <p:cNvPr id="2" name="直接连接符 1"/>
          <p:cNvCxnSpPr/>
          <p:nvPr>
            <p:custDataLst>
              <p:tags r:id="rId3"/>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可重构计算的探讨——SISD SIMD VLIW MIMD</a:t>
            </a:r>
            <a:endParaRPr lang="zh-CN" altLang="en-US" sz="3400" dirty="0">
              <a:solidFill>
                <a:schemeClr val="dk1">
                  <a:lumMod val="75000"/>
                </a:schemeClr>
              </a:solidFill>
              <a:latin typeface="Arial" panose="020B0604020202020204" pitchFamily="34" charset="0"/>
            </a:endParaRPr>
          </a:p>
        </p:txBody>
      </p:sp>
      <p:grpSp>
        <p:nvGrpSpPr>
          <p:cNvPr id="3" name="组合 2"/>
          <p:cNvGrpSpPr/>
          <p:nvPr/>
        </p:nvGrpSpPr>
        <p:grpSpPr>
          <a:xfrm>
            <a:off x="1536700" y="1151890"/>
            <a:ext cx="8446135" cy="5039995"/>
            <a:chOff x="2420" y="1814"/>
            <a:chExt cx="13301" cy="7937"/>
          </a:xfrm>
        </p:grpSpPr>
        <p:sp>
          <p:nvSpPr>
            <p:cNvPr id="5" name="矩形 4"/>
            <p:cNvSpPr/>
            <p:nvPr>
              <p:custDataLst>
                <p:tags r:id="rId5"/>
              </p:custDataLst>
            </p:nvPr>
          </p:nvSpPr>
          <p:spPr>
            <a:xfrm>
              <a:off x="2420" y="2226"/>
              <a:ext cx="13267" cy="711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6"/>
              </p:custDataLst>
            </p:nvPr>
          </p:nvCxnSpPr>
          <p:spPr>
            <a:xfrm>
              <a:off x="2637" y="181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7"/>
              </p:custDataLst>
            </p:nvPr>
          </p:nvCxnSpPr>
          <p:spPr>
            <a:xfrm>
              <a:off x="2420" y="1916"/>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8"/>
              </p:custDataLst>
            </p:nvPr>
          </p:nvCxnSpPr>
          <p:spPr>
            <a:xfrm>
              <a:off x="15127" y="905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9"/>
              </p:custDataLst>
            </p:nvPr>
          </p:nvCxnSpPr>
          <p:spPr>
            <a:xfrm>
              <a:off x="14910" y="9157"/>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8" name="Rectangle 3"/>
          <p:cNvSpPr txBox="1"/>
          <p:nvPr>
            <p:custDataLst>
              <p:tags r:id="rId10"/>
            </p:custDataLst>
          </p:nvPr>
        </p:nvSpPr>
        <p:spPr>
          <a:xfrm>
            <a:off x="2159635" y="1943735"/>
            <a:ext cx="7488555"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latinLnBrk="0" hangingPunct="1">
              <a:lnSpc>
                <a:spcPct val="130000"/>
              </a:lnSpc>
              <a:spcBef>
                <a:spcPts val="0"/>
              </a:spcBef>
              <a:buClrTx/>
              <a:buSzPct val="60000"/>
              <a:buFont typeface="Wingdings" panose="05000000000000000000" pitchFamily="2" charset="2"/>
              <a:buNone/>
              <a:defRPr/>
            </a:pP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1997</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8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IEEE《Computer</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期曾引发一个议题，探讨按照摩尔定律每</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个月翻一番的假设，</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年后在有</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亿个晶体管的芯片上将是什么样的微处理器体系结构</a:t>
            </a:r>
            <a:endPar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0"/>
              </a:spcBef>
              <a:buClrTx/>
              <a:buSzPct val="60000"/>
              <a:buFont typeface="Wingdings" panose="05000000000000000000" pitchFamily="2" charset="2"/>
              <a:buNone/>
              <a:defRPr/>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年过去了，我们已经迈过</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亿个晶体管，当年预测的体系结构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共享存储器多核体系结构正在发展，体系结构呈现多样化发展趋势</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buClrTx/>
              <a:buFont typeface="Wingdings" panose="05000000000000000000" charset="0"/>
              <a:buChar char="Ø"/>
              <a:defRPr/>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异构多核</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buClrTx/>
              <a:buFont typeface="Wingdings" panose="05000000000000000000" charset="0"/>
              <a:buChar char="Ø"/>
              <a:defRPr/>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算法加速器</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buClrTx/>
              <a:buFont typeface="Wingdings" panose="05000000000000000000" charset="0"/>
              <a:buChar char="Ø"/>
              <a:defRPr/>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通用计算图形处理器（</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GPGPU</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微信截图_20240112211134"/>
          <p:cNvPicPr>
            <a:picLocks noChangeAspect="1"/>
          </p:cNvPicPr>
          <p:nvPr>
            <p:custDataLst>
              <p:tags r:id="rId1"/>
            </p:custDataLst>
          </p:nvPr>
        </p:nvPicPr>
        <p:blipFill>
          <a:blip r:embed="rId2"/>
          <a:stretch>
            <a:fillRect/>
          </a:stretch>
        </p:blipFill>
        <p:spPr>
          <a:xfrm>
            <a:off x="9216390" y="201295"/>
            <a:ext cx="1895475" cy="485775"/>
          </a:xfrm>
          <a:prstGeom prst="rect">
            <a:avLst/>
          </a:prstGeom>
        </p:spPr>
      </p:pic>
      <p:sp>
        <p:nvSpPr>
          <p:cNvPr id="11" name="Title 6"/>
          <p:cNvSpPr txBox="1"/>
          <p:nvPr>
            <p:custDataLst>
              <p:tags r:id="rId3"/>
            </p:custDataLst>
          </p:nvPr>
        </p:nvSpPr>
        <p:spPr>
          <a:xfrm>
            <a:off x="2087245" y="1584325"/>
            <a:ext cx="7445375" cy="399542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0"/>
              </a:spcBef>
              <a:spcAft>
                <a:spcPts val="0"/>
              </a:spcAft>
              <a:buSzPct val="100000"/>
              <a:buFont typeface="Wingdings" panose="05000000000000000000" charset="0"/>
              <a:buChar char="Ø"/>
            </a:pPr>
            <a:r>
              <a:rPr lang="zh-CN" altLang="en-US"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可重构计算是一种算法加速方法</a:t>
            </a:r>
            <a:endParaRPr lang="zh-CN" altLang="en-US"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30000"/>
              </a:lnSpc>
              <a:spcBef>
                <a:spcPts val="0"/>
              </a:spcBef>
              <a:spcAft>
                <a:spcPts val="0"/>
              </a:spcAft>
              <a:buSzPct val="100000"/>
              <a:buFont typeface="Wingdings" panose="05000000000000000000" charset="0"/>
              <a:buChar char="Ø"/>
            </a:pPr>
            <a:r>
              <a:rPr lang="zh-CN" altLang="en-US"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rPr>
              <a:t>可重构计算（Reconfigurable Computing）或称自适应计算（Adaptive Computing），或称基于FPGA的定制计算（Custom Computing），其目标是将具有可“编译”特性的FPGA作为可重构计算引擎，根据计算任务的特征有针对地设计相应的硬件结构，高效并行的执行应用程序中计算密集的部分，将可重构逻辑器件本身潜在的并行运行能力转化为超级的计算能力</a:t>
            </a:r>
            <a:endParaRPr lang="zh-CN" altLang="en-US"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4"/>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5"/>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可重构计算的探讨——SISD SIMD VLIW MIMD</a:t>
            </a:r>
            <a:endParaRPr lang="zh-CN" altLang="en-US" sz="3400" dirty="0">
              <a:solidFill>
                <a:schemeClr val="dk1">
                  <a:lumMod val="75000"/>
                </a:schemeClr>
              </a:solidFill>
              <a:latin typeface="Arial" panose="020B0604020202020204" pitchFamily="34" charset="0"/>
            </a:endParaRPr>
          </a:p>
        </p:txBody>
      </p:sp>
      <p:grpSp>
        <p:nvGrpSpPr>
          <p:cNvPr id="3" name="组合 2"/>
          <p:cNvGrpSpPr/>
          <p:nvPr/>
        </p:nvGrpSpPr>
        <p:grpSpPr>
          <a:xfrm>
            <a:off x="1536700" y="1151890"/>
            <a:ext cx="8446135" cy="5039995"/>
            <a:chOff x="2420" y="1814"/>
            <a:chExt cx="13301" cy="7937"/>
          </a:xfrm>
        </p:grpSpPr>
        <p:sp>
          <p:nvSpPr>
            <p:cNvPr id="5" name="矩形 4"/>
            <p:cNvSpPr/>
            <p:nvPr>
              <p:custDataLst>
                <p:tags r:id="rId6"/>
              </p:custDataLst>
            </p:nvPr>
          </p:nvSpPr>
          <p:spPr>
            <a:xfrm>
              <a:off x="2420" y="2226"/>
              <a:ext cx="13267" cy="711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7"/>
              </p:custDataLst>
            </p:nvPr>
          </p:nvCxnSpPr>
          <p:spPr>
            <a:xfrm>
              <a:off x="2637" y="181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2420" y="1916"/>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9"/>
              </p:custDataLst>
            </p:nvPr>
          </p:nvCxnSpPr>
          <p:spPr>
            <a:xfrm>
              <a:off x="15127" y="905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14910" y="9157"/>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Tree>
    <p:custDataLst>
      <p:tags r:id="rId1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微信截图_20240112211134"/>
          <p:cNvPicPr>
            <a:picLocks noChangeAspect="1"/>
          </p:cNvPicPr>
          <p:nvPr>
            <p:custDataLst>
              <p:tags r:id="rId1"/>
            </p:custDataLst>
          </p:nvPr>
        </p:nvPicPr>
        <p:blipFill>
          <a:blip r:embed="rId2"/>
          <a:stretch>
            <a:fillRect/>
          </a:stretch>
        </p:blipFill>
        <p:spPr>
          <a:xfrm>
            <a:off x="9216390" y="201295"/>
            <a:ext cx="1895475" cy="485775"/>
          </a:xfrm>
          <a:prstGeom prst="rect">
            <a:avLst/>
          </a:prstGeom>
        </p:spPr>
      </p:pic>
      <p:sp>
        <p:nvSpPr>
          <p:cNvPr id="2" name="Title 6"/>
          <p:cNvSpPr txBox="1"/>
          <p:nvPr>
            <p:custDataLst>
              <p:tags r:id="rId3"/>
            </p:custDataLst>
          </p:nvPr>
        </p:nvSpPr>
        <p:spPr>
          <a:xfrm>
            <a:off x="2087245" y="1584325"/>
            <a:ext cx="7445375" cy="3995420"/>
          </a:xfrm>
          <a:prstGeom prst="rect">
            <a:avLst/>
          </a:prstGeom>
          <a:noFill/>
          <a:ln w="3175">
            <a:noFill/>
            <a:prstDash val="dash"/>
          </a:ln>
        </p:spPr>
        <p:txBody>
          <a:bodyPr wrap="square" lIns="60000" tIns="24000" rIns="60000" bIns="24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eaLnBrk="1" hangingPunct="1">
              <a:lnSpc>
                <a:spcPts val="3500"/>
              </a:lnSpc>
              <a:buClrTx/>
              <a:buSzPct val="60000"/>
              <a:buFont typeface="Wingdings" panose="05000000000000000000" charset="0"/>
              <a:buChar char="Ø"/>
              <a:defRPr/>
            </a:pP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研究表明，在流媒体、</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XML</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、游戏等领域，采用基于</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FPGA</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协处理器的混合计算系统已取得了显著效果</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lnSpc>
                <a:spcPts val="3500"/>
              </a:lnSpc>
              <a:buClrTx/>
              <a:buSzPct val="60000"/>
              <a:buFont typeface="Wingdings" panose="05000000000000000000" charset="0"/>
              <a:buChar char="Ø"/>
              <a:defRPr/>
            </a:pP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早在</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世纪</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60</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年代，美国加利福尼亚大学</a:t>
            </a:r>
            <a:r>
              <a:rPr altLang="zh-CN" sz="1800" b="1" dirty="0" err="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Geraid</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Estrin</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教授提出了可重构计算的原始概念：“固定</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可变结构计算机”</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lnSpc>
                <a:spcPts val="3500"/>
              </a:lnSpc>
              <a:buClrTx/>
              <a:buSzPct val="60000"/>
              <a:buFont typeface="Wingdings" panose="05000000000000000000" charset="0"/>
              <a:buChar char="Ø"/>
              <a:defRPr/>
            </a:pP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但直到</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80 </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年代后，</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Xilinx</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公司第一款基于</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SRAM </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altLang="zh-CN"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FPGA</a:t>
            </a:r>
            <a:r>
              <a:rPr lang="zh-CN" altLang="en-US" sz="18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的问世才标志着现代可重构计算的开端，大家才开始更广泛、更深入研究可重构计算的理论和技术。</a:t>
            </a:r>
            <a:endParaRPr lang="zh-CN" altLang="en-US" sz="1800" b="1" spc="100" dirty="0">
              <a:ln w="3175">
                <a:noFill/>
                <a:prstDash val="dash"/>
              </a:ln>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5" name="直接连接符 4"/>
          <p:cNvCxnSpPr/>
          <p:nvPr>
            <p:custDataLst>
              <p:tags r:id="rId4"/>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5"/>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可重构计算的探讨——SISD SIMD VLIW MIMD</a:t>
            </a:r>
            <a:endParaRPr lang="zh-CN" altLang="en-US" sz="3400" dirty="0">
              <a:solidFill>
                <a:schemeClr val="dk1">
                  <a:lumMod val="75000"/>
                </a:schemeClr>
              </a:solidFill>
              <a:latin typeface="Arial" panose="020B0604020202020204" pitchFamily="34" charset="0"/>
            </a:endParaRPr>
          </a:p>
        </p:txBody>
      </p:sp>
      <p:grpSp>
        <p:nvGrpSpPr>
          <p:cNvPr id="7" name="组合 6"/>
          <p:cNvGrpSpPr/>
          <p:nvPr/>
        </p:nvGrpSpPr>
        <p:grpSpPr>
          <a:xfrm>
            <a:off x="1536700" y="1151890"/>
            <a:ext cx="8446135" cy="5039995"/>
            <a:chOff x="2420" y="1814"/>
            <a:chExt cx="13301" cy="7937"/>
          </a:xfrm>
        </p:grpSpPr>
        <p:sp>
          <p:nvSpPr>
            <p:cNvPr id="14" name="矩形 13"/>
            <p:cNvSpPr/>
            <p:nvPr>
              <p:custDataLst>
                <p:tags r:id="rId6"/>
              </p:custDataLst>
            </p:nvPr>
          </p:nvSpPr>
          <p:spPr>
            <a:xfrm>
              <a:off x="2420" y="2226"/>
              <a:ext cx="13267" cy="711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6" name="直接连接符 15"/>
            <p:cNvCxnSpPr/>
            <p:nvPr>
              <p:custDataLst>
                <p:tags r:id="rId7"/>
              </p:custDataLst>
            </p:nvPr>
          </p:nvCxnSpPr>
          <p:spPr>
            <a:xfrm>
              <a:off x="2637" y="181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2420" y="1916"/>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15127" y="9054"/>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10"/>
              </p:custDataLst>
            </p:nvPr>
          </p:nvCxnSpPr>
          <p:spPr>
            <a:xfrm>
              <a:off x="14910" y="9157"/>
              <a:ext cx="594" cy="59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Tree>
    <p:custDataLst>
      <p:tags r:id="rId1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p:cNvSpPr/>
          <p:nvPr>
            <p:custDataLst>
              <p:tags r:id="rId1"/>
            </p:custDataLst>
          </p:nvPr>
        </p:nvSpPr>
        <p:spPr bwMode="auto">
          <a:xfrm>
            <a:off x="3100786" y="1774782"/>
            <a:ext cx="126337" cy="126337"/>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86401" tIns="43200" rIns="86401" bIns="43200" numCol="1" anchor="t" anchorCtr="0" compatLnSpc="1"/>
          <a:lstStyle/>
          <a:p>
            <a:endParaRPr lang="zh-CN" altLang="en-US" sz="1700"/>
          </a:p>
        </p:txBody>
      </p:sp>
      <p:sp>
        <p:nvSpPr>
          <p:cNvPr id="8" name="Freeform"/>
          <p:cNvSpPr/>
          <p:nvPr>
            <p:custDataLst>
              <p:tags r:id="rId2"/>
            </p:custDataLst>
          </p:nvPr>
        </p:nvSpPr>
        <p:spPr bwMode="auto">
          <a:xfrm>
            <a:off x="2857007" y="1777451"/>
            <a:ext cx="367446" cy="3674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86401" tIns="43200" rIns="86401" bIns="43200" numCol="1" anchor="t" anchorCtr="0" compatLnSpc="1"/>
          <a:lstStyle/>
          <a:p>
            <a:endParaRPr lang="zh-CN" altLang="en-US" sz="1700" dirty="0"/>
          </a:p>
        </p:txBody>
      </p:sp>
      <p:sp>
        <p:nvSpPr>
          <p:cNvPr id="10" name="TextBox"/>
          <p:cNvSpPr txBox="1"/>
          <p:nvPr>
            <p:custDataLst>
              <p:tags r:id="rId3"/>
            </p:custDataLst>
          </p:nvPr>
        </p:nvSpPr>
        <p:spPr>
          <a:xfrm>
            <a:off x="3468232" y="1510540"/>
            <a:ext cx="5911162" cy="831868"/>
          </a:xfrm>
          <a:prstGeom prst="rect">
            <a:avLst/>
          </a:prstGeom>
          <a:noFill/>
        </p:spPr>
        <p:txBody>
          <a:bodyPr wrap="square" rtlCol="0" anchor="ctr">
            <a:normAutofit/>
          </a:bodyPr>
          <a:lstStyle/>
          <a:p>
            <a:pPr marL="0" lvl="0" indent="0" algn="l">
              <a:lnSpc>
                <a:spcPct val="130000"/>
              </a:lnSpc>
              <a:spcBef>
                <a:spcPts val="0"/>
              </a:spcBef>
              <a:spcAft>
                <a:spcPts val="0"/>
              </a:spcAft>
              <a:buSzPct val="100000"/>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指令的类型</a:t>
            </a:r>
            <a:endParaRPr lang="zh-CN" altLang="en-US" sz="2000" b="1"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11" name="Freeform"/>
          <p:cNvSpPr/>
          <p:nvPr>
            <p:custDataLst>
              <p:tags r:id="rId4"/>
            </p:custDataLst>
          </p:nvPr>
        </p:nvSpPr>
        <p:spPr bwMode="auto">
          <a:xfrm>
            <a:off x="3100786" y="2818901"/>
            <a:ext cx="126337" cy="126337"/>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3"/>
          </a:solidFill>
          <a:ln w="33338" cap="rnd">
            <a:noFill/>
            <a:prstDash val="solid"/>
            <a:round/>
          </a:ln>
        </p:spPr>
        <p:txBody>
          <a:bodyPr vert="horz" wrap="square" lIns="86401" tIns="43200" rIns="86401" bIns="43200" numCol="1" anchor="t" anchorCtr="0" compatLnSpc="1"/>
          <a:lstStyle/>
          <a:p>
            <a:endParaRPr lang="zh-CN" altLang="en-US" sz="1700"/>
          </a:p>
        </p:txBody>
      </p:sp>
      <p:sp>
        <p:nvSpPr>
          <p:cNvPr id="12" name="Freeform"/>
          <p:cNvSpPr/>
          <p:nvPr>
            <p:custDataLst>
              <p:tags r:id="rId5"/>
            </p:custDataLst>
          </p:nvPr>
        </p:nvSpPr>
        <p:spPr bwMode="auto">
          <a:xfrm>
            <a:off x="2857007" y="2821570"/>
            <a:ext cx="367446" cy="3674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3"/>
          </a:solidFill>
          <a:ln w="33338" cap="rnd">
            <a:noFill/>
            <a:prstDash val="solid"/>
            <a:round/>
          </a:ln>
        </p:spPr>
        <p:txBody>
          <a:bodyPr vert="horz" wrap="square" lIns="86401" tIns="43200" rIns="86401" bIns="43200" numCol="1" anchor="t" anchorCtr="0" compatLnSpc="1"/>
          <a:lstStyle/>
          <a:p>
            <a:endParaRPr lang="zh-CN" altLang="en-US" sz="1700" dirty="0"/>
          </a:p>
        </p:txBody>
      </p:sp>
      <p:sp>
        <p:nvSpPr>
          <p:cNvPr id="13" name="TextBox"/>
          <p:cNvSpPr txBox="1"/>
          <p:nvPr>
            <p:custDataLst>
              <p:tags r:id="rId6"/>
            </p:custDataLst>
          </p:nvPr>
        </p:nvSpPr>
        <p:spPr>
          <a:xfrm>
            <a:off x="3468232" y="2554660"/>
            <a:ext cx="5911162" cy="831868"/>
          </a:xfrm>
          <a:prstGeom prst="rect">
            <a:avLst/>
          </a:prstGeom>
          <a:noFill/>
        </p:spPr>
        <p:txBody>
          <a:bodyPr wrap="square" rtlCol="0" anchor="ctr">
            <a:normAutofit/>
          </a:bodyPr>
          <a:lstStyle/>
          <a:p>
            <a:pPr marL="0" lvl="0" indent="0" algn="l">
              <a:lnSpc>
                <a:spcPct val="130000"/>
              </a:lnSpc>
              <a:spcBef>
                <a:spcPts val="0"/>
              </a:spcBef>
              <a:spcAft>
                <a:spcPts val="0"/>
              </a:spcAft>
              <a:buSzPct val="100000"/>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操作功能</a:t>
            </a:r>
            <a:endParaRPr lang="zh-CN" altLang="en-US" sz="2000" b="1"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14" name="Freeform"/>
          <p:cNvSpPr/>
          <p:nvPr>
            <p:custDataLst>
              <p:tags r:id="rId7"/>
            </p:custDataLst>
          </p:nvPr>
        </p:nvSpPr>
        <p:spPr bwMode="auto">
          <a:xfrm>
            <a:off x="3100786" y="3863020"/>
            <a:ext cx="126337" cy="126337"/>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86401" tIns="43200" rIns="86401" bIns="43200" numCol="1" anchor="t" anchorCtr="0" compatLnSpc="1"/>
          <a:lstStyle/>
          <a:p>
            <a:endParaRPr lang="zh-CN" altLang="en-US" sz="1700"/>
          </a:p>
        </p:txBody>
      </p:sp>
      <p:sp>
        <p:nvSpPr>
          <p:cNvPr id="15" name="Freeform"/>
          <p:cNvSpPr/>
          <p:nvPr>
            <p:custDataLst>
              <p:tags r:id="rId8"/>
            </p:custDataLst>
          </p:nvPr>
        </p:nvSpPr>
        <p:spPr bwMode="auto">
          <a:xfrm>
            <a:off x="2857007" y="3865687"/>
            <a:ext cx="367446" cy="3674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86401" tIns="43200" rIns="86401" bIns="43200" numCol="1" anchor="t" anchorCtr="0" compatLnSpc="1"/>
          <a:lstStyle/>
          <a:p>
            <a:endParaRPr lang="zh-CN" altLang="en-US" sz="1700" dirty="0"/>
          </a:p>
        </p:txBody>
      </p:sp>
      <p:sp>
        <p:nvSpPr>
          <p:cNvPr id="16" name="TextBox"/>
          <p:cNvSpPr txBox="1"/>
          <p:nvPr>
            <p:custDataLst>
              <p:tags r:id="rId9"/>
            </p:custDataLst>
          </p:nvPr>
        </p:nvSpPr>
        <p:spPr>
          <a:xfrm>
            <a:off x="3468232" y="3598779"/>
            <a:ext cx="5911162" cy="831868"/>
          </a:xfrm>
          <a:prstGeom prst="rect">
            <a:avLst/>
          </a:prstGeom>
          <a:noFill/>
        </p:spPr>
        <p:txBody>
          <a:bodyPr wrap="square" rtlCol="0" anchor="ctr">
            <a:normAutofit/>
          </a:bodyPr>
          <a:lstStyle/>
          <a:p>
            <a:pPr marL="0" lvl="0" indent="0" algn="l">
              <a:lnSpc>
                <a:spcPct val="130000"/>
              </a:lnSpc>
              <a:spcBef>
                <a:spcPts val="0"/>
              </a:spcBef>
              <a:spcAft>
                <a:spcPts val="0"/>
              </a:spcAft>
              <a:buSzPct val="100000"/>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指令的格式</a:t>
            </a:r>
            <a:endParaRPr lang="zh-CN" altLang="en-US" sz="2000" b="1" spc="150" dirty="0">
              <a:solidFill>
                <a:schemeClr val="dk1">
                  <a:lumMod val="75000"/>
                </a:schemeClr>
              </a:solidFill>
              <a:uFillTx/>
              <a:latin typeface="Arial" panose="020B0604020202020204" pitchFamily="34" charset="0"/>
              <a:ea typeface="微软雅黑" panose="020B0503020204020204" pitchFamily="34" charset="-122"/>
            </a:endParaRPr>
          </a:p>
        </p:txBody>
      </p:sp>
      <p:sp>
        <p:nvSpPr>
          <p:cNvPr id="17" name="Freeform"/>
          <p:cNvSpPr/>
          <p:nvPr>
            <p:custDataLst>
              <p:tags r:id="rId10"/>
            </p:custDataLst>
          </p:nvPr>
        </p:nvSpPr>
        <p:spPr bwMode="auto">
          <a:xfrm>
            <a:off x="3100786" y="4907138"/>
            <a:ext cx="126337" cy="126337"/>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3"/>
          </a:solidFill>
          <a:ln w="33338" cap="rnd">
            <a:noFill/>
            <a:prstDash val="solid"/>
            <a:round/>
          </a:ln>
        </p:spPr>
        <p:txBody>
          <a:bodyPr vert="horz" wrap="square" lIns="86401" tIns="43200" rIns="86401" bIns="43200" numCol="1" anchor="t" anchorCtr="0" compatLnSpc="1"/>
          <a:lstStyle/>
          <a:p>
            <a:endParaRPr lang="zh-CN" altLang="en-US" sz="1700"/>
          </a:p>
        </p:txBody>
      </p:sp>
      <p:sp>
        <p:nvSpPr>
          <p:cNvPr id="18" name="Freeform"/>
          <p:cNvSpPr/>
          <p:nvPr>
            <p:custDataLst>
              <p:tags r:id="rId11"/>
            </p:custDataLst>
          </p:nvPr>
        </p:nvSpPr>
        <p:spPr bwMode="auto">
          <a:xfrm>
            <a:off x="2857007" y="4909807"/>
            <a:ext cx="367446" cy="3674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3"/>
          </a:solidFill>
          <a:ln w="33338" cap="rnd">
            <a:noFill/>
            <a:prstDash val="solid"/>
            <a:round/>
          </a:ln>
        </p:spPr>
        <p:txBody>
          <a:bodyPr vert="horz" wrap="square" lIns="86401" tIns="43200" rIns="86401" bIns="43200" numCol="1" anchor="t" anchorCtr="0" compatLnSpc="1"/>
          <a:lstStyle/>
          <a:p>
            <a:endParaRPr lang="zh-CN" altLang="en-US" sz="1700" dirty="0"/>
          </a:p>
        </p:txBody>
      </p:sp>
      <p:sp>
        <p:nvSpPr>
          <p:cNvPr id="19" name="TextBox"/>
          <p:cNvSpPr txBox="1"/>
          <p:nvPr>
            <p:custDataLst>
              <p:tags r:id="rId12"/>
            </p:custDataLst>
          </p:nvPr>
        </p:nvSpPr>
        <p:spPr>
          <a:xfrm>
            <a:off x="3468232" y="4642898"/>
            <a:ext cx="5911162" cy="831868"/>
          </a:xfrm>
          <a:prstGeom prst="rect">
            <a:avLst/>
          </a:prstGeom>
          <a:noFill/>
        </p:spPr>
        <p:txBody>
          <a:bodyPr wrap="square" rtlCol="0" anchor="ctr">
            <a:normAutofit/>
          </a:bodyPr>
          <a:lstStyle/>
          <a:p>
            <a:pPr marL="0" lvl="0" indent="0" algn="l">
              <a:lnSpc>
                <a:spcPct val="130000"/>
              </a:lnSpc>
              <a:spcBef>
                <a:spcPts val="0"/>
              </a:spcBef>
              <a:spcAft>
                <a:spcPts val="0"/>
              </a:spcAft>
              <a:buSzPct val="100000"/>
            </a:pPr>
            <a:r>
              <a:rPr lang="zh-CN" altLang="en-US" sz="2000" b="1" spc="150" dirty="0">
                <a:solidFill>
                  <a:schemeClr val="dk1">
                    <a:lumMod val="75000"/>
                  </a:schemeClr>
                </a:solidFill>
                <a:uFillTx/>
                <a:latin typeface="Arial" panose="020B0604020202020204" pitchFamily="34" charset="0"/>
                <a:ea typeface="微软雅黑" panose="020B0503020204020204" pitchFamily="34" charset="-122"/>
              </a:rPr>
              <a:t>操作数的访问方式---寻址方式</a:t>
            </a:r>
            <a:endParaRPr lang="zh-CN" altLang="en-US" sz="2000" b="1" spc="150" dirty="0">
              <a:solidFill>
                <a:schemeClr val="dk1">
                  <a:lumMod val="75000"/>
                </a:schemeClr>
              </a:solidFill>
              <a:uFillTx/>
              <a:latin typeface="Arial" panose="020B0604020202020204" pitchFamily="34" charset="0"/>
              <a:ea typeface="微软雅黑" panose="020B0503020204020204" pitchFamily="34" charset="-122"/>
            </a:endParaRPr>
          </a:p>
        </p:txBody>
      </p:sp>
      <p:cxnSp>
        <p:nvCxnSpPr>
          <p:cNvPr id="3" name="直接连接符 2"/>
          <p:cNvCxnSpPr/>
          <p:nvPr>
            <p:custDataLst>
              <p:tags r:id="rId1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1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指令系统设计包含的内容</a:t>
            </a:r>
            <a:endParaRPr lang="zh-CN" altLang="en-US" sz="3400" dirty="0">
              <a:solidFill>
                <a:schemeClr val="dk1">
                  <a:lumMod val="75000"/>
                </a:schemeClr>
              </a:solidFill>
              <a:latin typeface="Arial" panose="020B0604020202020204" pitchFamily="34" charset="0"/>
            </a:endParaRPr>
          </a:p>
        </p:txBody>
      </p:sp>
      <p:pic>
        <p:nvPicPr>
          <p:cNvPr id="38" name="图片 37" descr="微信截图_20240112211134"/>
          <p:cNvPicPr>
            <a:picLocks noChangeAspect="1"/>
          </p:cNvPicPr>
          <p:nvPr>
            <p:custDataLst>
              <p:tags r:id="rId15"/>
            </p:custDataLst>
          </p:nvPr>
        </p:nvPicPr>
        <p:blipFill>
          <a:blip r:embed="rId16"/>
          <a:stretch>
            <a:fillRect/>
          </a:stretch>
        </p:blipFill>
        <p:spPr>
          <a:xfrm>
            <a:off x="9216390" y="201295"/>
            <a:ext cx="1895475" cy="485775"/>
          </a:xfrm>
          <a:prstGeom prst="rect">
            <a:avLst/>
          </a:prstGeom>
        </p:spPr>
      </p:pic>
    </p:spTree>
    <p:custDataLst>
      <p:tags r:id="rId1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8475677"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指令系统设计的基本原则—指令类型</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文本框 3"/>
          <p:cNvSpPr txBox="1"/>
          <p:nvPr/>
        </p:nvSpPr>
        <p:spPr>
          <a:xfrm>
            <a:off x="791693" y="1144221"/>
            <a:ext cx="10296560" cy="3486785"/>
          </a:xfrm>
          <a:prstGeom prst="rect">
            <a:avLst/>
          </a:prstGeom>
          <a:noFill/>
        </p:spPr>
        <p:txBody>
          <a:bodyPr wrap="square">
            <a:spAutoFit/>
          </a:bodyPr>
          <a:lstStyle/>
          <a:p>
            <a:pPr marR="0" lvl="0" defTabSz="914400" eaLnBrk="1" latinLnBrk="0" hangingPunct="1">
              <a:lnSpc>
                <a:spcPct val="150000"/>
              </a:lnSpc>
              <a:spcBef>
                <a:spcPts val="200"/>
              </a:spcBef>
              <a:spcAft>
                <a:spcPts val="200"/>
              </a:spcAft>
              <a:buClr>
                <a:schemeClr val="tx1"/>
              </a:buClr>
              <a:buSzPct val="70000"/>
              <a:defRPr/>
            </a:pPr>
            <a:r>
              <a:rPr lang="zh-CN" altLang="en-US" sz="2000" b="1" dirty="0">
                <a:solidFill>
                  <a:schemeClr val="accent1"/>
                </a:solidFill>
                <a:latin typeface="微软雅黑" panose="020B0503020204020204" pitchFamily="34" charset="-122"/>
                <a:ea typeface="微软雅黑" panose="020B0503020204020204" pitchFamily="34" charset="-122"/>
              </a:rPr>
              <a:t>指令类型分非特权型和特权型两类：</a:t>
            </a:r>
            <a:endParaRPr lang="en-US" altLang="zh-CN" sz="2000" b="1" dirty="0">
              <a:solidFill>
                <a:schemeClr val="accent1"/>
              </a:solidFill>
              <a:latin typeface="微软雅黑" panose="020B0503020204020204" pitchFamily="34" charset="-122"/>
              <a:ea typeface="微软雅黑" panose="020B0503020204020204" pitchFamily="34" charset="-122"/>
            </a:endParaRPr>
          </a:p>
          <a:p>
            <a:pPr marL="527050" marR="0" lvl="0" indent="-273050" defTabSz="914400" eaLnBrk="1" latinLnBrk="0" hangingPunct="1">
              <a:lnSpc>
                <a:spcPct val="150000"/>
              </a:lnSpc>
              <a:spcBef>
                <a:spcPts val="200"/>
              </a:spcBef>
              <a:spcAft>
                <a:spcPts val="200"/>
              </a:spcAft>
              <a:buClr>
                <a:schemeClr val="tx1"/>
              </a:buClr>
              <a:buSzPct val="70000"/>
              <a:buFont typeface="Wingdings" panose="05000000000000000000" pitchFamily="2" charset="2"/>
              <a:buChar char="l"/>
              <a:defRPr/>
            </a:pPr>
            <a:r>
              <a:rPr lang="zh-CN" altLang="en-US" sz="2000" b="1" dirty="0">
                <a:solidFill>
                  <a:srgbClr val="FF0000"/>
                </a:solidFill>
                <a:latin typeface="微软雅黑" panose="020B0503020204020204" pitchFamily="34" charset="-122"/>
                <a:ea typeface="微软雅黑" panose="020B0503020204020204" pitchFamily="34" charset="-122"/>
              </a:rPr>
              <a:t>非特权型</a:t>
            </a:r>
            <a:r>
              <a:rPr lang="zh-CN" altLang="en-US" sz="2000" b="1" dirty="0">
                <a:solidFill>
                  <a:schemeClr val="accent1"/>
                </a:solidFill>
                <a:latin typeface="微软雅黑" panose="020B0503020204020204" pitchFamily="34" charset="-122"/>
                <a:ea typeface="微软雅黑" panose="020B0503020204020204" pitchFamily="34" charset="-122"/>
              </a:rPr>
              <a:t>：主要供</a:t>
            </a:r>
            <a:r>
              <a:rPr lang="zh-CN" altLang="en-US" sz="2000" b="1" dirty="0">
                <a:solidFill>
                  <a:srgbClr val="0000CC"/>
                </a:solidFill>
                <a:latin typeface="微软雅黑" panose="020B0503020204020204" pitchFamily="34" charset="-122"/>
                <a:ea typeface="微软雅黑" panose="020B0503020204020204" pitchFamily="34" charset="-122"/>
              </a:rPr>
              <a:t>应用程序员</a:t>
            </a:r>
            <a:r>
              <a:rPr lang="zh-CN" altLang="en-US" sz="2000" b="1" dirty="0">
                <a:solidFill>
                  <a:schemeClr val="accent1"/>
                </a:solidFill>
                <a:latin typeface="微软雅黑" panose="020B0503020204020204" pitchFamily="34" charset="-122"/>
                <a:ea typeface="微软雅黑" panose="020B0503020204020204" pitchFamily="34" charset="-122"/>
              </a:rPr>
              <a:t>使用，也可供</a:t>
            </a:r>
            <a:r>
              <a:rPr lang="zh-CN" altLang="en-US" sz="2000" b="1" dirty="0">
                <a:solidFill>
                  <a:srgbClr val="0000CC"/>
                </a:solidFill>
                <a:latin typeface="微软雅黑" panose="020B0503020204020204" pitchFamily="34" charset="-122"/>
                <a:ea typeface="微软雅黑" panose="020B0503020204020204" pitchFamily="34" charset="-122"/>
              </a:rPr>
              <a:t>系统程序员</a:t>
            </a:r>
            <a:r>
              <a:rPr lang="zh-CN" altLang="en-US" sz="2000" b="1" dirty="0">
                <a:solidFill>
                  <a:schemeClr val="accent1"/>
                </a:solidFill>
                <a:latin typeface="微软雅黑" panose="020B0503020204020204" pitchFamily="34" charset="-122"/>
                <a:ea typeface="微软雅黑" panose="020B0503020204020204" pitchFamily="34" charset="-122"/>
              </a:rPr>
              <a:t>使用</a:t>
            </a:r>
            <a:r>
              <a:rPr lang="zh-CN" altLang="en-US" sz="2000" b="1" dirty="0">
                <a:solidFill>
                  <a:schemeClr val="accent1"/>
                </a:solidFill>
                <a:latin typeface="Times New Roman" panose="02020603050405020304" pitchFamily="18" charset="0"/>
              </a:rPr>
              <a:t>。</a:t>
            </a:r>
            <a:endParaRPr lang="zh-CN" altLang="en-US" sz="2000" b="1" dirty="0">
              <a:solidFill>
                <a:schemeClr val="accent1"/>
              </a:solidFill>
              <a:latin typeface="Times New Roman" panose="02020603050405020304" pitchFamily="18" charset="0"/>
            </a:endParaRPr>
          </a:p>
          <a:p>
            <a:pPr marL="812800" marR="0" lvl="1" indent="-273050" defTabSz="914400" eaLnBrk="1" latinLnBrk="0" hangingPunct="1">
              <a:lnSpc>
                <a:spcPct val="150000"/>
              </a:lnSpc>
              <a:spcBef>
                <a:spcPts val="200"/>
              </a:spcBef>
              <a:spcAft>
                <a:spcPts val="200"/>
              </a:spcAft>
              <a:buSzPct val="70000"/>
              <a:buFont typeface="Wingdings" panose="05000000000000000000" pitchFamily="2" charset="2"/>
              <a:buChar char="l"/>
              <a:defRPr/>
            </a:pPr>
            <a:r>
              <a:rPr lang="zh-CN" altLang="en-US" sz="1800" dirty="0">
                <a:solidFill>
                  <a:schemeClr val="accent1"/>
                </a:solidFill>
                <a:latin typeface="微软雅黑" panose="020B0503020204020204" pitchFamily="34" charset="-122"/>
                <a:ea typeface="微软雅黑" panose="020B0503020204020204" pitchFamily="34" charset="-122"/>
              </a:rPr>
              <a:t>包括算术逻辑运算、数据传送、浮点运算、字符串、十进制运算、控制转移及系统控制等；</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539750" marR="0" lvl="1" indent="0" defTabSz="914400" eaLnBrk="1" latinLnBrk="0" hangingPunct="1">
              <a:lnSpc>
                <a:spcPct val="150000"/>
              </a:lnSpc>
              <a:spcBef>
                <a:spcPts val="200"/>
              </a:spcBef>
              <a:spcAft>
                <a:spcPts val="200"/>
              </a:spcAft>
              <a:buSzPct val="70000"/>
              <a:buFont typeface="Wingdings" panose="05000000000000000000" pitchFamily="2" charset="2"/>
              <a:buNone/>
              <a:defRPr/>
            </a:pPr>
            <a:endParaRPr lang="zh-CN" altLang="en-US" sz="2000" dirty="0">
              <a:solidFill>
                <a:schemeClr val="accent1"/>
              </a:solidFill>
              <a:latin typeface="微软雅黑" panose="020B0503020204020204" pitchFamily="34" charset="-122"/>
              <a:ea typeface="微软雅黑" panose="020B0503020204020204" pitchFamily="34" charset="-122"/>
            </a:endParaRPr>
          </a:p>
          <a:p>
            <a:pPr marL="527050" marR="0" lvl="0" indent="-273050" defTabSz="914400" eaLnBrk="1" latinLnBrk="0" hangingPunct="1">
              <a:lnSpc>
                <a:spcPct val="150000"/>
              </a:lnSpc>
              <a:spcBef>
                <a:spcPts val="200"/>
              </a:spcBef>
              <a:spcAft>
                <a:spcPts val="200"/>
              </a:spcAft>
              <a:buClr>
                <a:schemeClr val="tx1"/>
              </a:buClr>
              <a:buSzPct val="70000"/>
              <a:buFont typeface="Wingdings" panose="05000000000000000000" pitchFamily="2" charset="2"/>
              <a:buChar char="l"/>
              <a:defRPr/>
            </a:pPr>
            <a:r>
              <a:rPr lang="zh-CN" altLang="en-US" sz="2000" b="1" dirty="0">
                <a:solidFill>
                  <a:srgbClr val="FF0000"/>
                </a:solidFill>
                <a:latin typeface="微软雅黑" panose="020B0503020204020204" pitchFamily="34" charset="-122"/>
                <a:ea typeface="微软雅黑" panose="020B0503020204020204" pitchFamily="34" charset="-122"/>
              </a:rPr>
              <a:t>特权型</a:t>
            </a:r>
            <a:r>
              <a:rPr lang="zh-CN" altLang="en-US"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rgbClr val="0000CC"/>
                </a:solidFill>
                <a:latin typeface="微软雅黑" panose="020B0503020204020204" pitchFamily="34" charset="-122"/>
                <a:ea typeface="微软雅黑" panose="020B0503020204020204" pitchFamily="34" charset="-122"/>
              </a:rPr>
              <a:t>只供系统程序员</a:t>
            </a:r>
            <a:r>
              <a:rPr lang="zh-CN" altLang="en-US" sz="2000" b="1" dirty="0">
                <a:solidFill>
                  <a:schemeClr val="accent1"/>
                </a:solidFill>
                <a:latin typeface="微软雅黑" panose="020B0503020204020204" pitchFamily="34" charset="-122"/>
                <a:ea typeface="微软雅黑" panose="020B0503020204020204" pitchFamily="34" charset="-122"/>
              </a:rPr>
              <a:t>使用，用户无权使用，用户只有先经访管指令（非特权型）调用操作系统，再由操作系统来使用这些特权指令。</a:t>
            </a:r>
            <a:endParaRPr lang="zh-CN" altLang="en-US" sz="2000" b="1" dirty="0">
              <a:solidFill>
                <a:schemeClr val="accent1"/>
              </a:solidFill>
              <a:latin typeface="微软雅黑" panose="020B0503020204020204" pitchFamily="34" charset="-122"/>
              <a:ea typeface="微软雅黑" panose="020B0503020204020204" pitchFamily="34" charset="-122"/>
            </a:endParaRPr>
          </a:p>
          <a:p>
            <a:pPr marL="812800" marR="0" lvl="1" indent="-273050" defTabSz="914400" eaLnBrk="1" latinLnBrk="0" hangingPunct="1">
              <a:lnSpc>
                <a:spcPct val="150000"/>
              </a:lnSpc>
              <a:spcBef>
                <a:spcPts val="200"/>
              </a:spcBef>
              <a:spcAft>
                <a:spcPts val="200"/>
              </a:spcAft>
              <a:buSzPct val="70000"/>
              <a:buFont typeface="Wingdings" panose="05000000000000000000" pitchFamily="2" charset="2"/>
              <a:buChar char="l"/>
              <a:defRPr/>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有启动</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（多用户环境下）、停机等待、存储管理保护、控制系统状态、诊断等；</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655" y="266700"/>
            <a:ext cx="881570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指令系统设计的基本原则—指令的分类</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pic>
        <p:nvPicPr>
          <p:cNvPr id="2" name="Picture 3"/>
          <p:cNvPicPr>
            <a:picLocks noChangeAspect="1"/>
          </p:cNvPicPr>
          <p:nvPr/>
        </p:nvPicPr>
        <p:blipFill>
          <a:blip r:embed="rId2"/>
          <a:stretch>
            <a:fillRect/>
          </a:stretch>
        </p:blipFill>
        <p:spPr>
          <a:xfrm>
            <a:off x="1799590" y="1254125"/>
            <a:ext cx="7484110" cy="4593590"/>
          </a:xfrm>
          <a:prstGeom prst="rect">
            <a:avLst/>
          </a:prstGeom>
          <a:noFill/>
          <a:ln w="9525">
            <a:noFill/>
          </a:ln>
        </p:spPr>
      </p:pic>
      <p:sp>
        <p:nvSpPr>
          <p:cNvPr id="8" name="文本框 7"/>
          <p:cNvSpPr txBox="1"/>
          <p:nvPr/>
        </p:nvSpPr>
        <p:spPr>
          <a:xfrm>
            <a:off x="2664054" y="5847430"/>
            <a:ext cx="936104" cy="368300"/>
          </a:xfrm>
          <a:prstGeom prst="rect">
            <a:avLst/>
          </a:prstGeom>
          <a:noFill/>
        </p:spPr>
        <p:txBody>
          <a:bodyPr wrap="square">
            <a:spAutoFit/>
          </a:bodyPr>
          <a:lstStyle/>
          <a:p>
            <a:r>
              <a:rPr lang="zh-CN" altLang="en-US" dirty="0">
                <a:solidFill>
                  <a:srgbClr val="0000CC"/>
                </a:solidFill>
                <a:latin typeface="微软雅黑" panose="020B0503020204020204" pitchFamily="34" charset="-122"/>
                <a:ea typeface="微软雅黑" panose="020B0503020204020204" pitchFamily="34" charset="-122"/>
              </a:rPr>
              <a:t>堆栈型</a:t>
            </a:r>
            <a:endParaRPr lang="zh-CN" altLang="en-US" dirty="0">
              <a:solidFill>
                <a:srgbClr val="0000CC"/>
              </a:solidFill>
              <a:latin typeface="微软雅黑" panose="020B0503020204020204" pitchFamily="34" charset="-122"/>
              <a:ea typeface="微软雅黑" panose="020B0503020204020204" pitchFamily="34" charset="-122"/>
            </a:endParaRPr>
          </a:p>
        </p:txBody>
      </p:sp>
      <p:sp>
        <p:nvSpPr>
          <p:cNvPr id="9" name="文本框 4"/>
          <p:cNvSpPr txBox="1"/>
          <p:nvPr/>
        </p:nvSpPr>
        <p:spPr>
          <a:xfrm>
            <a:off x="4319960" y="5847430"/>
            <a:ext cx="1097280" cy="368300"/>
          </a:xfrm>
          <a:prstGeom prst="rect">
            <a:avLst/>
          </a:prstGeom>
          <a:noFill/>
          <a:ln w="9525">
            <a:noFill/>
          </a:ln>
        </p:spPr>
        <p:txBody>
          <a:bodyPr wrap="none">
            <a:spAutoFit/>
          </a:bodyPr>
          <a:lstStyle/>
          <a:p>
            <a:pPr algn="l">
              <a:buClrTx/>
              <a:buSzTx/>
            </a:pPr>
            <a:r>
              <a:rPr lang="zh-CN" altLang="en-US" sz="1800" dirty="0">
                <a:solidFill>
                  <a:srgbClr val="0000CC"/>
                </a:solidFill>
                <a:latin typeface="微软雅黑" panose="020B0503020204020204" pitchFamily="34" charset="-122"/>
                <a:ea typeface="微软雅黑" panose="020B0503020204020204" pitchFamily="34" charset="-122"/>
              </a:rPr>
              <a:t>累加器型</a:t>
            </a:r>
            <a:endParaRPr lang="zh-CN" altLang="en-US" sz="1800" dirty="0">
              <a:solidFill>
                <a:srgbClr val="0000CC"/>
              </a:solidFill>
              <a:latin typeface="微软雅黑" panose="020B0503020204020204" pitchFamily="34" charset="-122"/>
              <a:ea typeface="微软雅黑" panose="020B0503020204020204" pitchFamily="34" charset="-122"/>
            </a:endParaRPr>
          </a:p>
        </p:txBody>
      </p:sp>
      <p:sp>
        <p:nvSpPr>
          <p:cNvPr id="10" name="文本框 5"/>
          <p:cNvSpPr txBox="1"/>
          <p:nvPr/>
        </p:nvSpPr>
        <p:spPr>
          <a:xfrm>
            <a:off x="5786285" y="5847430"/>
            <a:ext cx="1495425" cy="368300"/>
          </a:xfrm>
          <a:prstGeom prst="rect">
            <a:avLst/>
          </a:prstGeom>
          <a:noFill/>
          <a:ln w="9525">
            <a:noFill/>
          </a:ln>
        </p:spPr>
        <p:txBody>
          <a:bodyPr wrap="none">
            <a:spAutoFit/>
          </a:bodyPr>
          <a:lstStyle/>
          <a:p>
            <a:pPr algn="l">
              <a:buClrTx/>
              <a:buSzTx/>
            </a:pPr>
            <a:r>
              <a:rPr lang="zh-CN" altLang="en-US" sz="1800" dirty="0">
                <a:solidFill>
                  <a:srgbClr val="0000CC"/>
                </a:solidFill>
                <a:latin typeface="微软雅黑" panose="020B0503020204020204" pitchFamily="34" charset="-122"/>
                <a:ea typeface="微软雅黑" panose="020B0503020204020204" pitchFamily="34" charset="-122"/>
              </a:rPr>
              <a:t>寄存器+主存</a:t>
            </a:r>
            <a:endParaRPr lang="zh-CN" altLang="en-US" sz="1800" dirty="0">
              <a:solidFill>
                <a:srgbClr val="0000CC"/>
              </a:solidFill>
              <a:latin typeface="微软雅黑" panose="020B0503020204020204" pitchFamily="34" charset="-122"/>
              <a:ea typeface="微软雅黑" panose="020B0503020204020204" pitchFamily="34" charset="-122"/>
            </a:endParaRPr>
          </a:p>
        </p:txBody>
      </p:sp>
      <p:sp>
        <p:nvSpPr>
          <p:cNvPr id="11" name="文本框 6"/>
          <p:cNvSpPr txBox="1"/>
          <p:nvPr/>
        </p:nvSpPr>
        <p:spPr>
          <a:xfrm>
            <a:off x="7524527" y="5847430"/>
            <a:ext cx="1724025" cy="368300"/>
          </a:xfrm>
          <a:prstGeom prst="rect">
            <a:avLst/>
          </a:prstGeom>
          <a:noFill/>
          <a:ln w="9525">
            <a:noFill/>
          </a:ln>
        </p:spPr>
        <p:txBody>
          <a:bodyPr wrap="none">
            <a:spAutoFit/>
          </a:bodyPr>
          <a:lstStyle/>
          <a:p>
            <a:pPr algn="l">
              <a:buClrTx/>
              <a:buSzTx/>
            </a:pPr>
            <a:r>
              <a:rPr lang="zh-CN" altLang="en-US" sz="1800" dirty="0">
                <a:solidFill>
                  <a:srgbClr val="0000CC"/>
                </a:solidFill>
                <a:latin typeface="微软雅黑" panose="020B0503020204020204" pitchFamily="34" charset="-122"/>
                <a:ea typeface="微软雅黑" panose="020B0503020204020204" pitchFamily="34" charset="-122"/>
              </a:rPr>
              <a:t>寄存器+寄存器</a:t>
            </a:r>
            <a:endParaRPr lang="zh-CN" altLang="en-US" sz="1800" dirty="0">
              <a:solidFill>
                <a:srgbClr val="0000CC"/>
              </a:solidFill>
              <a:latin typeface="微软雅黑" panose="020B0503020204020204" pitchFamily="34" charset="-122"/>
              <a:ea typeface="微软雅黑" panose="020B0503020204020204" pitchFamily="34" charset="-122"/>
            </a:endParaRPr>
          </a:p>
        </p:txBody>
      </p:sp>
      <p:cxnSp>
        <p:nvCxnSpPr>
          <p:cNvPr id="3" name="直接连接符 2"/>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1964" y="143429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1964" y="144043"/>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2.3.1 指令系统设计的基本原则—指令系统</a:t>
            </a:r>
            <a:endParaRPr lang="en-US" altLang="zh-CN" sz="3400" dirty="0">
              <a:solidFill>
                <a:schemeClr val="dk1">
                  <a:lumMod val="75000"/>
                </a:schemeClr>
              </a:solidFill>
              <a:latin typeface="Arial" panose="020B0604020202020204" pitchFamily="34" charset="0"/>
            </a:endParaRPr>
          </a:p>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的设计（操作功能）</a:t>
            </a:r>
            <a:endParaRPr lang="en-US" altLang="zh-CN" sz="3400" dirty="0">
              <a:solidFill>
                <a:schemeClr val="dk1">
                  <a:lumMod val="75000"/>
                </a:schemeClr>
              </a:solidFill>
              <a:latin typeface="Arial" panose="020B0604020202020204" pitchFamily="34" charset="0"/>
            </a:endParaRPr>
          </a:p>
        </p:txBody>
      </p:sp>
      <p:sp>
        <p:nvSpPr>
          <p:cNvPr id="78" name="文本框 77"/>
          <p:cNvSpPr txBox="1"/>
          <p:nvPr>
            <p:custDataLst>
              <p:tags r:id="rId3"/>
            </p:custDataLst>
          </p:nvPr>
        </p:nvSpPr>
        <p:spPr>
          <a:xfrm>
            <a:off x="654973" y="1655961"/>
            <a:ext cx="9915838" cy="398780"/>
          </a:xfrm>
          <a:prstGeom prst="rect">
            <a:avLst/>
          </a:prstGeom>
          <a:noFill/>
        </p:spPr>
        <p:txBody>
          <a:bodyPr wrap="square">
            <a:spAutoFit/>
          </a:bodyPr>
          <a:lstStyle/>
          <a:p>
            <a:pPr marL="0" indent="0" eaLnBrk="1" latinLnBrk="0" hangingPunct="1">
              <a:lnSpc>
                <a:spcPct val="100000"/>
              </a:lnSpc>
              <a:spcBef>
                <a:spcPts val="0"/>
              </a:spcBef>
              <a:spcAft>
                <a:spcPts val="0"/>
              </a:spcAft>
              <a:buSzPct val="70000"/>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编译系统</a:t>
            </a: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要求指令集系统应具有的特征：</a:t>
            </a: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Rounded Rectangle 1"/>
          <p:cNvSpPr/>
          <p:nvPr>
            <p:custDataLst>
              <p:tags r:id="rId4"/>
            </p:custDataLst>
          </p:nvPr>
        </p:nvSpPr>
        <p:spPr>
          <a:xfrm>
            <a:off x="727174" y="2376907"/>
            <a:ext cx="508114" cy="50811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TextBox 21"/>
          <p:cNvSpPr txBox="1"/>
          <p:nvPr>
            <p:custDataLst>
              <p:tags r:id="rId5"/>
            </p:custDataLst>
          </p:nvPr>
        </p:nvSpPr>
        <p:spPr>
          <a:xfrm>
            <a:off x="934085" y="2316480"/>
            <a:ext cx="4904105" cy="701675"/>
          </a:xfrm>
          <a:prstGeom prst="rect">
            <a:avLst/>
          </a:prstGeom>
          <a:noFill/>
        </p:spPr>
        <p:txBody>
          <a:bodyPr wrap="square" rtlCol="0" anchor="ctr">
            <a:noAutofit/>
          </a:bodyPr>
          <a:lstStyle/>
          <a:p>
            <a:pPr marL="431800" lvl="2" indent="0" algn="l"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规整性：</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algn="l"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对相似的操作做相同的规定</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algn="l"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对字和字节的操作</a:t>
            </a:r>
            <a:endParaRPr lang="zh-CN" altLang="en-US" sz="1800" b="1" spc="150" dirty="0">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6"/>
            </p:custDataLst>
          </p:nvPr>
        </p:nvSpPr>
        <p:spPr>
          <a:xfrm>
            <a:off x="751939" y="2421937"/>
            <a:ext cx="483165" cy="418662"/>
          </a:xfrm>
          <a:prstGeom prst="rect">
            <a:avLst/>
          </a:prstGeom>
          <a:noFill/>
        </p:spPr>
        <p:txBody>
          <a:bodyPr wrap="square" rtlCol="0" anchor="ctr">
            <a:normAutofit/>
          </a:bodyPr>
          <a:lstStyle/>
          <a:p>
            <a:pPr algn="ctr"/>
            <a:r>
              <a:rPr lang="en-US" sz="1800" b="1" spc="300" dirty="0">
                <a:solidFill>
                  <a:srgbClr val="FFFFFF"/>
                </a:solidFill>
                <a:latin typeface="Arial" panose="020B0604020202020204" pitchFamily="34" charset="0"/>
                <a:ea typeface="微软雅黑" panose="020B0503020204020204" pitchFamily="34" charset="-122"/>
                <a:cs typeface="Montserrat Black"/>
              </a:rPr>
              <a:t>1</a:t>
            </a:r>
            <a:endParaRPr lang="en-US" sz="18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84" name="Rounded Rectangle 1"/>
          <p:cNvSpPr/>
          <p:nvPr>
            <p:custDataLst>
              <p:tags r:id="rId7"/>
            </p:custDataLst>
          </p:nvPr>
        </p:nvSpPr>
        <p:spPr>
          <a:xfrm>
            <a:off x="5889346" y="2376907"/>
            <a:ext cx="508114" cy="508114"/>
          </a:xfrm>
          <a:prstGeom prst="roundRect">
            <a:avLst>
              <a:gd name="adj" fmla="val 50000"/>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TextBox 21"/>
          <p:cNvSpPr txBox="1"/>
          <p:nvPr>
            <p:custDataLst>
              <p:tags r:id="rId8"/>
            </p:custDataLst>
          </p:nvPr>
        </p:nvSpPr>
        <p:spPr>
          <a:xfrm>
            <a:off x="6109335" y="2299335"/>
            <a:ext cx="4676140" cy="701675"/>
          </a:xfrm>
          <a:prstGeom prst="rect">
            <a:avLst/>
          </a:prstGeom>
          <a:noFill/>
        </p:spPr>
        <p:txBody>
          <a:bodyPr wrap="square" rtlCol="0" anchor="ctr">
            <a:normAutofit fontScale="92500" lnSpcReduction="10000"/>
          </a:bodyPr>
          <a:lstStyle/>
          <a:p>
            <a:pPr marL="431800" lvl="2" indent="0" algn="l"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对称性</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algn="l" eaLnBrk="1" latinLnBrk="0" hangingPunct="1">
              <a:lnSpc>
                <a:spcPct val="130000"/>
              </a:lnSpc>
              <a:spcBef>
                <a:spcPts val="0"/>
              </a:spcBef>
              <a:spcAft>
                <a:spcPts val="0"/>
              </a:spcAft>
              <a:buSzPct val="70000"/>
              <a:buNone/>
            </a:pPr>
            <a:r>
              <a:rPr lang="en-US" altLang="zh-CN"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存入</a:t>
            </a:r>
            <a:r>
              <a:rPr lang="en-US" altLang="zh-CN"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，也有</a:t>
            </a:r>
            <a:r>
              <a:rPr lang="en-US" altLang="zh-CN"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存入</a:t>
            </a:r>
            <a:r>
              <a:rPr lang="en-US" altLang="zh-CN"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a:t>
            </a:r>
            <a:endParaRPr lang="en-US" altLang="zh-CN" sz="1800" b="1" spc="150" dirty="0">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9"/>
            </p:custDataLst>
          </p:nvPr>
        </p:nvSpPr>
        <p:spPr>
          <a:xfrm>
            <a:off x="5914111" y="2421937"/>
            <a:ext cx="483165" cy="418662"/>
          </a:xfrm>
          <a:prstGeom prst="rect">
            <a:avLst/>
          </a:prstGeom>
          <a:noFill/>
        </p:spPr>
        <p:txBody>
          <a:bodyPr wrap="square" rtlCol="0" anchor="ctr">
            <a:normAutofit/>
          </a:bodyPr>
          <a:lstStyle/>
          <a:p>
            <a:pPr algn="ctr"/>
            <a:r>
              <a:rPr lang="en-US" sz="1800" b="1" spc="300" dirty="0">
                <a:solidFill>
                  <a:schemeClr val="lt1">
                    <a:lumMod val="50000"/>
                  </a:schemeClr>
                </a:solidFill>
                <a:latin typeface="Arial" panose="020B0604020202020204" pitchFamily="34" charset="0"/>
                <a:ea typeface="微软雅黑" panose="020B0503020204020204" pitchFamily="34" charset="-122"/>
                <a:cs typeface="Montserrat Black"/>
              </a:rPr>
              <a:t>2</a:t>
            </a:r>
            <a:endParaRPr lang="en-US" sz="1800" b="1" spc="300" dirty="0">
              <a:solidFill>
                <a:schemeClr val="lt1">
                  <a:lumMod val="50000"/>
                </a:schemeClr>
              </a:solidFill>
              <a:latin typeface="Arial" panose="020B0604020202020204" pitchFamily="34" charset="0"/>
              <a:ea typeface="微软雅黑" panose="020B0503020204020204" pitchFamily="34" charset="-122"/>
              <a:cs typeface="Montserrat Black"/>
            </a:endParaRPr>
          </a:p>
        </p:txBody>
      </p:sp>
      <p:sp>
        <p:nvSpPr>
          <p:cNvPr id="88" name="Rounded Rectangle 1"/>
          <p:cNvSpPr/>
          <p:nvPr>
            <p:custDataLst>
              <p:tags r:id="rId10"/>
            </p:custDataLst>
          </p:nvPr>
        </p:nvSpPr>
        <p:spPr>
          <a:xfrm>
            <a:off x="727174" y="3676782"/>
            <a:ext cx="508114" cy="5081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21"/>
          <p:cNvSpPr txBox="1"/>
          <p:nvPr>
            <p:custDataLst>
              <p:tags r:id="rId11"/>
            </p:custDataLst>
          </p:nvPr>
        </p:nvSpPr>
        <p:spPr>
          <a:xfrm>
            <a:off x="949325" y="3599815"/>
            <a:ext cx="4674235" cy="701675"/>
          </a:xfrm>
          <a:prstGeom prst="rect">
            <a:avLst/>
          </a:prstGeom>
          <a:noFill/>
        </p:spPr>
        <p:txBody>
          <a:bodyPr wrap="square" rtlCol="0" anchor="ctr">
            <a:noAutofit/>
          </a:bodyPr>
          <a:lstStyle/>
          <a:p>
            <a:pPr marL="431800" lvl="2" indent="0" eaLnBrk="1" latinLnBrk="0" hangingPunct="1">
              <a:lnSpc>
                <a:spcPct val="130000"/>
              </a:lnSpc>
              <a:spcBef>
                <a:spcPts val="0"/>
              </a:spcBef>
              <a:spcAft>
                <a:spcPts val="0"/>
              </a:spcAft>
              <a:buSzPct val="70000"/>
              <a:buFont typeface="Wingdings" panose="05000000000000000000" pitchFamily="2" charset="2"/>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独立性和全能性</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eaLnBrk="1" latinLnBrk="0" hangingPunct="1">
              <a:lnSpc>
                <a:spcPct val="130000"/>
              </a:lnSpc>
              <a:spcBef>
                <a:spcPts val="0"/>
              </a:spcBef>
              <a:spcAft>
                <a:spcPts val="0"/>
              </a:spcAft>
              <a:buSzPct val="70000"/>
              <a:buFont typeface="Wingdings" panose="05000000000000000000" pitchFamily="2" charset="2"/>
              <a:buNone/>
            </a:pPr>
            <a:r>
              <a:rPr lang="en-US" altLang="zh-CN"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A*2</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的操作，只有一种实现方法</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eaLnBrk="1" latinLnBrk="0" hangingPunct="1">
              <a:lnSpc>
                <a:spcPct val="130000"/>
              </a:lnSpc>
              <a:spcBef>
                <a:spcPts val="0"/>
              </a:spcBef>
              <a:spcAft>
                <a:spcPts val="0"/>
              </a:spcAft>
              <a:buSzPct val="70000"/>
              <a:buFont typeface="Wingdings" panose="05000000000000000000" pitchFamily="2" charset="2"/>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多种程序选择实现同一种功能</a:t>
            </a:r>
            <a:endParaRPr lang="zh-CN" altLang="en-US" sz="1800" b="1" spc="150" dirty="0">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2"/>
            </p:custDataLst>
          </p:nvPr>
        </p:nvSpPr>
        <p:spPr>
          <a:xfrm>
            <a:off x="751939" y="3721813"/>
            <a:ext cx="483165" cy="418662"/>
          </a:xfrm>
          <a:prstGeom prst="rect">
            <a:avLst/>
          </a:prstGeom>
          <a:noFill/>
        </p:spPr>
        <p:txBody>
          <a:bodyPr wrap="square" rtlCol="0" anchor="ctr">
            <a:normAutofit/>
          </a:bodyPr>
          <a:lstStyle/>
          <a:p>
            <a:pPr algn="ctr"/>
            <a:r>
              <a:rPr lang="en-US" sz="1800" b="1" spc="300" dirty="0">
                <a:solidFill>
                  <a:srgbClr val="FFFFFF"/>
                </a:solidFill>
                <a:latin typeface="Arial" panose="020B0604020202020204" pitchFamily="34" charset="0"/>
                <a:ea typeface="微软雅黑" panose="020B0503020204020204" pitchFamily="34" charset="-122"/>
                <a:cs typeface="Montserrat Black"/>
              </a:rPr>
              <a:t>3</a:t>
            </a:r>
            <a:endParaRPr lang="en-US" sz="18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91" name="Rounded Rectangle 1"/>
          <p:cNvSpPr/>
          <p:nvPr>
            <p:custDataLst>
              <p:tags r:id="rId13"/>
            </p:custDataLst>
          </p:nvPr>
        </p:nvSpPr>
        <p:spPr>
          <a:xfrm>
            <a:off x="5889346" y="3676782"/>
            <a:ext cx="508114" cy="50811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TextBox 21"/>
          <p:cNvSpPr txBox="1"/>
          <p:nvPr>
            <p:custDataLst>
              <p:tags r:id="rId14"/>
            </p:custDataLst>
          </p:nvPr>
        </p:nvSpPr>
        <p:spPr>
          <a:xfrm>
            <a:off x="6108700" y="3599815"/>
            <a:ext cx="4676775" cy="701675"/>
          </a:xfrm>
          <a:prstGeom prst="rect">
            <a:avLst/>
          </a:prstGeom>
          <a:noFill/>
        </p:spPr>
        <p:txBody>
          <a:bodyPr wrap="square" rtlCol="0" anchor="ctr">
            <a:noAutofit/>
          </a:bodyPr>
          <a:lstStyle/>
          <a:p>
            <a:pPr marL="431800" lvl="2" indent="0"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正交性</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操作类型、数据类型、寻址方式等，在编码时互不相关</a:t>
            </a:r>
            <a:endParaRPr lang="zh-CN" altLang="en-US" sz="1800" b="1" spc="150" dirty="0">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5"/>
            </p:custDataLst>
          </p:nvPr>
        </p:nvSpPr>
        <p:spPr>
          <a:xfrm>
            <a:off x="5914111" y="3721813"/>
            <a:ext cx="483165" cy="418662"/>
          </a:xfrm>
          <a:prstGeom prst="rect">
            <a:avLst/>
          </a:prstGeom>
          <a:noFill/>
        </p:spPr>
        <p:txBody>
          <a:bodyPr wrap="square" rtlCol="0" anchor="ctr">
            <a:normAutofit/>
          </a:bodyPr>
          <a:lstStyle/>
          <a:p>
            <a:pPr algn="ctr"/>
            <a:r>
              <a:rPr lang="en-US" sz="1800" b="1" spc="300" dirty="0">
                <a:solidFill>
                  <a:srgbClr val="FFFFFF"/>
                </a:solidFill>
                <a:latin typeface="Arial" panose="020B0604020202020204" pitchFamily="34" charset="0"/>
                <a:ea typeface="微软雅黑" panose="020B0503020204020204" pitchFamily="34" charset="-122"/>
                <a:cs typeface="Montserrat Black"/>
              </a:rPr>
              <a:t>4</a:t>
            </a:r>
            <a:endParaRPr lang="en-US" sz="18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94" name="Rounded Rectangle 1"/>
          <p:cNvSpPr/>
          <p:nvPr>
            <p:custDataLst>
              <p:tags r:id="rId16"/>
            </p:custDataLst>
          </p:nvPr>
        </p:nvSpPr>
        <p:spPr>
          <a:xfrm>
            <a:off x="727174" y="4976660"/>
            <a:ext cx="508114" cy="50811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TextBox 21"/>
          <p:cNvSpPr txBox="1"/>
          <p:nvPr>
            <p:custDataLst>
              <p:tags r:id="rId17"/>
            </p:custDataLst>
          </p:nvPr>
        </p:nvSpPr>
        <p:spPr>
          <a:xfrm>
            <a:off x="949325" y="4899660"/>
            <a:ext cx="4422775" cy="701675"/>
          </a:xfrm>
          <a:prstGeom prst="rect">
            <a:avLst/>
          </a:prstGeom>
          <a:noFill/>
        </p:spPr>
        <p:txBody>
          <a:bodyPr wrap="square" rtlCol="0" anchor="ctr">
            <a:noAutofit/>
          </a:bodyPr>
          <a:lstStyle/>
          <a:p>
            <a:pPr marL="431800" lvl="2" indent="0"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可组合性</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操作类型、数据类型、寻址方式相互组合</a:t>
            </a:r>
            <a:endParaRPr lang="zh-CN" altLang="en-US" sz="1800" b="1" spc="150" dirty="0">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8"/>
            </p:custDataLst>
          </p:nvPr>
        </p:nvSpPr>
        <p:spPr>
          <a:xfrm>
            <a:off x="751939" y="5021691"/>
            <a:ext cx="483165" cy="418662"/>
          </a:xfrm>
          <a:prstGeom prst="rect">
            <a:avLst/>
          </a:prstGeom>
          <a:noFill/>
        </p:spPr>
        <p:txBody>
          <a:bodyPr wrap="square" rtlCol="0" anchor="ctr">
            <a:normAutofit/>
          </a:bodyPr>
          <a:lstStyle/>
          <a:p>
            <a:pPr algn="ctr"/>
            <a:r>
              <a:rPr lang="en-US" sz="1800" b="1" spc="300" dirty="0">
                <a:solidFill>
                  <a:srgbClr val="FFFFFF"/>
                </a:solidFill>
                <a:latin typeface="Arial" panose="020B0604020202020204" pitchFamily="34" charset="0"/>
                <a:ea typeface="微软雅黑" panose="020B0503020204020204" pitchFamily="34" charset="-122"/>
                <a:cs typeface="Montserrat Black"/>
              </a:rPr>
              <a:t>5</a:t>
            </a:r>
            <a:endParaRPr lang="en-US" sz="1800" b="1" spc="300" dirty="0">
              <a:solidFill>
                <a:srgbClr val="FFFFFF"/>
              </a:solidFill>
              <a:latin typeface="Arial" panose="020B0604020202020204" pitchFamily="34" charset="0"/>
              <a:ea typeface="微软雅黑" panose="020B0503020204020204" pitchFamily="34" charset="-122"/>
              <a:cs typeface="Montserrat Black"/>
            </a:endParaRPr>
          </a:p>
        </p:txBody>
      </p:sp>
      <p:sp>
        <p:nvSpPr>
          <p:cNvPr id="98" name="Rounded Rectangle 1"/>
          <p:cNvSpPr/>
          <p:nvPr>
            <p:custDataLst>
              <p:tags r:id="rId19"/>
            </p:custDataLst>
          </p:nvPr>
        </p:nvSpPr>
        <p:spPr>
          <a:xfrm>
            <a:off x="5889346" y="4976660"/>
            <a:ext cx="508114" cy="50811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51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TextBox 21"/>
          <p:cNvSpPr txBox="1"/>
          <p:nvPr>
            <p:custDataLst>
              <p:tags r:id="rId20"/>
            </p:custDataLst>
          </p:nvPr>
        </p:nvSpPr>
        <p:spPr>
          <a:xfrm>
            <a:off x="6109970" y="4899660"/>
            <a:ext cx="4675505" cy="701675"/>
          </a:xfrm>
          <a:prstGeom prst="rect">
            <a:avLst/>
          </a:prstGeom>
          <a:noFill/>
        </p:spPr>
        <p:txBody>
          <a:bodyPr wrap="square" rtlCol="0" anchor="ctr">
            <a:noAutofit/>
          </a:bodyPr>
          <a:lstStyle/>
          <a:p>
            <a:pPr marL="431800" lvl="2" indent="0"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可扩充性</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31800" lvl="2" indent="0" eaLnBrk="1" latinLnBrk="0" hangingPunct="1">
              <a:lnSpc>
                <a:spcPct val="130000"/>
              </a:lnSpc>
              <a:spcBef>
                <a:spcPts val="0"/>
              </a:spcBef>
              <a:spcAft>
                <a:spcPts val="0"/>
              </a:spcAft>
              <a:buSzPct val="70000"/>
              <a:buNone/>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要留有一定数量的冗余操作码，以便以后扩充新指令</a:t>
            </a:r>
            <a:endParaRPr lang="zh-CN" altLang="en-US" sz="1800" b="1" spc="150" dirty="0">
              <a:solidFill>
                <a:schemeClr val="accent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1"/>
            </p:custDataLst>
          </p:nvPr>
        </p:nvSpPr>
        <p:spPr>
          <a:xfrm>
            <a:off x="5914111" y="5021691"/>
            <a:ext cx="483165" cy="418662"/>
          </a:xfrm>
          <a:prstGeom prst="rect">
            <a:avLst/>
          </a:prstGeom>
          <a:noFill/>
        </p:spPr>
        <p:txBody>
          <a:bodyPr wrap="square" rtlCol="0" anchor="ctr">
            <a:normAutofit/>
          </a:bodyPr>
          <a:lstStyle/>
          <a:p>
            <a:pPr algn="ctr"/>
            <a:r>
              <a:rPr lang="en-US" sz="1800" b="1" spc="300" dirty="0">
                <a:solidFill>
                  <a:schemeClr val="dk1">
                    <a:lumMod val="75000"/>
                  </a:schemeClr>
                </a:solidFill>
                <a:latin typeface="Arial" panose="020B0604020202020204" pitchFamily="34" charset="0"/>
                <a:ea typeface="微软雅黑" panose="020B0503020204020204" pitchFamily="34" charset="-122"/>
                <a:cs typeface="Montserrat Black"/>
              </a:rPr>
              <a:t>6</a:t>
            </a:r>
            <a:endParaRPr lang="en-US" sz="1800" b="1" spc="300" dirty="0">
              <a:solidFill>
                <a:schemeClr val="dk1">
                  <a:lumMod val="75000"/>
                </a:schemeClr>
              </a:solidFill>
              <a:latin typeface="Arial" panose="020B0604020202020204" pitchFamily="34" charset="0"/>
              <a:ea typeface="微软雅黑" panose="020B0503020204020204" pitchFamily="34" charset="-122"/>
              <a:cs typeface="Montserrat Black"/>
            </a:endParaRPr>
          </a:p>
        </p:txBody>
      </p:sp>
      <p:pic>
        <p:nvPicPr>
          <p:cNvPr id="104" name="图片 103" descr="微信截图_20240112211134"/>
          <p:cNvPicPr>
            <a:picLocks noChangeAspect="1"/>
          </p:cNvPicPr>
          <p:nvPr>
            <p:custDataLst>
              <p:tags r:id="rId22"/>
            </p:custDataLst>
          </p:nvPr>
        </p:nvPicPr>
        <p:blipFill>
          <a:blip r:embed="rId23"/>
          <a:stretch>
            <a:fillRect/>
          </a:stretch>
        </p:blipFill>
        <p:spPr>
          <a:xfrm>
            <a:off x="9216390" y="201295"/>
            <a:ext cx="1895475" cy="485775"/>
          </a:xfrm>
          <a:prstGeom prst="rect">
            <a:avLst/>
          </a:prstGeom>
        </p:spPr>
      </p:pic>
    </p:spTree>
    <p:custDataLst>
      <p:tags r:id="rId2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544470" y="241904"/>
            <a:ext cx="9195757" cy="113728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a:t>
            </a:r>
            <a:r>
              <a:rPr lang="zh-CN" altLang="en-US" sz="3400" b="1" dirty="0">
                <a:solidFill>
                  <a:srgbClr val="FF0000"/>
                </a:solidFill>
                <a:latin typeface="微软雅黑" panose="020B0503020204020204" pitchFamily="34" charset="-122"/>
                <a:ea typeface="微软雅黑" panose="020B0503020204020204" pitchFamily="34" charset="-122"/>
              </a:rPr>
              <a:t>系统设计人员希望</a:t>
            </a:r>
            <a:endParaRPr lang="zh-CN" altLang="en-US" sz="3400" b="1" dirty="0">
              <a:solidFill>
                <a:srgbClr val="FF0000"/>
              </a:solidFill>
              <a:latin typeface="微软雅黑" panose="020B0503020204020204" pitchFamily="34" charset="-122"/>
              <a:ea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3" name="文本框 2"/>
          <p:cNvSpPr txBox="1"/>
          <p:nvPr/>
        </p:nvSpPr>
        <p:spPr>
          <a:xfrm>
            <a:off x="497481" y="1656061"/>
            <a:ext cx="10040310" cy="4656455"/>
          </a:xfrm>
          <a:prstGeom prst="rect">
            <a:avLst/>
          </a:prstGeom>
          <a:noFill/>
        </p:spPr>
        <p:txBody>
          <a:bodyPr wrap="square">
            <a:spAutoFit/>
          </a:bodyPr>
          <a:lstStyle/>
          <a:p>
            <a:pPr marL="12700" indent="-273050" eaLnBrk="1" latinLnBrk="0" hangingPunct="1">
              <a:lnSpc>
                <a:spcPct val="150000"/>
              </a:lnSpc>
              <a:spcBef>
                <a:spcPts val="200"/>
              </a:spcBef>
              <a:spcAft>
                <a:spcPts val="200"/>
              </a:spcAft>
              <a:buSzPct val="70000"/>
              <a:buFont typeface="Wingdings" panose="05000000000000000000" pitchFamily="2" charset="2"/>
              <a:buChar char="l"/>
            </a:pPr>
            <a:r>
              <a:rPr lang="zh-CN" altLang="en-US" sz="2000" b="1" dirty="0">
                <a:solidFill>
                  <a:schemeClr val="accent1"/>
                </a:solidFill>
                <a:latin typeface="微软雅黑" panose="020B0503020204020204" pitchFamily="34" charset="-122"/>
                <a:ea typeface="微软雅黑" panose="020B0503020204020204" pitchFamily="34" charset="-122"/>
              </a:rPr>
              <a:t>指令码密度适中</a:t>
            </a:r>
            <a:endParaRPr lang="zh-CN" altLang="en-US" sz="2000" b="1" dirty="0">
              <a:solidFill>
                <a:schemeClr val="accent1"/>
              </a:solidFill>
              <a:latin typeface="微软雅黑" panose="020B0503020204020204" pitchFamily="34" charset="-122"/>
              <a:ea typeface="微软雅黑" panose="020B0503020204020204" pitchFamily="34" charset="-122"/>
            </a:endParaRPr>
          </a:p>
          <a:p>
            <a:pPr marL="44450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高密度指令</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：强功能复合指令</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4450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优点</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：减少程序长度、访存次数、</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Cache</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、虚存访问调度次数、程序运行时间；</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4450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缺点：</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指令系统复杂，硬件实现困难</a:t>
            </a:r>
            <a:r>
              <a:rPr lang="zh-CN" altLang="en-US" sz="1800" dirty="0">
                <a:solidFill>
                  <a:schemeClr val="accent1"/>
                </a:solidFill>
                <a:latin typeface="Times New Roman" panose="02020603050405020304" pitchFamily="18" charset="0"/>
              </a:rPr>
              <a:t>；</a:t>
            </a:r>
            <a:endParaRPr lang="zh-CN" altLang="en-US" sz="1800" dirty="0">
              <a:solidFill>
                <a:schemeClr val="accent1"/>
              </a:solidFill>
              <a:latin typeface="Times New Roman" panose="02020603050405020304" pitchFamily="18" charset="0"/>
            </a:endParaRPr>
          </a:p>
          <a:p>
            <a:pPr marL="12700" indent="-273050" algn="l" eaLnBrk="1" latinLnBrk="0" hangingPunct="1">
              <a:lnSpc>
                <a:spcPct val="150000"/>
              </a:lnSpc>
              <a:spcBef>
                <a:spcPts val="200"/>
              </a:spcBef>
              <a:spcAft>
                <a:spcPts val="200"/>
              </a:spcAft>
              <a:buClrTx/>
              <a:buSzPct val="70000"/>
              <a:buFont typeface="Wingdings" panose="05000000000000000000" pitchFamily="2" charset="2"/>
              <a:buChar char="l"/>
            </a:pPr>
            <a:r>
              <a:rPr lang="zh-CN" altLang="en-US" sz="2000" b="1" dirty="0">
                <a:solidFill>
                  <a:schemeClr val="accent1"/>
                </a:solidFill>
                <a:latin typeface="微软雅黑" panose="020B0503020204020204" pitchFamily="34" charset="-122"/>
                <a:ea typeface="微软雅黑" panose="020B0503020204020204" pitchFamily="34" charset="-122"/>
              </a:rPr>
              <a:t>兼容性</a:t>
            </a:r>
            <a:endParaRPr lang="zh-CN" altLang="en-US" sz="2000" b="1" dirty="0">
              <a:solidFill>
                <a:schemeClr val="accent1"/>
              </a:solidFill>
              <a:latin typeface="微软雅黑" panose="020B0503020204020204" pitchFamily="34" charset="-122"/>
              <a:ea typeface="微软雅黑" panose="020B0503020204020204" pitchFamily="34" charset="-122"/>
            </a:endParaRPr>
          </a:p>
          <a:p>
            <a:pPr marL="444500" lvl="1" indent="-273050" algn="l"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系列机而言，为保证软件向后兼容，只能增加指令，不能删除指令。因此，设计时需要周密考虑</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700" indent="-273050" algn="l" eaLnBrk="1" latinLnBrk="0" hangingPunct="1">
              <a:lnSpc>
                <a:spcPct val="150000"/>
              </a:lnSpc>
              <a:spcBef>
                <a:spcPts val="200"/>
              </a:spcBef>
              <a:spcAft>
                <a:spcPts val="200"/>
              </a:spcAft>
              <a:buClrTx/>
              <a:buSzPct val="70000"/>
              <a:buFont typeface="Wingdings" panose="05000000000000000000" pitchFamily="2" charset="2"/>
              <a:buChar char="l"/>
            </a:pPr>
            <a:r>
              <a:rPr lang="zh-CN" altLang="en-US" sz="2000" b="1" dirty="0">
                <a:solidFill>
                  <a:schemeClr val="accent1"/>
                </a:solidFill>
                <a:latin typeface="微软雅黑" panose="020B0503020204020204" pitchFamily="34" charset="-122"/>
                <a:ea typeface="微软雅黑" panose="020B0503020204020204" pitchFamily="34" charset="-122"/>
              </a:rPr>
              <a:t>适应性</a:t>
            </a:r>
            <a:endParaRPr lang="zh-CN" altLang="en-US" sz="2000" b="1" dirty="0">
              <a:solidFill>
                <a:schemeClr val="accent1"/>
              </a:solidFill>
              <a:latin typeface="微软雅黑" panose="020B0503020204020204" pitchFamily="34" charset="-122"/>
              <a:ea typeface="微软雅黑" panose="020B0503020204020204" pitchFamily="34" charset="-122"/>
            </a:endParaRPr>
          </a:p>
          <a:p>
            <a:pPr marL="444500" lvl="1" indent="-273050" algn="l"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当工艺技术发展变化时，指令系统仍可以方便地用硬件来实现</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44500" lvl="1" indent="-273050" algn="l">
              <a:spcBef>
                <a:spcPts val="200"/>
              </a:spcBef>
              <a:spcAft>
                <a:spcPts val="200"/>
              </a:spcAft>
              <a:buClr>
                <a:srgbClr val="002B4C"/>
              </a:buClr>
              <a:buSzPct val="70000"/>
              <a:buFont typeface="Wingdings" panose="05000000000000000000" pitchFamily="2" charset="2"/>
              <a:buChar char="l"/>
            </a:pP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645" y="143936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文本框 3"/>
          <p:cNvSpPr txBox="1"/>
          <p:nvPr/>
        </p:nvSpPr>
        <p:spPr>
          <a:xfrm>
            <a:off x="661035" y="975995"/>
            <a:ext cx="10607675" cy="5313045"/>
          </a:xfrm>
          <a:prstGeom prst="rect">
            <a:avLst/>
          </a:prstGeom>
          <a:noFill/>
        </p:spPr>
        <p:txBody>
          <a:bodyPr wrap="square">
            <a:spAutoFit/>
          </a:bodyPr>
          <a:lstStyle/>
          <a:p>
            <a:pPr marL="69850"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2000" b="1" dirty="0">
                <a:solidFill>
                  <a:schemeClr val="accent1"/>
                </a:solidFill>
                <a:latin typeface="微软雅黑" panose="020B0503020204020204" pitchFamily="34" charset="-122"/>
                <a:ea typeface="微软雅黑" panose="020B0503020204020204" pitchFamily="34" charset="-122"/>
              </a:rPr>
              <a:t>一般的指令主要由两部分组成：</a:t>
            </a:r>
            <a:r>
              <a:rPr lang="zh-CN" altLang="en-US" sz="2000" b="1" dirty="0">
                <a:solidFill>
                  <a:srgbClr val="FF0000"/>
                </a:solidFill>
                <a:latin typeface="微软雅黑" panose="020B0503020204020204" pitchFamily="34" charset="-122"/>
                <a:ea typeface="微软雅黑" panose="020B0503020204020204" pitchFamily="34" charset="-122"/>
              </a:rPr>
              <a:t>操作码和地址码。</a:t>
            </a:r>
            <a:endParaRPr lang="zh-CN" altLang="en-US" sz="2000" b="1" dirty="0">
              <a:solidFill>
                <a:srgbClr val="FF0000"/>
              </a:solidFill>
              <a:latin typeface="微软雅黑" panose="020B0503020204020204" pitchFamily="34" charset="-122"/>
              <a:ea typeface="微软雅黑" panose="020B0503020204020204" pitchFamily="34" charset="-122"/>
            </a:endParaRPr>
          </a:p>
          <a:p>
            <a:pPr marL="69850" indent="-273050" algn="l"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rPr>
              <a:t>操作码</a:t>
            </a:r>
            <a:r>
              <a:rPr lang="zh-CN" altLang="en-US" sz="2000" b="1" dirty="0">
                <a:solidFill>
                  <a:schemeClr val="accent1"/>
                </a:solidFill>
                <a:latin typeface="微软雅黑" panose="020B0503020204020204" pitchFamily="34" charset="-122"/>
                <a:ea typeface="微软雅黑" panose="020B0503020204020204" pitchFamily="34" charset="-122"/>
              </a:rPr>
              <a:t>主要包括两部分内容：</a:t>
            </a:r>
            <a:endParaRPr lang="zh-CN" altLang="en-US" sz="2000" b="1" dirty="0">
              <a:solidFill>
                <a:schemeClr val="accent1"/>
              </a:solidFill>
              <a:latin typeface="微软雅黑" panose="020B0503020204020204" pitchFamily="34" charset="-122"/>
              <a:ea typeface="微软雅黑" panose="020B0503020204020204" pitchFamily="34" charset="-122"/>
            </a:endParaRPr>
          </a:p>
          <a:p>
            <a:pPr marL="50165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操作种类：加、减、乘、除、数据传送、移位、转移、输入输出</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50165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操作数描述</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933450" lvl="2"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数据的类型：定点数、浮点数、复数、字符、字符串、逻辑数、向量</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933450" lvl="2"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进位制：</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进制、</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进制、</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进制</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933450" lvl="2"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数据字长：字、半字、双字、字节</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69850" indent="-273050" algn="l"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2000" b="1" dirty="0">
                <a:solidFill>
                  <a:srgbClr val="0000CC"/>
                </a:solidFill>
                <a:latin typeface="微软雅黑" panose="020B0503020204020204" pitchFamily="34" charset="-122"/>
                <a:ea typeface="微软雅黑" panose="020B0503020204020204" pitchFamily="34" charset="-122"/>
              </a:rPr>
              <a:t>地址码</a:t>
            </a:r>
            <a:r>
              <a:rPr lang="zh-CN" altLang="en-US" sz="2000" b="1" dirty="0">
                <a:solidFill>
                  <a:schemeClr val="accent1"/>
                </a:solidFill>
                <a:latin typeface="微软雅黑" panose="020B0503020204020204" pitchFamily="34" charset="-122"/>
                <a:ea typeface="微软雅黑" panose="020B0503020204020204" pitchFamily="34" charset="-122"/>
              </a:rPr>
              <a:t>通常包括三部分内容：</a:t>
            </a:r>
            <a:endParaRPr lang="zh-CN" altLang="en-US" sz="2000" b="1" dirty="0">
              <a:solidFill>
                <a:schemeClr val="accent1"/>
              </a:solidFill>
              <a:latin typeface="微软雅黑" panose="020B0503020204020204" pitchFamily="34" charset="-122"/>
              <a:ea typeface="微软雅黑" panose="020B0503020204020204" pitchFamily="34" charset="-122"/>
            </a:endParaRPr>
          </a:p>
          <a:p>
            <a:pPr marL="50165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地址：直接地址、间接地址、立即数、寄存器编号、变址寄存器编号</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50165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地址的附加信息：偏移量、块长度、跳距</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501650"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寻址方式：直接寻址、间接寻址、立即数寻址、变址寻址、相对寻址、寄存器寻址</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可能</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a:ln>
                  <a:noFill/>
                </a:ln>
                <a:solidFill>
                  <a:srgbClr val="294A5A">
                    <a:lumMod val="75000"/>
                  </a:srgbClr>
                </a:solidFill>
                <a:effectLst/>
                <a:uLnTx/>
                <a:uFillTx/>
                <a:latin typeface="Arial" panose="020B0604020202020204" pitchFamily="34" charset="0"/>
                <a:ea typeface="微软雅黑" panose="020B0503020204020204" pitchFamily="34" charset="-122"/>
              </a:rPr>
              <a:t>2.3.2 指令操作码的优化—操作数相关内容</a:t>
            </a:r>
            <a:endParaRPr kumimoji="0" lang="en-US" altLang="zh-CN" sz="3400" b="1" i="0" u="none" strike="noStrike" kern="1200" cap="none" spc="0" normalizeH="0" baseline="0" noProof="0">
              <a:ln>
                <a:noFill/>
              </a:ln>
              <a:solidFill>
                <a:srgbClr val="294A5A">
                  <a:lumMod val="75000"/>
                </a:srgbClr>
              </a:solidFill>
              <a:effectLst/>
              <a:uLnTx/>
              <a:uFillTx/>
              <a:latin typeface="Arial" panose="020B0604020202020204" pitchFamily="34" charset="0"/>
              <a:ea typeface="微软雅黑" panose="020B0503020204020204" pitchFamily="34" charset="-122"/>
            </a:endParaRPr>
          </a:p>
        </p:txBody>
      </p:sp>
      <p:sp>
        <p:nvSpPr>
          <p:cNvPr id="4" name="Rounded Rectangle 1"/>
          <p:cNvSpPr/>
          <p:nvPr>
            <p:custDataLst>
              <p:tags r:id="rId3"/>
            </p:custDataLst>
          </p:nvPr>
        </p:nvSpPr>
        <p:spPr>
          <a:xfrm>
            <a:off x="1301214" y="1802867"/>
            <a:ext cx="508114" cy="50811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151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21"/>
          <p:cNvSpPr txBox="1"/>
          <p:nvPr>
            <p:custDataLst>
              <p:tags r:id="rId4"/>
            </p:custDataLst>
          </p:nvPr>
        </p:nvSpPr>
        <p:spPr>
          <a:xfrm>
            <a:off x="2010410" y="1742440"/>
            <a:ext cx="4904105" cy="701675"/>
          </a:xfrm>
          <a:prstGeom prst="rect">
            <a:avLst/>
          </a:prstGeom>
          <a:noFill/>
        </p:spPr>
        <p:txBody>
          <a:bodyPr wrap="square" rtlCol="0" anchor="ctr">
            <a:noAutofit/>
          </a:bodyPr>
          <a:lstStyle/>
          <a:p>
            <a:pPr marL="0" marR="0" lvl="0" indent="0" algn="l" defTabSz="914400" rtl="0" eaLnBrk="1" fontAlgn="base" latinLnBrk="0" hangingPunct="1">
              <a:lnSpc>
                <a:spcPct val="100000"/>
              </a:lnSpc>
              <a:spcBef>
                <a:spcPts val="200"/>
              </a:spcBef>
              <a:spcAft>
                <a:spcPts val="200"/>
              </a:spcAft>
              <a:buClrTx/>
              <a:buSzPct val="70000"/>
              <a:buFont typeface="Arial" panose="020B0604020202020204" pitchFamily="34" charset="0"/>
              <a:buNone/>
              <a:defRPr/>
            </a:pPr>
            <a:r>
              <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操作数的存储形式</a:t>
            </a: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marR="0" lvl="0" indent="-285750" algn="l" defTabSz="914400" rtl="0" eaLnBrk="1" fontAlgn="base" latinLnBrk="0" hangingPunct="1">
              <a:lnSpc>
                <a:spcPct val="100000"/>
              </a:lnSpc>
              <a:spcBef>
                <a:spcPts val="200"/>
              </a:spcBef>
              <a:spcAft>
                <a:spcPts val="200"/>
              </a:spcAft>
              <a:buClrTx/>
              <a:buSzPct val="70000"/>
              <a:buFont typeface="Wingdings" panose="05000000000000000000" charset="0"/>
              <a:buChar char="Ø"/>
              <a:defRPr/>
            </a:pPr>
            <a:r>
              <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存储器</a:t>
            </a:r>
            <a:endPar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marR="0" lvl="0" indent="-285750" algn="l" defTabSz="914400" rtl="0" eaLnBrk="1" fontAlgn="base" latinLnBrk="0" hangingPunct="1">
              <a:lnSpc>
                <a:spcPct val="100000"/>
              </a:lnSpc>
              <a:spcBef>
                <a:spcPts val="200"/>
              </a:spcBef>
              <a:spcAft>
                <a:spcPts val="200"/>
              </a:spcAft>
              <a:buClrTx/>
              <a:buSzPct val="70000"/>
              <a:buFont typeface="Wingdings" panose="05000000000000000000" charset="0"/>
              <a:buChar char="Ø"/>
              <a:defRPr/>
            </a:pPr>
            <a:r>
              <a:rPr kumimoji="0" lang="en-US" altLang="zh-CN"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CPU</a:t>
            </a:r>
            <a:r>
              <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内什么地方</a:t>
            </a:r>
            <a:endParaRPr kumimoji="0" lang="zh-CN" altLang="en-US" sz="1800" b="1" i="0" u="none" strike="noStrike" kern="1200" cap="none" spc="15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5"/>
            </p:custDataLst>
          </p:nvPr>
        </p:nvSpPr>
        <p:spPr>
          <a:xfrm>
            <a:off x="1325979" y="1847897"/>
            <a:ext cx="483165" cy="418662"/>
          </a:xfrm>
          <a:prstGeom prst="rect">
            <a:avLst/>
          </a:prstGeom>
          <a:noFill/>
        </p:spPr>
        <p:txBody>
          <a:bodyPr wrap="square" rtlCol="0"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rPr>
              <a:t>1</a:t>
            </a:r>
            <a:endPar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endParaRPr>
          </a:p>
        </p:txBody>
      </p:sp>
      <p:sp>
        <p:nvSpPr>
          <p:cNvPr id="7" name="Rounded Rectangle 1"/>
          <p:cNvSpPr/>
          <p:nvPr>
            <p:custDataLst>
              <p:tags r:id="rId6"/>
            </p:custDataLst>
          </p:nvPr>
        </p:nvSpPr>
        <p:spPr>
          <a:xfrm>
            <a:off x="5889346" y="1802867"/>
            <a:ext cx="508114" cy="508114"/>
          </a:xfrm>
          <a:prstGeom prst="roundRect">
            <a:avLst>
              <a:gd name="adj" fmla="val 50000"/>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151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21"/>
          <p:cNvSpPr txBox="1"/>
          <p:nvPr>
            <p:custDataLst>
              <p:tags r:id="rId7"/>
            </p:custDataLst>
          </p:nvPr>
        </p:nvSpPr>
        <p:spPr>
          <a:xfrm>
            <a:off x="6539865" y="1725295"/>
            <a:ext cx="4676140" cy="701675"/>
          </a:xfrm>
          <a:prstGeom prst="rect">
            <a:avLst/>
          </a:prstGeom>
          <a:noFill/>
        </p:spPr>
        <p:txBody>
          <a:bodyPr wrap="square" rtlCol="0" anchor="ctr">
            <a:normAutofit/>
          </a:bodyPr>
          <a:lstStyle/>
          <a:p>
            <a:pPr marL="0" marR="0" lvl="0" indent="0" algn="l" defTabSz="914400" rtl="0" eaLnBrk="1" fontAlgn="base" latinLnBrk="0" hangingPunct="1">
              <a:lnSpc>
                <a:spcPct val="100000"/>
              </a:lnSpc>
              <a:spcBef>
                <a:spcPts val="200"/>
              </a:spcBef>
              <a:spcAft>
                <a:spcPts val="200"/>
              </a:spcAft>
              <a:buClrTx/>
              <a:buSzPct val="70000"/>
              <a:buFont typeface="Arial" panose="020B0604020202020204" pitchFamily="34" charset="0"/>
              <a:buNone/>
              <a:defRPr/>
            </a:pPr>
            <a:r>
              <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mn-cs"/>
                <a:sym typeface="+mn-ea"/>
              </a:rPr>
              <a:t>每条指令中显式说明的操作数个数</a:t>
            </a:r>
            <a:endParaRPr kumimoji="0" lang="en-US" altLang="zh-CN" sz="1800" b="1" i="0" u="none" strike="noStrike" kern="1200" cap="none" spc="15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8"/>
            </p:custDataLst>
          </p:nvPr>
        </p:nvSpPr>
        <p:spPr>
          <a:xfrm>
            <a:off x="5914111" y="1847897"/>
            <a:ext cx="483165" cy="418662"/>
          </a:xfrm>
          <a:prstGeom prst="rect">
            <a:avLst/>
          </a:prstGeom>
          <a:noFill/>
        </p:spPr>
        <p:txBody>
          <a:bodyPr wrap="square" rtlCol="0"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1200" cap="none" spc="300" normalizeH="0" baseline="0" noProof="0" dirty="0">
                <a:ln>
                  <a:noFill/>
                </a:ln>
                <a:solidFill>
                  <a:srgbClr val="99CC39">
                    <a:lumMod val="50000"/>
                  </a:srgbClr>
                </a:solidFill>
                <a:effectLst/>
                <a:uLnTx/>
                <a:uFillTx/>
                <a:latin typeface="Arial" panose="020B0604020202020204" pitchFamily="34" charset="0"/>
                <a:ea typeface="微软雅黑" panose="020B0503020204020204" pitchFamily="34" charset="-122"/>
                <a:cs typeface="Montserrat Black"/>
              </a:rPr>
              <a:t>2</a:t>
            </a:r>
            <a:endParaRPr kumimoji="0" lang="en-US" sz="1800" b="1" i="0" u="none" strike="noStrike" kern="1200" cap="none" spc="300" normalizeH="0" baseline="0" noProof="0" dirty="0">
              <a:ln>
                <a:noFill/>
              </a:ln>
              <a:solidFill>
                <a:srgbClr val="99CC39">
                  <a:lumMod val="50000"/>
                </a:srgbClr>
              </a:solidFill>
              <a:effectLst/>
              <a:uLnTx/>
              <a:uFillTx/>
              <a:latin typeface="Arial" panose="020B0604020202020204" pitchFamily="34" charset="0"/>
              <a:ea typeface="微软雅黑" panose="020B0503020204020204" pitchFamily="34" charset="-122"/>
              <a:cs typeface="Montserrat Black"/>
            </a:endParaRPr>
          </a:p>
        </p:txBody>
      </p:sp>
      <p:sp>
        <p:nvSpPr>
          <p:cNvPr id="38" name="Rounded Rectangle 1"/>
          <p:cNvSpPr/>
          <p:nvPr>
            <p:custDataLst>
              <p:tags r:id="rId9"/>
            </p:custDataLst>
          </p:nvPr>
        </p:nvSpPr>
        <p:spPr>
          <a:xfrm>
            <a:off x="1301214" y="3102742"/>
            <a:ext cx="508114" cy="5081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151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21"/>
          <p:cNvSpPr txBox="1"/>
          <p:nvPr>
            <p:custDataLst>
              <p:tags r:id="rId10"/>
            </p:custDataLst>
          </p:nvPr>
        </p:nvSpPr>
        <p:spPr>
          <a:xfrm>
            <a:off x="1953895" y="3025775"/>
            <a:ext cx="4674235" cy="701675"/>
          </a:xfrm>
          <a:prstGeom prst="rect">
            <a:avLst/>
          </a:prstGeom>
          <a:noFill/>
        </p:spPr>
        <p:txBody>
          <a:bodyPr wrap="square" rtlCol="0" anchor="ctr">
            <a:noAutofit/>
          </a:bodyPr>
          <a:lstStyle/>
          <a:p>
            <a:pPr marL="0" marR="0" lvl="0" indent="0" algn="l" defTabSz="914400" rtl="0" eaLnBrk="1" fontAlgn="base" latinLnBrk="0" hangingPunct="1">
              <a:lnSpc>
                <a:spcPct val="100000"/>
              </a:lnSpc>
              <a:spcBef>
                <a:spcPts val="200"/>
              </a:spcBef>
              <a:spcAft>
                <a:spcPts val="200"/>
              </a:spcAft>
              <a:buClrTx/>
              <a:buSzPct val="70000"/>
              <a:buFont typeface="Arial" panose="020B0604020202020204" pitchFamily="34" charset="0"/>
              <a:buNone/>
              <a:defRPr/>
            </a:pPr>
            <a:r>
              <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mn-cs"/>
                <a:sym typeface="+mn-ea"/>
              </a:rPr>
              <a:t>操作数的位置</a:t>
            </a:r>
            <a:endParaRPr kumimoji="0" lang="zh-CN" altLang="en-US" sz="1800" b="1" i="0" u="none" strike="noStrike" kern="1200" cap="none" spc="15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1"/>
            </p:custDataLst>
          </p:nvPr>
        </p:nvSpPr>
        <p:spPr>
          <a:xfrm>
            <a:off x="1325979" y="3147773"/>
            <a:ext cx="483165" cy="418662"/>
          </a:xfrm>
          <a:prstGeom prst="rect">
            <a:avLst/>
          </a:prstGeom>
          <a:noFill/>
        </p:spPr>
        <p:txBody>
          <a:bodyPr wrap="square" rtlCol="0"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rPr>
              <a:t>3</a:t>
            </a:r>
            <a:endPar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endParaRPr>
          </a:p>
        </p:txBody>
      </p:sp>
      <p:sp>
        <p:nvSpPr>
          <p:cNvPr id="41" name="Rounded Rectangle 1"/>
          <p:cNvSpPr/>
          <p:nvPr>
            <p:custDataLst>
              <p:tags r:id="rId12"/>
            </p:custDataLst>
          </p:nvPr>
        </p:nvSpPr>
        <p:spPr>
          <a:xfrm>
            <a:off x="5889346" y="3102742"/>
            <a:ext cx="508114" cy="50811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151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21"/>
          <p:cNvSpPr txBox="1"/>
          <p:nvPr>
            <p:custDataLst>
              <p:tags r:id="rId13"/>
            </p:custDataLst>
          </p:nvPr>
        </p:nvSpPr>
        <p:spPr>
          <a:xfrm>
            <a:off x="6467475" y="3025775"/>
            <a:ext cx="4676775" cy="701675"/>
          </a:xfrm>
          <a:prstGeom prst="rect">
            <a:avLst/>
          </a:prstGeom>
          <a:noFill/>
        </p:spPr>
        <p:txBody>
          <a:bodyPr wrap="square" rtlCol="0" anchor="ctr">
            <a:noAutofit/>
          </a:bodyPr>
          <a:lstStyle/>
          <a:p>
            <a:pPr marL="0" marR="0" lvl="0" indent="0" algn="l" defTabSz="914400" rtl="0" eaLnBrk="1" fontAlgn="base" latinLnBrk="0" hangingPunct="1">
              <a:lnSpc>
                <a:spcPct val="100000"/>
              </a:lnSpc>
              <a:spcBef>
                <a:spcPts val="200"/>
              </a:spcBef>
              <a:spcAft>
                <a:spcPts val="200"/>
              </a:spcAft>
              <a:buClrTx/>
              <a:buSzPct val="70000"/>
              <a:buFont typeface="Arial" panose="020B0604020202020204" pitchFamily="34" charset="0"/>
              <a:buNone/>
              <a:defRPr/>
            </a:pPr>
            <a:r>
              <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mn-cs"/>
                <a:sym typeface="+mn-ea"/>
              </a:rPr>
              <a:t>操作类型</a:t>
            </a:r>
            <a:endParaRPr kumimoji="0" lang="zh-CN" altLang="en-US" sz="1800" b="1" i="0" u="none" strike="noStrike" kern="1200" cap="none" spc="15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4"/>
            </p:custDataLst>
          </p:nvPr>
        </p:nvSpPr>
        <p:spPr>
          <a:xfrm>
            <a:off x="5914111" y="3147773"/>
            <a:ext cx="483165" cy="418662"/>
          </a:xfrm>
          <a:prstGeom prst="rect">
            <a:avLst/>
          </a:prstGeom>
          <a:noFill/>
        </p:spPr>
        <p:txBody>
          <a:bodyPr wrap="square" rtlCol="0"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rPr>
              <a:t>4</a:t>
            </a:r>
            <a:endPar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endParaRPr>
          </a:p>
        </p:txBody>
      </p:sp>
      <p:sp>
        <p:nvSpPr>
          <p:cNvPr id="44" name="Rounded Rectangle 1"/>
          <p:cNvSpPr/>
          <p:nvPr>
            <p:custDataLst>
              <p:tags r:id="rId15"/>
            </p:custDataLst>
          </p:nvPr>
        </p:nvSpPr>
        <p:spPr>
          <a:xfrm>
            <a:off x="1301214" y="4402620"/>
            <a:ext cx="508114" cy="50811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tr-TR" sz="151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21"/>
          <p:cNvSpPr txBox="1"/>
          <p:nvPr>
            <p:custDataLst>
              <p:tags r:id="rId16"/>
            </p:custDataLst>
          </p:nvPr>
        </p:nvSpPr>
        <p:spPr>
          <a:xfrm>
            <a:off x="1953895" y="4325620"/>
            <a:ext cx="4422775" cy="701675"/>
          </a:xfrm>
          <a:prstGeom prst="rect">
            <a:avLst/>
          </a:prstGeom>
          <a:noFill/>
        </p:spPr>
        <p:txBody>
          <a:bodyPr wrap="square" rtlCol="0" anchor="ctr">
            <a:noAutofit/>
          </a:bodyPr>
          <a:lstStyle/>
          <a:p>
            <a:pPr marL="0" marR="0" lvl="0" indent="0" algn="l" defTabSz="914400" rtl="0" eaLnBrk="1" fontAlgn="base" latinLnBrk="0" hangingPunct="1">
              <a:lnSpc>
                <a:spcPct val="100000"/>
              </a:lnSpc>
              <a:spcBef>
                <a:spcPts val="200"/>
              </a:spcBef>
              <a:spcAft>
                <a:spcPts val="200"/>
              </a:spcAft>
              <a:buClrTx/>
              <a:buSzPct val="70000"/>
              <a:buFont typeface="Arial" panose="020B0604020202020204" pitchFamily="34" charset="0"/>
              <a:buNone/>
              <a:defRPr/>
            </a:pPr>
            <a:r>
              <a:rPr kumimoji="0" lang="zh-CN" altLang="en-US" sz="18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mn-cs"/>
                <a:sym typeface="+mn-ea"/>
              </a:rPr>
              <a:t>操作数的类型和长短</a:t>
            </a:r>
            <a:endParaRPr kumimoji="0" lang="zh-CN" altLang="en-US" sz="1800" b="1" i="0" u="none" strike="noStrike" kern="1200" cap="none" spc="15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7"/>
            </p:custDataLst>
          </p:nvPr>
        </p:nvSpPr>
        <p:spPr>
          <a:xfrm>
            <a:off x="1325979" y="4447651"/>
            <a:ext cx="483165" cy="418662"/>
          </a:xfrm>
          <a:prstGeom prst="rect">
            <a:avLst/>
          </a:prstGeom>
          <a:noFill/>
        </p:spPr>
        <p:txBody>
          <a:bodyPr wrap="square" rtlCol="0"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rPr>
              <a:t>5</a:t>
            </a:r>
            <a:endParaRPr kumimoji="0" lang="en-US" sz="18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ontserrat Black"/>
            </a:endParaRPr>
          </a:p>
        </p:txBody>
      </p:sp>
      <p:pic>
        <p:nvPicPr>
          <p:cNvPr id="50" name="图片 49" descr="微信截图_20240112211134"/>
          <p:cNvPicPr>
            <a:picLocks noChangeAspect="1"/>
          </p:cNvPicPr>
          <p:nvPr>
            <p:custDataLst>
              <p:tags r:id="rId18"/>
            </p:custDataLst>
          </p:nvPr>
        </p:nvPicPr>
        <p:blipFill>
          <a:blip r:embed="rId19"/>
          <a:stretch>
            <a:fillRect/>
          </a:stretch>
        </p:blipFill>
        <p:spPr>
          <a:xfrm>
            <a:off x="9216390" y="201295"/>
            <a:ext cx="1895475" cy="485775"/>
          </a:xfrm>
          <a:prstGeom prst="rect">
            <a:avLst/>
          </a:prstGeom>
        </p:spPr>
      </p:pic>
    </p:spTree>
    <p:custDataLst>
      <p:tags r:id="rId20"/>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文本框 133"/>
          <p:cNvSpPr txBox="1"/>
          <p:nvPr>
            <p:custDataLst>
              <p:tags r:id="rId1"/>
            </p:custDataLst>
          </p:nvPr>
        </p:nvSpPr>
        <p:spPr>
          <a:xfrm>
            <a:off x="2733675" y="1614170"/>
            <a:ext cx="7967345" cy="2169795"/>
          </a:xfrm>
          <a:prstGeom prst="rect">
            <a:avLst/>
          </a:prstGeom>
          <a:noFill/>
        </p:spPr>
        <p:txBody>
          <a:bodyPr wrap="square" rtlCol="0">
            <a:normAutofit/>
          </a:bodyPr>
          <a:lstStyle>
            <a:defPPr>
              <a:defRPr lang="en-US"/>
            </a:defPPr>
            <a:lvl1pPr>
              <a:lnSpc>
                <a:spcPct val="120000"/>
              </a:lnSpc>
              <a:defRPr kumimoji="1" sz="1400">
                <a:solidFill>
                  <a:schemeClr val="tx1">
                    <a:lumMod val="75000"/>
                    <a:lumOff val="25000"/>
                  </a:schemeClr>
                </a:solidFill>
                <a:latin typeface="+mn-ea"/>
              </a:defRPr>
            </a:lvl1pPr>
          </a:lstStyle>
          <a:p>
            <a:pPr marL="0" marR="0" lvl="0" indent="0" algn="l" defTabSz="914400" rtl="0" eaLnBrk="1" fontAlgn="base" latinLnBrk="0" hangingPunct="1">
              <a:lnSpc>
                <a:spcPct val="130000"/>
              </a:lnSpc>
              <a:spcBef>
                <a:spcPts val="0"/>
              </a:spcBef>
              <a:spcAft>
                <a:spcPts val="0"/>
              </a:spcAft>
              <a:buClrTx/>
              <a:buSzPct val="100000"/>
              <a:buFont typeface="Arial" panose="020B0604020202020204" pitchFamily="34" charset="0"/>
              <a:buNone/>
              <a:defRPr/>
            </a:pPr>
            <a:r>
              <a:rPr kumimoji="1" lang="zh-CN" altLang="en-US" sz="2000" b="1" i="0" u="none" strike="noStrike" kern="1200" cap="none" spc="20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cs typeface="+mn-cs"/>
              </a:rPr>
              <a:t>本章着重从</a:t>
            </a:r>
            <a:r>
              <a:rPr kumimoji="1" lang="zh-CN" altLang="en-US" sz="2000" b="1" i="0" u="none" strike="noStrike" kern="1200" cap="none" spc="20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数据表示、寻址方式、指令系统</a:t>
            </a:r>
            <a:r>
              <a:rPr kumimoji="1" lang="zh-CN" altLang="en-US" sz="2000" b="1" i="0" u="none" strike="noStrike" kern="1200" cap="none" spc="20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cs typeface="+mn-cs"/>
              </a:rPr>
              <a:t>的设计与改进等方面分析应如何合理分配软、硬件功能，给程序设计提供好的界面。</a:t>
            </a:r>
            <a:endParaRPr kumimoji="1" lang="zh-CN" altLang="en-US" sz="2000" b="1" i="0" u="none" strike="noStrike" kern="1200" cap="none" spc="20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cs typeface="+mn-cs"/>
            </a:endParaRPr>
          </a:p>
        </p:txBody>
      </p:sp>
      <p:sp>
        <p:nvSpPr>
          <p:cNvPr id="129" name="Shape 1489"/>
          <p:cNvSpPr/>
          <p:nvPr>
            <p:custDataLst>
              <p:tags r:id="rId2"/>
            </p:custDataLst>
          </p:nvPr>
        </p:nvSpPr>
        <p:spPr>
          <a:xfrm>
            <a:off x="1174750" y="1626235"/>
            <a:ext cx="1114425" cy="1114425"/>
          </a:xfrm>
          <a:prstGeom prst="ellipse">
            <a:avLst/>
          </a:prstGeom>
          <a:solidFill>
            <a:schemeClr val="accent1"/>
          </a:solidFill>
          <a:ln w="25400" cap="flat" cmpd="sng">
            <a:solidFill>
              <a:schemeClr val="dk1">
                <a:alpha val="0"/>
              </a:schemeClr>
            </a:solidFill>
            <a:prstDash val="solid"/>
            <a:miter/>
            <a:headEnd type="none" w="med" len="med"/>
            <a:tailEnd type="none" w="med" len="med"/>
          </a:ln>
          <a:effectLst/>
        </p:spPr>
        <p:txBody>
          <a:bodyPr lIns="0" tIns="0" rIns="0" bIns="0" anchor="t" anchorCtr="0">
            <a:noAutofit/>
          </a:bodyPr>
          <a:lstStyle/>
          <a:p>
            <a:pPr marL="0" marR="0" lvl="0" indent="0" algn="l" defTabSz="457200" rtl="0" eaLnBrk="1" fontAlgn="base" latinLnBrk="0" hangingPunct="1">
              <a:lnSpc>
                <a:spcPct val="120000"/>
              </a:lnSpc>
              <a:spcBef>
                <a:spcPct val="0"/>
              </a:spcBef>
              <a:spcAft>
                <a:spcPct val="0"/>
              </a:spcAft>
              <a:buClrTx/>
              <a:buSzTx/>
              <a:buFont typeface="Arial" panose="020B0604020202020204" pitchFamily="34" charset="0"/>
              <a:buNone/>
              <a:defRPr/>
            </a:pPr>
            <a:endParaRPr kumimoji="0" sz="17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Roboto" panose="02000000000000000000"/>
              <a:sym typeface="Arial" panose="020B0604020202020204" pitchFamily="34" charset="0"/>
            </a:endParaRPr>
          </a:p>
        </p:txBody>
      </p:sp>
      <p:sp>
        <p:nvSpPr>
          <p:cNvPr id="195" name="任意形状 194"/>
          <p:cNvSpPr/>
          <p:nvPr>
            <p:custDataLst>
              <p:tags r:id="rId3"/>
            </p:custDataLst>
          </p:nvPr>
        </p:nvSpPr>
        <p:spPr>
          <a:xfrm>
            <a:off x="1511935" y="1870710"/>
            <a:ext cx="410210" cy="577215"/>
          </a:xfrm>
          <a:custGeom>
            <a:avLst/>
            <a:gdLst>
              <a:gd name="connsiteX0" fmla="*/ 220500 w 255937"/>
              <a:gd name="connsiteY0" fmla="*/ 226688 h 360000"/>
              <a:gd name="connsiteX1" fmla="*/ 232312 w 255937"/>
              <a:gd name="connsiteY1" fmla="*/ 226688 h 360000"/>
              <a:gd name="connsiteX2" fmla="*/ 232312 w 255937"/>
              <a:gd name="connsiteY2" fmla="*/ 238500 h 360000"/>
              <a:gd name="connsiteX3" fmla="*/ 220500 w 255937"/>
              <a:gd name="connsiteY3" fmla="*/ 238500 h 360000"/>
              <a:gd name="connsiteX4" fmla="*/ 162562 w 255937"/>
              <a:gd name="connsiteY4" fmla="*/ 226688 h 360000"/>
              <a:gd name="connsiteX5" fmla="*/ 209250 w 255937"/>
              <a:gd name="connsiteY5" fmla="*/ 226688 h 360000"/>
              <a:gd name="connsiteX6" fmla="*/ 209250 w 255937"/>
              <a:gd name="connsiteY6" fmla="*/ 238500 h 360000"/>
              <a:gd name="connsiteX7" fmla="*/ 162562 w 255937"/>
              <a:gd name="connsiteY7" fmla="*/ 238500 h 360000"/>
              <a:gd name="connsiteX8" fmla="*/ 81000 w 255937"/>
              <a:gd name="connsiteY8" fmla="*/ 226688 h 360000"/>
              <a:gd name="connsiteX9" fmla="*/ 92813 w 255937"/>
              <a:gd name="connsiteY9" fmla="*/ 226688 h 360000"/>
              <a:gd name="connsiteX10" fmla="*/ 92813 w 255937"/>
              <a:gd name="connsiteY10" fmla="*/ 238500 h 360000"/>
              <a:gd name="connsiteX11" fmla="*/ 81000 w 255937"/>
              <a:gd name="connsiteY11" fmla="*/ 238500 h 360000"/>
              <a:gd name="connsiteX12" fmla="*/ 23062 w 255937"/>
              <a:gd name="connsiteY12" fmla="*/ 226688 h 360000"/>
              <a:gd name="connsiteX13" fmla="*/ 69749 w 255937"/>
              <a:gd name="connsiteY13" fmla="*/ 226688 h 360000"/>
              <a:gd name="connsiteX14" fmla="*/ 69749 w 255937"/>
              <a:gd name="connsiteY14" fmla="*/ 238500 h 360000"/>
              <a:gd name="connsiteX15" fmla="*/ 23062 w 255937"/>
              <a:gd name="connsiteY15" fmla="*/ 238500 h 360000"/>
              <a:gd name="connsiteX16" fmla="*/ 197437 w 255937"/>
              <a:gd name="connsiteY16" fmla="*/ 156938 h 360000"/>
              <a:gd name="connsiteX17" fmla="*/ 174374 w 255937"/>
              <a:gd name="connsiteY17" fmla="*/ 180000 h 360000"/>
              <a:gd name="connsiteX18" fmla="*/ 197437 w 255937"/>
              <a:gd name="connsiteY18" fmla="*/ 203062 h 360000"/>
              <a:gd name="connsiteX19" fmla="*/ 220499 w 255937"/>
              <a:gd name="connsiteY19" fmla="*/ 180000 h 360000"/>
              <a:gd name="connsiteX20" fmla="*/ 197437 w 255937"/>
              <a:gd name="connsiteY20" fmla="*/ 156938 h 360000"/>
              <a:gd name="connsiteX21" fmla="*/ 57937 w 255937"/>
              <a:gd name="connsiteY21" fmla="*/ 156938 h 360000"/>
              <a:gd name="connsiteX22" fmla="*/ 34875 w 255937"/>
              <a:gd name="connsiteY22" fmla="*/ 180000 h 360000"/>
              <a:gd name="connsiteX23" fmla="*/ 57937 w 255937"/>
              <a:gd name="connsiteY23" fmla="*/ 203062 h 360000"/>
              <a:gd name="connsiteX24" fmla="*/ 81000 w 255937"/>
              <a:gd name="connsiteY24" fmla="*/ 180000 h 360000"/>
              <a:gd name="connsiteX25" fmla="*/ 57937 w 255937"/>
              <a:gd name="connsiteY25" fmla="*/ 156938 h 360000"/>
              <a:gd name="connsiteX26" fmla="*/ 197437 w 255937"/>
              <a:gd name="connsiteY26" fmla="*/ 145125 h 360000"/>
              <a:gd name="connsiteX27" fmla="*/ 232312 w 255937"/>
              <a:gd name="connsiteY27" fmla="*/ 180000 h 360000"/>
              <a:gd name="connsiteX28" fmla="*/ 197437 w 255937"/>
              <a:gd name="connsiteY28" fmla="*/ 214875 h 360000"/>
              <a:gd name="connsiteX29" fmla="*/ 162562 w 255937"/>
              <a:gd name="connsiteY29" fmla="*/ 180000 h 360000"/>
              <a:gd name="connsiteX30" fmla="*/ 197437 w 255937"/>
              <a:gd name="connsiteY30" fmla="*/ 145125 h 360000"/>
              <a:gd name="connsiteX31" fmla="*/ 57937 w 255937"/>
              <a:gd name="connsiteY31" fmla="*/ 145125 h 360000"/>
              <a:gd name="connsiteX32" fmla="*/ 92812 w 255937"/>
              <a:gd name="connsiteY32" fmla="*/ 180000 h 360000"/>
              <a:gd name="connsiteX33" fmla="*/ 57937 w 255937"/>
              <a:gd name="connsiteY33" fmla="*/ 214875 h 360000"/>
              <a:gd name="connsiteX34" fmla="*/ 23062 w 255937"/>
              <a:gd name="connsiteY34" fmla="*/ 180000 h 360000"/>
              <a:gd name="connsiteX35" fmla="*/ 57937 w 255937"/>
              <a:gd name="connsiteY35" fmla="*/ 145125 h 360000"/>
              <a:gd name="connsiteX36" fmla="*/ 151312 w 255937"/>
              <a:gd name="connsiteY36" fmla="*/ 116438 h 360000"/>
              <a:gd name="connsiteX37" fmla="*/ 151312 w 255937"/>
              <a:gd name="connsiteY37" fmla="*/ 278438 h 360000"/>
              <a:gd name="connsiteX38" fmla="*/ 161999 w 255937"/>
              <a:gd name="connsiteY38" fmla="*/ 348188 h 360000"/>
              <a:gd name="connsiteX39" fmla="*/ 233437 w 255937"/>
              <a:gd name="connsiteY39" fmla="*/ 348188 h 360000"/>
              <a:gd name="connsiteX40" fmla="*/ 244124 w 255937"/>
              <a:gd name="connsiteY40" fmla="*/ 277875 h 360000"/>
              <a:gd name="connsiteX41" fmla="*/ 244124 w 255937"/>
              <a:gd name="connsiteY41" fmla="*/ 116438 h 360000"/>
              <a:gd name="connsiteX42" fmla="*/ 11812 w 255937"/>
              <a:gd name="connsiteY42" fmla="*/ 116438 h 360000"/>
              <a:gd name="connsiteX43" fmla="*/ 11812 w 255937"/>
              <a:gd name="connsiteY43" fmla="*/ 277875 h 360000"/>
              <a:gd name="connsiteX44" fmla="*/ 22500 w 255937"/>
              <a:gd name="connsiteY44" fmla="*/ 348188 h 360000"/>
              <a:gd name="connsiteX45" fmla="*/ 93938 w 255937"/>
              <a:gd name="connsiteY45" fmla="*/ 348188 h 360000"/>
              <a:gd name="connsiteX46" fmla="*/ 104625 w 255937"/>
              <a:gd name="connsiteY46" fmla="*/ 277875 h 360000"/>
              <a:gd name="connsiteX47" fmla="*/ 104625 w 255937"/>
              <a:gd name="connsiteY47" fmla="*/ 116438 h 360000"/>
              <a:gd name="connsiteX48" fmla="*/ 185625 w 255937"/>
              <a:gd name="connsiteY48" fmla="*/ 52313 h 360000"/>
              <a:gd name="connsiteX49" fmla="*/ 197437 w 255937"/>
              <a:gd name="connsiteY49" fmla="*/ 52313 h 360000"/>
              <a:gd name="connsiteX50" fmla="*/ 197437 w 255937"/>
              <a:gd name="connsiteY50" fmla="*/ 64126 h 360000"/>
              <a:gd name="connsiteX51" fmla="*/ 185625 w 255937"/>
              <a:gd name="connsiteY51" fmla="*/ 64126 h 360000"/>
              <a:gd name="connsiteX52" fmla="*/ 47281 w 255937"/>
              <a:gd name="connsiteY52" fmla="*/ 52313 h 360000"/>
              <a:gd name="connsiteX53" fmla="*/ 41555 w 255937"/>
              <a:gd name="connsiteY53" fmla="*/ 76641 h 360000"/>
              <a:gd name="connsiteX54" fmla="*/ 18703 w 255937"/>
              <a:gd name="connsiteY54" fmla="*/ 104625 h 360000"/>
              <a:gd name="connsiteX55" fmla="*/ 97694 w 255937"/>
              <a:gd name="connsiteY55" fmla="*/ 104625 h 360000"/>
              <a:gd name="connsiteX56" fmla="*/ 74883 w 255937"/>
              <a:gd name="connsiteY56" fmla="*/ 76852 h 360000"/>
              <a:gd name="connsiteX57" fmla="*/ 69133 w 255937"/>
              <a:gd name="connsiteY57" fmla="*/ 52313 h 360000"/>
              <a:gd name="connsiteX58" fmla="*/ 162562 w 255937"/>
              <a:gd name="connsiteY58" fmla="*/ 42535 h 360000"/>
              <a:gd name="connsiteX59" fmla="*/ 152332 w 255937"/>
              <a:gd name="connsiteY59" fmla="*/ 104625 h 360000"/>
              <a:gd name="connsiteX60" fmla="*/ 243069 w 255937"/>
              <a:gd name="connsiteY60" fmla="*/ 104625 h 360000"/>
              <a:gd name="connsiteX61" fmla="*/ 232875 w 255937"/>
              <a:gd name="connsiteY61" fmla="*/ 44818 h 360000"/>
              <a:gd name="connsiteX62" fmla="*/ 232875 w 255937"/>
              <a:gd name="connsiteY62" fmla="*/ 46688 h 360000"/>
              <a:gd name="connsiteX63" fmla="*/ 191812 w 255937"/>
              <a:gd name="connsiteY63" fmla="*/ 87188 h 360000"/>
              <a:gd name="connsiteX64" fmla="*/ 162562 w 255937"/>
              <a:gd name="connsiteY64" fmla="*/ 87188 h 360000"/>
              <a:gd name="connsiteX65" fmla="*/ 174374 w 255937"/>
              <a:gd name="connsiteY65" fmla="*/ 11812 h 360000"/>
              <a:gd name="connsiteX66" fmla="*/ 174374 w 255937"/>
              <a:gd name="connsiteY66" fmla="*/ 75375 h 360000"/>
              <a:gd name="connsiteX67" fmla="*/ 191812 w 255937"/>
              <a:gd name="connsiteY67" fmla="*/ 75375 h 360000"/>
              <a:gd name="connsiteX68" fmla="*/ 221062 w 255937"/>
              <a:gd name="connsiteY68" fmla="*/ 46125 h 360000"/>
              <a:gd name="connsiteX69" fmla="*/ 221062 w 255937"/>
              <a:gd name="connsiteY69" fmla="*/ 11812 h 360000"/>
              <a:gd name="connsiteX70" fmla="*/ 197437 w 255937"/>
              <a:gd name="connsiteY70" fmla="*/ 11812 h 360000"/>
              <a:gd name="connsiteX71" fmla="*/ 197437 w 255937"/>
              <a:gd name="connsiteY71" fmla="*/ 40500 h 360000"/>
              <a:gd name="connsiteX72" fmla="*/ 185625 w 255937"/>
              <a:gd name="connsiteY72" fmla="*/ 40500 h 360000"/>
              <a:gd name="connsiteX73" fmla="*/ 185625 w 255937"/>
              <a:gd name="connsiteY73" fmla="*/ 11812 h 360000"/>
              <a:gd name="connsiteX74" fmla="*/ 52313 w 255937"/>
              <a:gd name="connsiteY74" fmla="*/ 11250 h 360000"/>
              <a:gd name="connsiteX75" fmla="*/ 52313 w 255937"/>
              <a:gd name="connsiteY75" fmla="*/ 30938 h 360000"/>
              <a:gd name="connsiteX76" fmla="*/ 50062 w 255937"/>
              <a:gd name="connsiteY76" fmla="*/ 40500 h 360000"/>
              <a:gd name="connsiteX77" fmla="*/ 66365 w 255937"/>
              <a:gd name="connsiteY77" fmla="*/ 40500 h 360000"/>
              <a:gd name="connsiteX78" fmla="*/ 64125 w 255937"/>
              <a:gd name="connsiteY78" fmla="*/ 30938 h 360000"/>
              <a:gd name="connsiteX79" fmla="*/ 64125 w 255937"/>
              <a:gd name="connsiteY79" fmla="*/ 19688 h 360000"/>
              <a:gd name="connsiteX80" fmla="*/ 55688 w 255937"/>
              <a:gd name="connsiteY80" fmla="*/ 11250 h 360000"/>
              <a:gd name="connsiteX81" fmla="*/ 157499 w 255937"/>
              <a:gd name="connsiteY81" fmla="*/ 0 h 360000"/>
              <a:gd name="connsiteX82" fmla="*/ 237374 w 255937"/>
              <a:gd name="connsiteY82" fmla="*/ 0 h 360000"/>
              <a:gd name="connsiteX83" fmla="*/ 255937 w 255937"/>
              <a:gd name="connsiteY83" fmla="*/ 110250 h 360000"/>
              <a:gd name="connsiteX84" fmla="*/ 255937 w 255937"/>
              <a:gd name="connsiteY84" fmla="*/ 279563 h 360000"/>
              <a:gd name="connsiteX85" fmla="*/ 242999 w 255937"/>
              <a:gd name="connsiteY85" fmla="*/ 360000 h 360000"/>
              <a:gd name="connsiteX86" fmla="*/ 151874 w 255937"/>
              <a:gd name="connsiteY86" fmla="*/ 360000 h 360000"/>
              <a:gd name="connsiteX87" fmla="*/ 139499 w 255937"/>
              <a:gd name="connsiteY87" fmla="*/ 278438 h 360000"/>
              <a:gd name="connsiteX88" fmla="*/ 139499 w 255937"/>
              <a:gd name="connsiteY88" fmla="*/ 109125 h 360000"/>
              <a:gd name="connsiteX89" fmla="*/ 40500 w 255937"/>
              <a:gd name="connsiteY89" fmla="*/ 0 h 360000"/>
              <a:gd name="connsiteX90" fmla="*/ 60188 w 255937"/>
              <a:gd name="connsiteY90" fmla="*/ 0 h 360000"/>
              <a:gd name="connsiteX91" fmla="*/ 75375 w 255937"/>
              <a:gd name="connsiteY91" fmla="*/ 15188 h 360000"/>
              <a:gd name="connsiteX92" fmla="*/ 75375 w 255937"/>
              <a:gd name="connsiteY92" fmla="*/ 31500 h 360000"/>
              <a:gd name="connsiteX93" fmla="*/ 113625 w 255937"/>
              <a:gd name="connsiteY93" fmla="*/ 105750 h 360000"/>
              <a:gd name="connsiteX94" fmla="*/ 115875 w 255937"/>
              <a:gd name="connsiteY94" fmla="*/ 107438 h 360000"/>
              <a:gd name="connsiteX95" fmla="*/ 115875 w 255937"/>
              <a:gd name="connsiteY95" fmla="*/ 279563 h 360000"/>
              <a:gd name="connsiteX96" fmla="*/ 103500 w 255937"/>
              <a:gd name="connsiteY96" fmla="*/ 360000 h 360000"/>
              <a:gd name="connsiteX97" fmla="*/ 12375 w 255937"/>
              <a:gd name="connsiteY97" fmla="*/ 360000 h 360000"/>
              <a:gd name="connsiteX98" fmla="*/ 0 w 255937"/>
              <a:gd name="connsiteY98" fmla="*/ 278438 h 360000"/>
              <a:gd name="connsiteX99" fmla="*/ 0 w 255937"/>
              <a:gd name="connsiteY99" fmla="*/ 107438 h 360000"/>
              <a:gd name="connsiteX100" fmla="*/ 2250 w 255937"/>
              <a:gd name="connsiteY100" fmla="*/ 105750 h 360000"/>
              <a:gd name="connsiteX101" fmla="*/ 40500 w 255937"/>
              <a:gd name="connsiteY101" fmla="*/ 315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937" h="360000">
                <a:moveTo>
                  <a:pt x="220500" y="226688"/>
                </a:moveTo>
                <a:lnTo>
                  <a:pt x="232312" y="226688"/>
                </a:lnTo>
                <a:lnTo>
                  <a:pt x="232312" y="238500"/>
                </a:lnTo>
                <a:lnTo>
                  <a:pt x="220500" y="238500"/>
                </a:lnTo>
                <a:close/>
                <a:moveTo>
                  <a:pt x="162562" y="226688"/>
                </a:moveTo>
                <a:lnTo>
                  <a:pt x="209250" y="226688"/>
                </a:lnTo>
                <a:lnTo>
                  <a:pt x="209250" y="238500"/>
                </a:lnTo>
                <a:lnTo>
                  <a:pt x="162562" y="238500"/>
                </a:lnTo>
                <a:close/>
                <a:moveTo>
                  <a:pt x="81000" y="226688"/>
                </a:moveTo>
                <a:lnTo>
                  <a:pt x="92813" y="226688"/>
                </a:lnTo>
                <a:lnTo>
                  <a:pt x="92813" y="238500"/>
                </a:lnTo>
                <a:lnTo>
                  <a:pt x="81000" y="238500"/>
                </a:lnTo>
                <a:close/>
                <a:moveTo>
                  <a:pt x="23062" y="226688"/>
                </a:moveTo>
                <a:lnTo>
                  <a:pt x="69749" y="226688"/>
                </a:lnTo>
                <a:lnTo>
                  <a:pt x="69749" y="238500"/>
                </a:lnTo>
                <a:lnTo>
                  <a:pt x="23062" y="238500"/>
                </a:lnTo>
                <a:close/>
                <a:moveTo>
                  <a:pt x="197437" y="156938"/>
                </a:moveTo>
                <a:cubicBezTo>
                  <a:pt x="184499" y="156938"/>
                  <a:pt x="174374" y="167063"/>
                  <a:pt x="174374" y="180000"/>
                </a:cubicBezTo>
                <a:cubicBezTo>
                  <a:pt x="174374" y="192938"/>
                  <a:pt x="184499" y="203062"/>
                  <a:pt x="197437" y="203062"/>
                </a:cubicBezTo>
                <a:cubicBezTo>
                  <a:pt x="210375" y="203062"/>
                  <a:pt x="220499" y="192938"/>
                  <a:pt x="220499" y="180000"/>
                </a:cubicBezTo>
                <a:cubicBezTo>
                  <a:pt x="220499" y="167063"/>
                  <a:pt x="210375" y="156938"/>
                  <a:pt x="197437" y="156938"/>
                </a:cubicBezTo>
                <a:close/>
                <a:moveTo>
                  <a:pt x="57937" y="156938"/>
                </a:moveTo>
                <a:cubicBezTo>
                  <a:pt x="44999" y="156938"/>
                  <a:pt x="34875" y="167063"/>
                  <a:pt x="34875" y="180000"/>
                </a:cubicBezTo>
                <a:cubicBezTo>
                  <a:pt x="34875" y="192938"/>
                  <a:pt x="44999" y="203062"/>
                  <a:pt x="57937" y="203062"/>
                </a:cubicBezTo>
                <a:cubicBezTo>
                  <a:pt x="70875" y="203062"/>
                  <a:pt x="81000" y="192938"/>
                  <a:pt x="81000" y="180000"/>
                </a:cubicBezTo>
                <a:cubicBezTo>
                  <a:pt x="81000" y="167063"/>
                  <a:pt x="70875" y="156938"/>
                  <a:pt x="57937" y="156938"/>
                </a:cubicBezTo>
                <a:close/>
                <a:moveTo>
                  <a:pt x="197437" y="145125"/>
                </a:moveTo>
                <a:cubicBezTo>
                  <a:pt x="216562" y="145125"/>
                  <a:pt x="232312" y="160875"/>
                  <a:pt x="232312" y="180000"/>
                </a:cubicBezTo>
                <a:cubicBezTo>
                  <a:pt x="232312" y="199125"/>
                  <a:pt x="216562" y="214875"/>
                  <a:pt x="197437" y="214875"/>
                </a:cubicBezTo>
                <a:cubicBezTo>
                  <a:pt x="178312" y="214875"/>
                  <a:pt x="162562" y="199125"/>
                  <a:pt x="162562" y="180000"/>
                </a:cubicBezTo>
                <a:cubicBezTo>
                  <a:pt x="162562" y="160875"/>
                  <a:pt x="178312" y="145125"/>
                  <a:pt x="197437" y="145125"/>
                </a:cubicBezTo>
                <a:close/>
                <a:moveTo>
                  <a:pt x="57937" y="145125"/>
                </a:moveTo>
                <a:cubicBezTo>
                  <a:pt x="77062" y="145125"/>
                  <a:pt x="92812" y="160875"/>
                  <a:pt x="92812" y="180000"/>
                </a:cubicBezTo>
                <a:cubicBezTo>
                  <a:pt x="92812" y="199125"/>
                  <a:pt x="77062" y="214875"/>
                  <a:pt x="57937" y="214875"/>
                </a:cubicBezTo>
                <a:cubicBezTo>
                  <a:pt x="38812" y="214875"/>
                  <a:pt x="23062" y="199125"/>
                  <a:pt x="23062" y="180000"/>
                </a:cubicBezTo>
                <a:cubicBezTo>
                  <a:pt x="23062" y="160875"/>
                  <a:pt x="38812" y="145125"/>
                  <a:pt x="57937" y="145125"/>
                </a:cubicBezTo>
                <a:close/>
                <a:moveTo>
                  <a:pt x="151312" y="116438"/>
                </a:moveTo>
                <a:lnTo>
                  <a:pt x="151312" y="278438"/>
                </a:lnTo>
                <a:lnTo>
                  <a:pt x="161999" y="348188"/>
                </a:lnTo>
                <a:lnTo>
                  <a:pt x="233437" y="348188"/>
                </a:lnTo>
                <a:lnTo>
                  <a:pt x="244124" y="277875"/>
                </a:lnTo>
                <a:lnTo>
                  <a:pt x="244124" y="116438"/>
                </a:lnTo>
                <a:close/>
                <a:moveTo>
                  <a:pt x="11812" y="116438"/>
                </a:moveTo>
                <a:lnTo>
                  <a:pt x="11812" y="277875"/>
                </a:lnTo>
                <a:lnTo>
                  <a:pt x="22500" y="348188"/>
                </a:lnTo>
                <a:lnTo>
                  <a:pt x="93938" y="348188"/>
                </a:lnTo>
                <a:lnTo>
                  <a:pt x="104625" y="277875"/>
                </a:lnTo>
                <a:lnTo>
                  <a:pt x="104625" y="116438"/>
                </a:lnTo>
                <a:close/>
                <a:moveTo>
                  <a:pt x="185625" y="52313"/>
                </a:moveTo>
                <a:lnTo>
                  <a:pt x="197437" y="52313"/>
                </a:lnTo>
                <a:lnTo>
                  <a:pt x="197437" y="64126"/>
                </a:lnTo>
                <a:lnTo>
                  <a:pt x="185625" y="64126"/>
                </a:lnTo>
                <a:close/>
                <a:moveTo>
                  <a:pt x="47281" y="52313"/>
                </a:moveTo>
                <a:lnTo>
                  <a:pt x="41555" y="76641"/>
                </a:lnTo>
                <a:lnTo>
                  <a:pt x="18703" y="104625"/>
                </a:lnTo>
                <a:lnTo>
                  <a:pt x="97694" y="104625"/>
                </a:lnTo>
                <a:lnTo>
                  <a:pt x="74883" y="76852"/>
                </a:lnTo>
                <a:lnTo>
                  <a:pt x="69133" y="52313"/>
                </a:lnTo>
                <a:close/>
                <a:moveTo>
                  <a:pt x="162562" y="42535"/>
                </a:moveTo>
                <a:lnTo>
                  <a:pt x="152332" y="104625"/>
                </a:lnTo>
                <a:lnTo>
                  <a:pt x="243069" y="104625"/>
                </a:lnTo>
                <a:lnTo>
                  <a:pt x="232875" y="44818"/>
                </a:lnTo>
                <a:lnTo>
                  <a:pt x="232875" y="46688"/>
                </a:lnTo>
                <a:cubicBezTo>
                  <a:pt x="232312" y="69188"/>
                  <a:pt x="214312" y="87188"/>
                  <a:pt x="191812" y="87188"/>
                </a:cubicBezTo>
                <a:lnTo>
                  <a:pt x="162562" y="87188"/>
                </a:lnTo>
                <a:close/>
                <a:moveTo>
                  <a:pt x="174374" y="11812"/>
                </a:moveTo>
                <a:lnTo>
                  <a:pt x="174374" y="75375"/>
                </a:lnTo>
                <a:lnTo>
                  <a:pt x="191812" y="75375"/>
                </a:lnTo>
                <a:cubicBezTo>
                  <a:pt x="207562" y="75375"/>
                  <a:pt x="221062" y="62438"/>
                  <a:pt x="221062" y="46125"/>
                </a:cubicBezTo>
                <a:lnTo>
                  <a:pt x="221062" y="11812"/>
                </a:lnTo>
                <a:lnTo>
                  <a:pt x="197437" y="11812"/>
                </a:lnTo>
                <a:lnTo>
                  <a:pt x="197437" y="40500"/>
                </a:lnTo>
                <a:lnTo>
                  <a:pt x="185625" y="40500"/>
                </a:lnTo>
                <a:lnTo>
                  <a:pt x="185625" y="11812"/>
                </a:lnTo>
                <a:close/>
                <a:moveTo>
                  <a:pt x="52313" y="11250"/>
                </a:moveTo>
                <a:lnTo>
                  <a:pt x="52313" y="30938"/>
                </a:lnTo>
                <a:lnTo>
                  <a:pt x="50062" y="40500"/>
                </a:lnTo>
                <a:lnTo>
                  <a:pt x="66365" y="40500"/>
                </a:lnTo>
                <a:lnTo>
                  <a:pt x="64125" y="30938"/>
                </a:lnTo>
                <a:lnTo>
                  <a:pt x="64125" y="19688"/>
                </a:lnTo>
                <a:lnTo>
                  <a:pt x="55688" y="11250"/>
                </a:lnTo>
                <a:close/>
                <a:moveTo>
                  <a:pt x="157499" y="0"/>
                </a:moveTo>
                <a:lnTo>
                  <a:pt x="237374" y="0"/>
                </a:lnTo>
                <a:lnTo>
                  <a:pt x="255937" y="110250"/>
                </a:lnTo>
                <a:lnTo>
                  <a:pt x="255937" y="279563"/>
                </a:lnTo>
                <a:lnTo>
                  <a:pt x="242999" y="360000"/>
                </a:lnTo>
                <a:lnTo>
                  <a:pt x="151874" y="360000"/>
                </a:lnTo>
                <a:lnTo>
                  <a:pt x="139499" y="278438"/>
                </a:lnTo>
                <a:lnTo>
                  <a:pt x="139499" y="109125"/>
                </a:lnTo>
                <a:close/>
                <a:moveTo>
                  <a:pt x="40500" y="0"/>
                </a:moveTo>
                <a:lnTo>
                  <a:pt x="60188" y="0"/>
                </a:lnTo>
                <a:lnTo>
                  <a:pt x="75375" y="15188"/>
                </a:lnTo>
                <a:lnTo>
                  <a:pt x="75375" y="31500"/>
                </a:lnTo>
                <a:cubicBezTo>
                  <a:pt x="75375" y="60750"/>
                  <a:pt x="89438" y="88875"/>
                  <a:pt x="113625" y="105750"/>
                </a:cubicBezTo>
                <a:lnTo>
                  <a:pt x="115875" y="107438"/>
                </a:lnTo>
                <a:lnTo>
                  <a:pt x="115875" y="279563"/>
                </a:lnTo>
                <a:lnTo>
                  <a:pt x="103500" y="360000"/>
                </a:lnTo>
                <a:lnTo>
                  <a:pt x="12375" y="360000"/>
                </a:lnTo>
                <a:lnTo>
                  <a:pt x="0" y="278438"/>
                </a:lnTo>
                <a:lnTo>
                  <a:pt x="0" y="107438"/>
                </a:lnTo>
                <a:lnTo>
                  <a:pt x="2250" y="105750"/>
                </a:lnTo>
                <a:cubicBezTo>
                  <a:pt x="26437" y="88875"/>
                  <a:pt x="40500" y="60750"/>
                  <a:pt x="40500" y="31500"/>
                </a:cubicBezTo>
                <a:close/>
              </a:path>
            </a:pathLst>
          </a:custGeom>
          <a:solidFill>
            <a:schemeClr val="bg1"/>
          </a:solidFill>
          <a:ln w="5507" cap="flat">
            <a:noFill/>
            <a:prstDash val="solid"/>
            <a:miter/>
          </a:ln>
        </p:spPr>
        <p:txBody>
          <a:bodyPr rtlCol="0" anchor="ctr"/>
          <a:lstStyle/>
          <a:p>
            <a:pPr marL="0" marR="0" lvl="0" indent="0" algn="l" defTabSz="457200" rtl="0" eaLnBrk="1" fontAlgn="base" latinLnBrk="0" hangingPunct="1">
              <a:lnSpc>
                <a:spcPct val="12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0" name="Shape 1490"/>
          <p:cNvSpPr/>
          <p:nvPr>
            <p:custDataLst>
              <p:tags r:id="rId4"/>
            </p:custDataLst>
          </p:nvPr>
        </p:nvSpPr>
        <p:spPr>
          <a:xfrm>
            <a:off x="1174750" y="3789680"/>
            <a:ext cx="1114425" cy="1114425"/>
          </a:xfrm>
          <a:prstGeom prst="ellipse">
            <a:avLst/>
          </a:prstGeom>
          <a:solidFill>
            <a:schemeClr val="accent1"/>
          </a:solidFill>
          <a:ln w="25400" cap="flat" cmpd="sng">
            <a:solidFill>
              <a:schemeClr val="dk1">
                <a:alpha val="0"/>
              </a:schemeClr>
            </a:solidFill>
            <a:prstDash val="solid"/>
            <a:miter/>
            <a:headEnd type="none" w="med" len="med"/>
            <a:tailEnd type="none" w="med" len="med"/>
          </a:ln>
          <a:effectLst/>
        </p:spPr>
        <p:txBody>
          <a:bodyPr lIns="0" tIns="0" rIns="0" bIns="0" anchor="t" anchorCtr="0">
            <a:noAutofit/>
          </a:bodyPr>
          <a:lstStyle/>
          <a:p>
            <a:pPr marL="0" marR="0" lvl="0" indent="0" algn="l" defTabSz="457200" rtl="0" eaLnBrk="1" fontAlgn="base" latinLnBrk="0" hangingPunct="1">
              <a:lnSpc>
                <a:spcPct val="120000"/>
              </a:lnSpc>
              <a:spcBef>
                <a:spcPct val="0"/>
              </a:spcBef>
              <a:spcAft>
                <a:spcPct val="0"/>
              </a:spcAft>
              <a:buClrTx/>
              <a:buSzTx/>
              <a:buFont typeface="Arial" panose="020B0604020202020204" pitchFamily="34" charset="0"/>
              <a:buNone/>
              <a:defRPr/>
            </a:pPr>
            <a:endParaRPr kumimoji="0" sz="17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Roboto" panose="02000000000000000000"/>
              <a:sym typeface="Arial" panose="020B0604020202020204" pitchFamily="34" charset="0"/>
            </a:endParaRPr>
          </a:p>
        </p:txBody>
      </p:sp>
      <p:sp>
        <p:nvSpPr>
          <p:cNvPr id="196" name="任意形状 195"/>
          <p:cNvSpPr/>
          <p:nvPr>
            <p:custDataLst>
              <p:tags r:id="rId5"/>
            </p:custDataLst>
          </p:nvPr>
        </p:nvSpPr>
        <p:spPr>
          <a:xfrm>
            <a:off x="1445260" y="4035425"/>
            <a:ext cx="577215" cy="575945"/>
          </a:xfrm>
          <a:custGeom>
            <a:avLst/>
            <a:gdLst>
              <a:gd name="connsiteX0" fmla="*/ 185625 w 360000"/>
              <a:gd name="connsiteY0" fmla="*/ 331312 h 358874"/>
              <a:gd name="connsiteX1" fmla="*/ 196313 w 360000"/>
              <a:gd name="connsiteY1" fmla="*/ 331312 h 358874"/>
              <a:gd name="connsiteX2" fmla="*/ 196313 w 360000"/>
              <a:gd name="connsiteY2" fmla="*/ 342562 h 358874"/>
              <a:gd name="connsiteX3" fmla="*/ 185625 w 360000"/>
              <a:gd name="connsiteY3" fmla="*/ 342562 h 358874"/>
              <a:gd name="connsiteX4" fmla="*/ 136688 w 360000"/>
              <a:gd name="connsiteY4" fmla="*/ 331312 h 358874"/>
              <a:gd name="connsiteX5" fmla="*/ 174938 w 360000"/>
              <a:gd name="connsiteY5" fmla="*/ 331312 h 358874"/>
              <a:gd name="connsiteX6" fmla="*/ 174938 w 360000"/>
              <a:gd name="connsiteY6" fmla="*/ 342562 h 358874"/>
              <a:gd name="connsiteX7" fmla="*/ 136688 w 360000"/>
              <a:gd name="connsiteY7" fmla="*/ 342562 h 358874"/>
              <a:gd name="connsiteX8" fmla="*/ 131062 w 360000"/>
              <a:gd name="connsiteY8" fmla="*/ 326249 h 358874"/>
              <a:gd name="connsiteX9" fmla="*/ 131062 w 360000"/>
              <a:gd name="connsiteY9" fmla="*/ 347624 h 358874"/>
              <a:gd name="connsiteX10" fmla="*/ 228937 w 360000"/>
              <a:gd name="connsiteY10" fmla="*/ 347624 h 358874"/>
              <a:gd name="connsiteX11" fmla="*/ 228937 w 360000"/>
              <a:gd name="connsiteY11" fmla="*/ 326249 h 358874"/>
              <a:gd name="connsiteX12" fmla="*/ 180000 w 360000"/>
              <a:gd name="connsiteY12" fmla="*/ 206437 h 358874"/>
              <a:gd name="connsiteX13" fmla="*/ 163688 w 360000"/>
              <a:gd name="connsiteY13" fmla="*/ 222750 h 358874"/>
              <a:gd name="connsiteX14" fmla="*/ 180000 w 360000"/>
              <a:gd name="connsiteY14" fmla="*/ 239062 h 358874"/>
              <a:gd name="connsiteX15" fmla="*/ 196313 w 360000"/>
              <a:gd name="connsiteY15" fmla="*/ 222750 h 358874"/>
              <a:gd name="connsiteX16" fmla="*/ 180000 w 360000"/>
              <a:gd name="connsiteY16" fmla="*/ 206437 h 358874"/>
              <a:gd name="connsiteX17" fmla="*/ 316125 w 360000"/>
              <a:gd name="connsiteY17" fmla="*/ 163125 h 358874"/>
              <a:gd name="connsiteX18" fmla="*/ 316125 w 360000"/>
              <a:gd name="connsiteY18" fmla="*/ 195187 h 358874"/>
              <a:gd name="connsiteX19" fmla="*/ 316687 w 360000"/>
              <a:gd name="connsiteY19" fmla="*/ 195187 h 358874"/>
              <a:gd name="connsiteX20" fmla="*/ 348750 w 360000"/>
              <a:gd name="connsiteY20" fmla="*/ 195187 h 358874"/>
              <a:gd name="connsiteX21" fmla="*/ 348750 w 360000"/>
              <a:gd name="connsiteY21" fmla="*/ 163125 h 358874"/>
              <a:gd name="connsiteX22" fmla="*/ 11250 w 360000"/>
              <a:gd name="connsiteY22" fmla="*/ 163125 h 358874"/>
              <a:gd name="connsiteX23" fmla="*/ 11250 w 360000"/>
              <a:gd name="connsiteY23" fmla="*/ 195187 h 358874"/>
              <a:gd name="connsiteX24" fmla="*/ 43875 w 360000"/>
              <a:gd name="connsiteY24" fmla="*/ 195187 h 358874"/>
              <a:gd name="connsiteX25" fmla="*/ 43875 w 360000"/>
              <a:gd name="connsiteY25" fmla="*/ 163125 h 358874"/>
              <a:gd name="connsiteX26" fmla="*/ 172688 w 360000"/>
              <a:gd name="connsiteY26" fmla="*/ 75374 h 358874"/>
              <a:gd name="connsiteX27" fmla="*/ 104625 w 360000"/>
              <a:gd name="connsiteY27" fmla="*/ 222750 h 358874"/>
              <a:gd name="connsiteX28" fmla="*/ 136687 w 360000"/>
              <a:gd name="connsiteY28" fmla="*/ 297562 h 358874"/>
              <a:gd name="connsiteX29" fmla="*/ 136687 w 360000"/>
              <a:gd name="connsiteY29" fmla="*/ 314999 h 358874"/>
              <a:gd name="connsiteX30" fmla="*/ 223313 w 360000"/>
              <a:gd name="connsiteY30" fmla="*/ 314999 h 358874"/>
              <a:gd name="connsiteX31" fmla="*/ 223313 w 360000"/>
              <a:gd name="connsiteY31" fmla="*/ 297562 h 358874"/>
              <a:gd name="connsiteX32" fmla="*/ 255375 w 360000"/>
              <a:gd name="connsiteY32" fmla="*/ 222750 h 358874"/>
              <a:gd name="connsiteX33" fmla="*/ 187313 w 360000"/>
              <a:gd name="connsiteY33" fmla="*/ 75374 h 358874"/>
              <a:gd name="connsiteX34" fmla="*/ 185625 w 360000"/>
              <a:gd name="connsiteY34" fmla="*/ 75374 h 358874"/>
              <a:gd name="connsiteX35" fmla="*/ 185625 w 360000"/>
              <a:gd name="connsiteY35" fmla="*/ 196960 h 358874"/>
              <a:gd name="connsiteX36" fmla="*/ 199477 w 360000"/>
              <a:gd name="connsiteY36" fmla="*/ 202711 h 358874"/>
              <a:gd name="connsiteX37" fmla="*/ 207563 w 360000"/>
              <a:gd name="connsiteY37" fmla="*/ 222187 h 358874"/>
              <a:gd name="connsiteX38" fmla="*/ 180000 w 360000"/>
              <a:gd name="connsiteY38" fmla="*/ 249750 h 358874"/>
              <a:gd name="connsiteX39" fmla="*/ 152438 w 360000"/>
              <a:gd name="connsiteY39" fmla="*/ 222187 h 358874"/>
              <a:gd name="connsiteX40" fmla="*/ 160524 w 360000"/>
              <a:gd name="connsiteY40" fmla="*/ 202711 h 358874"/>
              <a:gd name="connsiteX41" fmla="*/ 174375 w 360000"/>
              <a:gd name="connsiteY41" fmla="*/ 196960 h 358874"/>
              <a:gd name="connsiteX42" fmla="*/ 174375 w 360000"/>
              <a:gd name="connsiteY42" fmla="*/ 75374 h 358874"/>
              <a:gd name="connsiteX43" fmla="*/ 165375 w 360000"/>
              <a:gd name="connsiteY43" fmla="*/ 64687 h 358874"/>
              <a:gd name="connsiteX44" fmla="*/ 194063 w 360000"/>
              <a:gd name="connsiteY44" fmla="*/ 64687 h 358874"/>
              <a:gd name="connsiteX45" fmla="*/ 267188 w 360000"/>
              <a:gd name="connsiteY45" fmla="*/ 222750 h 358874"/>
              <a:gd name="connsiteX46" fmla="*/ 234563 w 360000"/>
              <a:gd name="connsiteY46" fmla="*/ 300375 h 358874"/>
              <a:gd name="connsiteX47" fmla="*/ 234563 w 360000"/>
              <a:gd name="connsiteY47" fmla="*/ 314999 h 358874"/>
              <a:gd name="connsiteX48" fmla="*/ 240187 w 360000"/>
              <a:gd name="connsiteY48" fmla="*/ 314999 h 358874"/>
              <a:gd name="connsiteX49" fmla="*/ 240187 w 360000"/>
              <a:gd name="connsiteY49" fmla="*/ 358874 h 358874"/>
              <a:gd name="connsiteX50" fmla="*/ 119812 w 360000"/>
              <a:gd name="connsiteY50" fmla="*/ 358874 h 358874"/>
              <a:gd name="connsiteX51" fmla="*/ 119812 w 360000"/>
              <a:gd name="connsiteY51" fmla="*/ 314999 h 358874"/>
              <a:gd name="connsiteX52" fmla="*/ 125437 w 360000"/>
              <a:gd name="connsiteY52" fmla="*/ 314999 h 358874"/>
              <a:gd name="connsiteX53" fmla="*/ 125437 w 360000"/>
              <a:gd name="connsiteY53" fmla="*/ 300375 h 358874"/>
              <a:gd name="connsiteX54" fmla="*/ 92250 w 360000"/>
              <a:gd name="connsiteY54" fmla="*/ 222750 h 358874"/>
              <a:gd name="connsiteX55" fmla="*/ 338062 w 360000"/>
              <a:gd name="connsiteY55" fmla="*/ 15749 h 358874"/>
              <a:gd name="connsiteX56" fmla="*/ 327375 w 360000"/>
              <a:gd name="connsiteY56" fmla="*/ 26437 h 358874"/>
              <a:gd name="connsiteX57" fmla="*/ 338062 w 360000"/>
              <a:gd name="connsiteY57" fmla="*/ 37124 h 358874"/>
              <a:gd name="connsiteX58" fmla="*/ 348750 w 360000"/>
              <a:gd name="connsiteY58" fmla="*/ 26437 h 358874"/>
              <a:gd name="connsiteX59" fmla="*/ 338062 w 360000"/>
              <a:gd name="connsiteY59" fmla="*/ 15749 h 358874"/>
              <a:gd name="connsiteX60" fmla="*/ 21938 w 360000"/>
              <a:gd name="connsiteY60" fmla="*/ 15749 h 358874"/>
              <a:gd name="connsiteX61" fmla="*/ 11250 w 360000"/>
              <a:gd name="connsiteY61" fmla="*/ 26437 h 358874"/>
              <a:gd name="connsiteX62" fmla="*/ 21938 w 360000"/>
              <a:gd name="connsiteY62" fmla="*/ 37124 h 358874"/>
              <a:gd name="connsiteX63" fmla="*/ 32625 w 360000"/>
              <a:gd name="connsiteY63" fmla="*/ 26437 h 358874"/>
              <a:gd name="connsiteX64" fmla="*/ 21938 w 360000"/>
              <a:gd name="connsiteY64" fmla="*/ 15749 h 358874"/>
              <a:gd name="connsiteX65" fmla="*/ 163688 w 360000"/>
              <a:gd name="connsiteY65" fmla="*/ 11250 h 358874"/>
              <a:gd name="connsiteX66" fmla="*/ 163688 w 360000"/>
              <a:gd name="connsiteY66" fmla="*/ 43313 h 358874"/>
              <a:gd name="connsiteX67" fmla="*/ 196313 w 360000"/>
              <a:gd name="connsiteY67" fmla="*/ 43313 h 358874"/>
              <a:gd name="connsiteX68" fmla="*/ 196313 w 360000"/>
              <a:gd name="connsiteY68" fmla="*/ 11250 h 358874"/>
              <a:gd name="connsiteX69" fmla="*/ 152438 w 360000"/>
              <a:gd name="connsiteY69" fmla="*/ 0 h 358874"/>
              <a:gd name="connsiteX70" fmla="*/ 207000 w 360000"/>
              <a:gd name="connsiteY70" fmla="*/ 0 h 358874"/>
              <a:gd name="connsiteX71" fmla="*/ 207215 w 360000"/>
              <a:gd name="connsiteY71" fmla="*/ 20812 h 358874"/>
              <a:gd name="connsiteX72" fmla="*/ 318514 w 360000"/>
              <a:gd name="connsiteY72" fmla="*/ 20812 h 358874"/>
              <a:gd name="connsiteX73" fmla="*/ 322664 w 360000"/>
              <a:gd name="connsiteY73" fmla="*/ 11038 h 358874"/>
              <a:gd name="connsiteX74" fmla="*/ 338062 w 360000"/>
              <a:gd name="connsiteY74" fmla="*/ 4499 h 358874"/>
              <a:gd name="connsiteX75" fmla="*/ 360000 w 360000"/>
              <a:gd name="connsiteY75" fmla="*/ 26437 h 358874"/>
              <a:gd name="connsiteX76" fmla="*/ 338062 w 360000"/>
              <a:gd name="connsiteY76" fmla="*/ 48374 h 358874"/>
              <a:gd name="connsiteX77" fmla="*/ 322453 w 360000"/>
              <a:gd name="connsiteY77" fmla="*/ 41835 h 358874"/>
              <a:gd name="connsiteX78" fmla="*/ 318437 w 360000"/>
              <a:gd name="connsiteY78" fmla="*/ 32062 h 358874"/>
              <a:gd name="connsiteX79" fmla="*/ 232613 w 360000"/>
              <a:gd name="connsiteY79" fmla="*/ 32062 h 358874"/>
              <a:gd name="connsiteX80" fmla="*/ 251183 w 360000"/>
              <a:gd name="connsiteY80" fmla="*/ 37959 h 358874"/>
              <a:gd name="connsiteX81" fmla="*/ 320915 w 360000"/>
              <a:gd name="connsiteY81" fmla="*/ 107691 h 358874"/>
              <a:gd name="connsiteX82" fmla="*/ 334946 w 360000"/>
              <a:gd name="connsiteY82" fmla="*/ 151875 h 358874"/>
              <a:gd name="connsiteX83" fmla="*/ 360000 w 360000"/>
              <a:gd name="connsiteY83" fmla="*/ 151875 h 358874"/>
              <a:gd name="connsiteX84" fmla="*/ 360000 w 360000"/>
              <a:gd name="connsiteY84" fmla="*/ 206437 h 358874"/>
              <a:gd name="connsiteX85" fmla="*/ 304875 w 360000"/>
              <a:gd name="connsiteY85" fmla="*/ 206437 h 358874"/>
              <a:gd name="connsiteX86" fmla="*/ 304875 w 360000"/>
              <a:gd name="connsiteY86" fmla="*/ 151875 h 358874"/>
              <a:gd name="connsiteX87" fmla="*/ 323199 w 360000"/>
              <a:gd name="connsiteY87" fmla="*/ 151875 h 358874"/>
              <a:gd name="connsiteX88" fmla="*/ 311002 w 360000"/>
              <a:gd name="connsiteY88" fmla="*/ 112693 h 358874"/>
              <a:gd name="connsiteX89" fmla="*/ 246262 w 360000"/>
              <a:gd name="connsiteY89" fmla="*/ 48110 h 358874"/>
              <a:gd name="connsiteX90" fmla="*/ 207370 w 360000"/>
              <a:gd name="connsiteY90" fmla="*/ 35821 h 358874"/>
              <a:gd name="connsiteX91" fmla="*/ 207563 w 360000"/>
              <a:gd name="connsiteY91" fmla="*/ 54563 h 358874"/>
              <a:gd name="connsiteX92" fmla="*/ 152438 w 360000"/>
              <a:gd name="connsiteY92" fmla="*/ 54563 h 358874"/>
              <a:gd name="connsiteX93" fmla="*/ 152438 w 360000"/>
              <a:gd name="connsiteY93" fmla="*/ 35882 h 358874"/>
              <a:gd name="connsiteX94" fmla="*/ 113739 w 360000"/>
              <a:gd name="connsiteY94" fmla="*/ 48110 h 358874"/>
              <a:gd name="connsiteX95" fmla="*/ 48999 w 360000"/>
              <a:gd name="connsiteY95" fmla="*/ 112693 h 358874"/>
              <a:gd name="connsiteX96" fmla="*/ 36801 w 360000"/>
              <a:gd name="connsiteY96" fmla="*/ 151875 h 358874"/>
              <a:gd name="connsiteX97" fmla="*/ 55125 w 360000"/>
              <a:gd name="connsiteY97" fmla="*/ 151875 h 358874"/>
              <a:gd name="connsiteX98" fmla="*/ 55125 w 360000"/>
              <a:gd name="connsiteY98" fmla="*/ 206437 h 358874"/>
              <a:gd name="connsiteX99" fmla="*/ 0 w 360000"/>
              <a:gd name="connsiteY99" fmla="*/ 206437 h 358874"/>
              <a:gd name="connsiteX100" fmla="*/ 0 w 360000"/>
              <a:gd name="connsiteY100" fmla="*/ 151875 h 358874"/>
              <a:gd name="connsiteX101" fmla="*/ 25054 w 360000"/>
              <a:gd name="connsiteY101" fmla="*/ 151875 h 358874"/>
              <a:gd name="connsiteX102" fmla="*/ 39085 w 360000"/>
              <a:gd name="connsiteY102" fmla="*/ 107691 h 358874"/>
              <a:gd name="connsiteX103" fmla="*/ 108818 w 360000"/>
              <a:gd name="connsiteY103" fmla="*/ 37959 h 358874"/>
              <a:gd name="connsiteX104" fmla="*/ 127387 w 360000"/>
              <a:gd name="connsiteY104" fmla="*/ 32062 h 358874"/>
              <a:gd name="connsiteX105" fmla="*/ 41563 w 360000"/>
              <a:gd name="connsiteY105" fmla="*/ 32062 h 358874"/>
              <a:gd name="connsiteX106" fmla="*/ 37547 w 360000"/>
              <a:gd name="connsiteY106" fmla="*/ 41835 h 358874"/>
              <a:gd name="connsiteX107" fmla="*/ 21938 w 360000"/>
              <a:gd name="connsiteY107" fmla="*/ 48374 h 358874"/>
              <a:gd name="connsiteX108" fmla="*/ 0 w 360000"/>
              <a:gd name="connsiteY108" fmla="*/ 26437 h 358874"/>
              <a:gd name="connsiteX109" fmla="*/ 21938 w 360000"/>
              <a:gd name="connsiteY109" fmla="*/ 4499 h 358874"/>
              <a:gd name="connsiteX110" fmla="*/ 37547 w 360000"/>
              <a:gd name="connsiteY110" fmla="*/ 10827 h 358874"/>
              <a:gd name="connsiteX111" fmla="*/ 41595 w 360000"/>
              <a:gd name="connsiteY111" fmla="*/ 20812 h 358874"/>
              <a:gd name="connsiteX112" fmla="*/ 152438 w 360000"/>
              <a:gd name="connsiteY112" fmla="*/ 20812 h 3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0000" h="358874">
                <a:moveTo>
                  <a:pt x="185625" y="331312"/>
                </a:moveTo>
                <a:lnTo>
                  <a:pt x="196313" y="331312"/>
                </a:lnTo>
                <a:lnTo>
                  <a:pt x="196313" y="342562"/>
                </a:lnTo>
                <a:lnTo>
                  <a:pt x="185625" y="342562"/>
                </a:lnTo>
                <a:close/>
                <a:moveTo>
                  <a:pt x="136688" y="331312"/>
                </a:moveTo>
                <a:lnTo>
                  <a:pt x="174938" y="331312"/>
                </a:lnTo>
                <a:lnTo>
                  <a:pt x="174938" y="342562"/>
                </a:lnTo>
                <a:lnTo>
                  <a:pt x="136688" y="342562"/>
                </a:lnTo>
                <a:close/>
                <a:moveTo>
                  <a:pt x="131062" y="326249"/>
                </a:moveTo>
                <a:lnTo>
                  <a:pt x="131062" y="347624"/>
                </a:lnTo>
                <a:lnTo>
                  <a:pt x="228937" y="347624"/>
                </a:lnTo>
                <a:lnTo>
                  <a:pt x="228937" y="326249"/>
                </a:lnTo>
                <a:close/>
                <a:moveTo>
                  <a:pt x="180000" y="206437"/>
                </a:moveTo>
                <a:cubicBezTo>
                  <a:pt x="171000" y="206437"/>
                  <a:pt x="163688" y="213750"/>
                  <a:pt x="163688" y="222750"/>
                </a:cubicBezTo>
                <a:cubicBezTo>
                  <a:pt x="163688" y="231750"/>
                  <a:pt x="171000" y="239062"/>
                  <a:pt x="180000" y="239062"/>
                </a:cubicBezTo>
                <a:cubicBezTo>
                  <a:pt x="189000" y="239062"/>
                  <a:pt x="196313" y="231750"/>
                  <a:pt x="196313" y="222750"/>
                </a:cubicBezTo>
                <a:cubicBezTo>
                  <a:pt x="196313" y="213750"/>
                  <a:pt x="189000" y="206437"/>
                  <a:pt x="180000" y="206437"/>
                </a:cubicBezTo>
                <a:close/>
                <a:moveTo>
                  <a:pt x="316125" y="163125"/>
                </a:moveTo>
                <a:lnTo>
                  <a:pt x="316125" y="195187"/>
                </a:lnTo>
                <a:lnTo>
                  <a:pt x="316687" y="195187"/>
                </a:lnTo>
                <a:lnTo>
                  <a:pt x="348750" y="195187"/>
                </a:lnTo>
                <a:lnTo>
                  <a:pt x="348750" y="163125"/>
                </a:lnTo>
                <a:close/>
                <a:moveTo>
                  <a:pt x="11250" y="163125"/>
                </a:moveTo>
                <a:lnTo>
                  <a:pt x="11250" y="195187"/>
                </a:lnTo>
                <a:lnTo>
                  <a:pt x="43875" y="195187"/>
                </a:lnTo>
                <a:lnTo>
                  <a:pt x="43875" y="163125"/>
                </a:lnTo>
                <a:close/>
                <a:moveTo>
                  <a:pt x="172688" y="75374"/>
                </a:moveTo>
                <a:lnTo>
                  <a:pt x="104625" y="222750"/>
                </a:lnTo>
                <a:lnTo>
                  <a:pt x="136687" y="297562"/>
                </a:lnTo>
                <a:lnTo>
                  <a:pt x="136687" y="314999"/>
                </a:lnTo>
                <a:lnTo>
                  <a:pt x="223313" y="314999"/>
                </a:lnTo>
                <a:lnTo>
                  <a:pt x="223313" y="297562"/>
                </a:lnTo>
                <a:lnTo>
                  <a:pt x="255375" y="222750"/>
                </a:lnTo>
                <a:lnTo>
                  <a:pt x="187313" y="75374"/>
                </a:lnTo>
                <a:lnTo>
                  <a:pt x="185625" y="75374"/>
                </a:lnTo>
                <a:lnTo>
                  <a:pt x="185625" y="196960"/>
                </a:lnTo>
                <a:lnTo>
                  <a:pt x="199477" y="202711"/>
                </a:lnTo>
                <a:cubicBezTo>
                  <a:pt x="204469" y="207703"/>
                  <a:pt x="207563" y="214593"/>
                  <a:pt x="207563" y="222187"/>
                </a:cubicBezTo>
                <a:cubicBezTo>
                  <a:pt x="207563" y="237938"/>
                  <a:pt x="195188" y="249750"/>
                  <a:pt x="180000" y="249750"/>
                </a:cubicBezTo>
                <a:cubicBezTo>
                  <a:pt x="164813" y="249750"/>
                  <a:pt x="152438" y="237375"/>
                  <a:pt x="152438" y="222187"/>
                </a:cubicBezTo>
                <a:cubicBezTo>
                  <a:pt x="152438" y="214593"/>
                  <a:pt x="155532" y="207703"/>
                  <a:pt x="160524" y="202711"/>
                </a:cubicBezTo>
                <a:lnTo>
                  <a:pt x="174375" y="196960"/>
                </a:lnTo>
                <a:lnTo>
                  <a:pt x="174375" y="75374"/>
                </a:lnTo>
                <a:close/>
                <a:moveTo>
                  <a:pt x="165375" y="64687"/>
                </a:moveTo>
                <a:lnTo>
                  <a:pt x="194063" y="64687"/>
                </a:lnTo>
                <a:lnTo>
                  <a:pt x="267188" y="222750"/>
                </a:lnTo>
                <a:lnTo>
                  <a:pt x="234563" y="300375"/>
                </a:lnTo>
                <a:lnTo>
                  <a:pt x="234563" y="314999"/>
                </a:lnTo>
                <a:lnTo>
                  <a:pt x="240187" y="314999"/>
                </a:lnTo>
                <a:lnTo>
                  <a:pt x="240187" y="358874"/>
                </a:lnTo>
                <a:lnTo>
                  <a:pt x="119812" y="358874"/>
                </a:lnTo>
                <a:lnTo>
                  <a:pt x="119812" y="314999"/>
                </a:lnTo>
                <a:lnTo>
                  <a:pt x="125437" y="314999"/>
                </a:lnTo>
                <a:lnTo>
                  <a:pt x="125437" y="300375"/>
                </a:lnTo>
                <a:lnTo>
                  <a:pt x="92250" y="222750"/>
                </a:lnTo>
                <a:close/>
                <a:moveTo>
                  <a:pt x="338062" y="15749"/>
                </a:moveTo>
                <a:cubicBezTo>
                  <a:pt x="331875" y="15749"/>
                  <a:pt x="327375" y="20812"/>
                  <a:pt x="327375" y="26437"/>
                </a:cubicBezTo>
                <a:cubicBezTo>
                  <a:pt x="327375" y="32062"/>
                  <a:pt x="332437" y="37124"/>
                  <a:pt x="338062" y="37124"/>
                </a:cubicBezTo>
                <a:cubicBezTo>
                  <a:pt x="344250" y="37124"/>
                  <a:pt x="348750" y="32062"/>
                  <a:pt x="348750" y="26437"/>
                </a:cubicBezTo>
                <a:cubicBezTo>
                  <a:pt x="348750" y="20249"/>
                  <a:pt x="343687" y="15749"/>
                  <a:pt x="338062" y="15749"/>
                </a:cubicBezTo>
                <a:close/>
                <a:moveTo>
                  <a:pt x="21938" y="15749"/>
                </a:moveTo>
                <a:cubicBezTo>
                  <a:pt x="16313" y="15749"/>
                  <a:pt x="11250" y="20249"/>
                  <a:pt x="11250" y="26437"/>
                </a:cubicBezTo>
                <a:cubicBezTo>
                  <a:pt x="11250" y="32624"/>
                  <a:pt x="15750" y="37124"/>
                  <a:pt x="21938" y="37124"/>
                </a:cubicBezTo>
                <a:cubicBezTo>
                  <a:pt x="28125" y="37124"/>
                  <a:pt x="32625" y="32624"/>
                  <a:pt x="32625" y="26437"/>
                </a:cubicBezTo>
                <a:cubicBezTo>
                  <a:pt x="32625" y="20249"/>
                  <a:pt x="28125" y="15749"/>
                  <a:pt x="21938" y="15749"/>
                </a:cubicBezTo>
                <a:close/>
                <a:moveTo>
                  <a:pt x="163688" y="11250"/>
                </a:moveTo>
                <a:lnTo>
                  <a:pt x="163688" y="43313"/>
                </a:lnTo>
                <a:lnTo>
                  <a:pt x="196313" y="43313"/>
                </a:lnTo>
                <a:lnTo>
                  <a:pt x="196313" y="11250"/>
                </a:lnTo>
                <a:close/>
                <a:moveTo>
                  <a:pt x="152438" y="0"/>
                </a:moveTo>
                <a:lnTo>
                  <a:pt x="207000" y="0"/>
                </a:lnTo>
                <a:lnTo>
                  <a:pt x="207215" y="20812"/>
                </a:lnTo>
                <a:lnTo>
                  <a:pt x="318514" y="20812"/>
                </a:lnTo>
                <a:lnTo>
                  <a:pt x="322664" y="11038"/>
                </a:lnTo>
                <a:cubicBezTo>
                  <a:pt x="326672" y="7030"/>
                  <a:pt x="332156" y="4499"/>
                  <a:pt x="338062" y="4499"/>
                </a:cubicBezTo>
                <a:cubicBezTo>
                  <a:pt x="350437" y="4499"/>
                  <a:pt x="360000" y="14624"/>
                  <a:pt x="360000" y="26437"/>
                </a:cubicBezTo>
                <a:cubicBezTo>
                  <a:pt x="360000" y="38249"/>
                  <a:pt x="349875" y="48374"/>
                  <a:pt x="338062" y="48374"/>
                </a:cubicBezTo>
                <a:cubicBezTo>
                  <a:pt x="331875" y="48374"/>
                  <a:pt x="326391" y="45843"/>
                  <a:pt x="322453" y="41835"/>
                </a:cubicBezTo>
                <a:lnTo>
                  <a:pt x="318437" y="32062"/>
                </a:lnTo>
                <a:lnTo>
                  <a:pt x="232613" y="32062"/>
                </a:lnTo>
                <a:lnTo>
                  <a:pt x="251183" y="37959"/>
                </a:lnTo>
                <a:cubicBezTo>
                  <a:pt x="281189" y="53199"/>
                  <a:pt x="305675" y="77686"/>
                  <a:pt x="320915" y="107691"/>
                </a:cubicBezTo>
                <a:lnTo>
                  <a:pt x="334946" y="151875"/>
                </a:lnTo>
                <a:lnTo>
                  <a:pt x="360000" y="151875"/>
                </a:lnTo>
                <a:lnTo>
                  <a:pt x="360000" y="206437"/>
                </a:lnTo>
                <a:lnTo>
                  <a:pt x="304875" y="206437"/>
                </a:lnTo>
                <a:lnTo>
                  <a:pt x="304875" y="151875"/>
                </a:lnTo>
                <a:lnTo>
                  <a:pt x="323199" y="151875"/>
                </a:lnTo>
                <a:lnTo>
                  <a:pt x="311002" y="112693"/>
                </a:lnTo>
                <a:cubicBezTo>
                  <a:pt x="296957" y="84814"/>
                  <a:pt x="274228" y="62208"/>
                  <a:pt x="246262" y="48110"/>
                </a:cubicBezTo>
                <a:lnTo>
                  <a:pt x="207370" y="35821"/>
                </a:lnTo>
                <a:lnTo>
                  <a:pt x="207563" y="54563"/>
                </a:lnTo>
                <a:lnTo>
                  <a:pt x="152438" y="54563"/>
                </a:lnTo>
                <a:lnTo>
                  <a:pt x="152438" y="35882"/>
                </a:lnTo>
                <a:lnTo>
                  <a:pt x="113739" y="48110"/>
                </a:lnTo>
                <a:cubicBezTo>
                  <a:pt x="85773" y="62208"/>
                  <a:pt x="63044" y="84814"/>
                  <a:pt x="48999" y="112693"/>
                </a:cubicBezTo>
                <a:lnTo>
                  <a:pt x="36801" y="151875"/>
                </a:lnTo>
                <a:lnTo>
                  <a:pt x="55125" y="151875"/>
                </a:lnTo>
                <a:lnTo>
                  <a:pt x="55125" y="206437"/>
                </a:lnTo>
                <a:lnTo>
                  <a:pt x="0" y="206437"/>
                </a:lnTo>
                <a:lnTo>
                  <a:pt x="0" y="151875"/>
                </a:lnTo>
                <a:lnTo>
                  <a:pt x="25054" y="151875"/>
                </a:lnTo>
                <a:lnTo>
                  <a:pt x="39085" y="107691"/>
                </a:lnTo>
                <a:cubicBezTo>
                  <a:pt x="54325" y="77686"/>
                  <a:pt x="78812" y="53199"/>
                  <a:pt x="108818" y="37959"/>
                </a:cubicBezTo>
                <a:lnTo>
                  <a:pt x="127387" y="32062"/>
                </a:lnTo>
                <a:lnTo>
                  <a:pt x="41563" y="32062"/>
                </a:lnTo>
                <a:lnTo>
                  <a:pt x="37547" y="41835"/>
                </a:lnTo>
                <a:cubicBezTo>
                  <a:pt x="33610" y="45843"/>
                  <a:pt x="28125" y="48374"/>
                  <a:pt x="21938" y="48374"/>
                </a:cubicBezTo>
                <a:cubicBezTo>
                  <a:pt x="10125" y="48374"/>
                  <a:pt x="0" y="38812"/>
                  <a:pt x="0" y="26437"/>
                </a:cubicBezTo>
                <a:cubicBezTo>
                  <a:pt x="0" y="14062"/>
                  <a:pt x="9563" y="4499"/>
                  <a:pt x="21938" y="4499"/>
                </a:cubicBezTo>
                <a:cubicBezTo>
                  <a:pt x="28125" y="4499"/>
                  <a:pt x="33610" y="6890"/>
                  <a:pt x="37547" y="10827"/>
                </a:cubicBezTo>
                <a:lnTo>
                  <a:pt x="41595" y="20812"/>
                </a:lnTo>
                <a:lnTo>
                  <a:pt x="152438" y="20812"/>
                </a:lnTo>
                <a:close/>
              </a:path>
            </a:pathLst>
          </a:custGeom>
          <a:solidFill>
            <a:schemeClr val="bg1"/>
          </a:solidFill>
          <a:ln w="5507" cap="flat">
            <a:noFill/>
            <a:prstDash val="solid"/>
            <a:miter/>
          </a:ln>
        </p:spPr>
        <p:txBody>
          <a:bodyPr rtlCol="0" anchor="ctr"/>
          <a:lstStyle/>
          <a:p>
            <a:pPr marL="0" marR="0" lvl="0" indent="0" algn="l" defTabSz="457200" rtl="0" eaLnBrk="1" fontAlgn="base" latinLnBrk="0" hangingPunct="1">
              <a:lnSpc>
                <a:spcPct val="12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5" name="文本框 134"/>
          <p:cNvSpPr txBox="1"/>
          <p:nvPr>
            <p:custDataLst>
              <p:tags r:id="rId6"/>
            </p:custDataLst>
          </p:nvPr>
        </p:nvSpPr>
        <p:spPr>
          <a:xfrm>
            <a:off x="2733675" y="3742690"/>
            <a:ext cx="7967345" cy="2219325"/>
          </a:xfrm>
          <a:prstGeom prst="rect">
            <a:avLst/>
          </a:prstGeom>
          <a:noFill/>
        </p:spPr>
        <p:txBody>
          <a:bodyPr wrap="square" rtlCol="0">
            <a:normAutofit/>
          </a:bodyPr>
          <a:lstStyle>
            <a:defPPr>
              <a:defRPr lang="en-US"/>
            </a:defPPr>
            <a:lvl1pPr>
              <a:lnSpc>
                <a:spcPct val="120000"/>
              </a:lnSpc>
              <a:defRPr kumimoji="1" sz="1400">
                <a:solidFill>
                  <a:schemeClr val="tx1">
                    <a:lumMod val="75000"/>
                    <a:lumOff val="25000"/>
                  </a:schemeClr>
                </a:solidFill>
                <a:latin typeface="+mn-ea"/>
              </a:defRPr>
            </a:lvl1pPr>
          </a:lstStyle>
          <a:p>
            <a:pPr marL="0" marR="0" lvl="0" indent="0" algn="l" defTabSz="914400" rtl="0" eaLnBrk="1" fontAlgn="base" latinLnBrk="0" hangingPunct="1">
              <a:lnSpc>
                <a:spcPct val="130000"/>
              </a:lnSpc>
              <a:spcBef>
                <a:spcPts val="0"/>
              </a:spcBef>
              <a:spcAft>
                <a:spcPts val="0"/>
              </a:spcAft>
              <a:buClrTx/>
              <a:buSzPct val="100000"/>
              <a:buFont typeface="Arial" panose="020B0604020202020204" pitchFamily="34" charset="0"/>
              <a:buNone/>
              <a:defRPr/>
            </a:pPr>
            <a:r>
              <a:rPr kumimoji="1" lang="zh-CN" altLang="en-US" sz="2000" b="1" i="0" u="none" strike="noStrike" kern="1200" cap="none" spc="20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cs typeface="+mn-cs"/>
              </a:rPr>
              <a:t>在保持高级语言与机器语言、操作系统与计算机系统结构、程序设计环境与计算机系统结构之间适当的语义差距前提下，</a:t>
            </a:r>
            <a:r>
              <a:rPr kumimoji="1" lang="zh-CN" altLang="en-US" sz="2000" b="1" i="0" u="none" strike="noStrike" kern="1200" cap="none" spc="20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怎样改进计算机系统结构，缩小语义差距。</a:t>
            </a:r>
            <a:endParaRPr kumimoji="1" lang="zh-CN" altLang="en-US" sz="2000" b="1" i="0" u="none" strike="noStrike" kern="1200" cap="none" spc="20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endParaRPr>
          </a:p>
        </p:txBody>
      </p:sp>
      <p:cxnSp>
        <p:nvCxnSpPr>
          <p:cNvPr id="3" name="直接连接符 2"/>
          <p:cNvCxnSpPr/>
          <p:nvPr>
            <p:custDataLst>
              <p:tags r:id="rId7"/>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8"/>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rPr>
              <a:t>第2章 数据表示与指令系统</a:t>
            </a:r>
            <a:endPar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endParaRPr>
          </a:p>
        </p:txBody>
      </p:sp>
      <p:pic>
        <p:nvPicPr>
          <p:cNvPr id="11" name="图片 10" descr="微信截图_20240112211134"/>
          <p:cNvPicPr>
            <a:picLocks noChangeAspect="1"/>
          </p:cNvPicPr>
          <p:nvPr>
            <p:custDataLst>
              <p:tags r:id="rId9"/>
            </p:custDataLst>
          </p:nvPr>
        </p:nvPicPr>
        <p:blipFill>
          <a:blip r:embed="rId10"/>
          <a:stretch>
            <a:fillRect/>
          </a:stretch>
        </p:blipFill>
        <p:spPr>
          <a:xfrm>
            <a:off x="9216390" y="201295"/>
            <a:ext cx="1895475" cy="485775"/>
          </a:xfrm>
          <a:prstGeom prst="rect">
            <a:avLst/>
          </a:prstGeom>
        </p:spPr>
      </p:pic>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en-US" altLang="zh-CN" sz="3400" b="1" i="0" u="none" strike="noStrike" kern="1200" cap="none" spc="0" normalizeH="0" baseline="0" noProof="0">
                <a:ln>
                  <a:noFill/>
                </a:ln>
                <a:solidFill>
                  <a:srgbClr val="294A5A">
                    <a:lumMod val="75000"/>
                  </a:srgbClr>
                </a:solidFill>
                <a:effectLst/>
                <a:uLnTx/>
                <a:uFillTx/>
                <a:latin typeface="Arial" panose="020B0604020202020204" pitchFamily="34" charset="0"/>
                <a:ea typeface="微软雅黑" panose="020B0503020204020204" pitchFamily="34" charset="-122"/>
              </a:rPr>
              <a:t>2.3.2 指令操作码的优化</a:t>
            </a:r>
            <a:endParaRPr kumimoji="0" lang="en-US" altLang="zh-CN" sz="3400" b="1" i="0" u="none" strike="noStrike" kern="1200" cap="none" spc="0" normalizeH="0" baseline="0" noProof="0">
              <a:ln>
                <a:noFill/>
              </a:ln>
              <a:solidFill>
                <a:srgbClr val="294A5A">
                  <a:lumMod val="75000"/>
                </a:srgbClr>
              </a:solidFill>
              <a:effectLst/>
              <a:uLnTx/>
              <a:uFillTx/>
              <a:latin typeface="Arial" panose="020B0604020202020204" pitchFamily="34" charset="0"/>
              <a:ea typeface="微软雅黑" panose="020B0503020204020204" pitchFamily="34" charset="-122"/>
            </a:endParaRPr>
          </a:p>
        </p:txBody>
      </p:sp>
      <p:sp>
        <p:nvSpPr>
          <p:cNvPr id="46" name="矩形 45"/>
          <p:cNvSpPr/>
          <p:nvPr>
            <p:custDataLst>
              <p:tags r:id="rId3"/>
            </p:custDataLst>
          </p:nvPr>
        </p:nvSpPr>
        <p:spPr>
          <a:xfrm>
            <a:off x="791210" y="3686810"/>
            <a:ext cx="9988550" cy="1740535"/>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srgbClr val="294A5A"/>
              </a:solidFill>
              <a:effectLst/>
              <a:uLnTx/>
              <a:uFillTx/>
              <a:latin typeface="Arial" panose="020B0604020202020204"/>
              <a:ea typeface="微软雅黑" panose="020B0503020204020204" pitchFamily="34" charset="-122"/>
              <a:cs typeface="+mn-cs"/>
            </a:endParaRPr>
          </a:p>
        </p:txBody>
      </p:sp>
      <p:sp>
        <p:nvSpPr>
          <p:cNvPr id="6" name="矩形 5"/>
          <p:cNvSpPr/>
          <p:nvPr>
            <p:custDataLst>
              <p:tags r:id="rId4"/>
            </p:custDataLst>
          </p:nvPr>
        </p:nvSpPr>
        <p:spPr>
          <a:xfrm>
            <a:off x="791210" y="1726565"/>
            <a:ext cx="9988550" cy="1740535"/>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srgbClr val="294A5A"/>
              </a:solidFill>
              <a:effectLst/>
              <a:uLnTx/>
              <a:uFillTx/>
              <a:latin typeface="Arial" panose="020B0604020202020204"/>
              <a:ea typeface="微软雅黑" panose="020B0503020204020204" pitchFamily="34" charset="-122"/>
              <a:cs typeface="+mn-cs"/>
            </a:endParaRPr>
          </a:p>
        </p:txBody>
      </p:sp>
      <p:sp>
        <p:nvSpPr>
          <p:cNvPr id="2" name="文本框 1"/>
          <p:cNvSpPr txBox="1"/>
          <p:nvPr/>
        </p:nvSpPr>
        <p:spPr>
          <a:xfrm>
            <a:off x="1223010" y="2157730"/>
            <a:ext cx="8312785" cy="891540"/>
          </a:xfrm>
          <a:prstGeom prst="rect">
            <a:avLst/>
          </a:prstGeom>
          <a:noFill/>
        </p:spPr>
        <p:txBody>
          <a:bodyPr wrap="square" rtlCol="0" anchor="t">
            <a:spAutoFit/>
          </a:bodyPr>
          <a:lstStyle/>
          <a:p>
            <a:pPr marL="0" marR="0" lvl="0" indent="0" algn="l" defTabSz="914400" rtl="0" eaLnBrk="1" fontAlgn="base" latinLnBrk="0" hangingPunct="1">
              <a:lnSpc>
                <a:spcPct val="130000"/>
              </a:lnSpc>
              <a:spcBef>
                <a:spcPts val="0"/>
              </a:spcBef>
              <a:spcAft>
                <a:spcPts val="0"/>
              </a:spcAft>
              <a:buClr>
                <a:srgbClr val="294A5A"/>
              </a:buClr>
              <a:buSzPct val="70000"/>
              <a:buFont typeface="Wingdings" panose="05000000000000000000" pitchFamily="2" charset="2"/>
              <a:buNone/>
              <a:defRPr/>
            </a:pPr>
            <a:r>
              <a:rPr kumimoji="0" lang="zh-CN" altLang="en-US" sz="2000" b="1" i="0" u="none" strike="noStrike" kern="1200" cap="none" spc="0" normalizeH="0" baseline="0" noProof="0" dirty="0">
                <a:ln>
                  <a:noFill/>
                </a:ln>
                <a:solidFill>
                  <a:srgbClr val="294A5A"/>
                </a:solidFill>
                <a:effectLst/>
                <a:uLnTx/>
                <a:uFillTx/>
                <a:latin typeface="微软雅黑" panose="020B0503020204020204" pitchFamily="34" charset="-122"/>
                <a:ea typeface="微软雅黑" panose="020B0503020204020204" pitchFamily="34" charset="-122"/>
                <a:cs typeface="+mn-cs"/>
                <a:sym typeface="+mn-ea"/>
              </a:rPr>
              <a:t>指令格式的优化：</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如何用最短的位数来表示指令的操作信息和地址信息，使程序中指令的平均字长最短。</a:t>
            </a:r>
            <a:endPar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1294765" y="4006215"/>
            <a:ext cx="5765800" cy="1024890"/>
          </a:xfrm>
          <a:prstGeom prst="rect">
            <a:avLst/>
          </a:prstGeom>
          <a:noFill/>
        </p:spPr>
        <p:txBody>
          <a:bodyPr wrap="square" rtlCol="0" anchor="t">
            <a:spAutoFit/>
          </a:bodyPr>
          <a:lstStyle/>
          <a:p>
            <a:pPr marL="0" marR="0" lvl="0" indent="0" algn="l" defTabSz="914400" rtl="0" eaLnBrk="1" fontAlgn="base" latinLnBrk="0" hangingPunct="1">
              <a:lnSpc>
                <a:spcPct val="90000"/>
              </a:lnSpc>
              <a:spcBef>
                <a:spcPts val="200"/>
              </a:spcBef>
              <a:spcAft>
                <a:spcPts val="200"/>
              </a:spcAft>
              <a:buClr>
                <a:srgbClr val="294A5A"/>
              </a:buClr>
              <a:buSzPct val="70000"/>
              <a:buFont typeface="Arial" panose="020B0604020202020204" pitchFamily="34" charset="0"/>
              <a:buNone/>
              <a:defRPr/>
            </a:pPr>
            <a:r>
              <a:rPr kumimoji="0" lang="zh-CN" altLang="en-US" sz="2000" b="1" i="0" u="none" strike="noStrike" kern="1200" cap="none" spc="0" normalizeH="0" baseline="0" noProof="0" dirty="0">
                <a:ln>
                  <a:noFill/>
                </a:ln>
                <a:solidFill>
                  <a:srgbClr val="294A5A"/>
                </a:solidFill>
                <a:effectLst/>
                <a:uLnTx/>
                <a:uFillTx/>
                <a:latin typeface="微软雅黑" panose="020B0503020204020204" pitchFamily="34" charset="-122"/>
                <a:ea typeface="微软雅黑" panose="020B0503020204020204" pitchFamily="34" charset="-122"/>
                <a:cs typeface="+mn-cs"/>
                <a:sym typeface="+mn-ea"/>
              </a:rPr>
              <a:t>主要目标：</a:t>
            </a:r>
            <a:endParaRPr kumimoji="0" lang="zh-CN" altLang="en-US" sz="2000" b="1" i="0" u="none" strike="noStrike" kern="1200" cap="none" spc="0" normalizeH="0" baseline="0" noProof="0" dirty="0">
              <a:ln>
                <a:noFill/>
              </a:ln>
              <a:solidFill>
                <a:srgbClr val="294A5A"/>
              </a:solidFill>
              <a:effectLst/>
              <a:uLnTx/>
              <a:uFillTx/>
              <a:latin typeface="微软雅黑" panose="020B0503020204020204" pitchFamily="34" charset="-122"/>
              <a:ea typeface="微软雅黑" panose="020B0503020204020204" pitchFamily="34" charset="-122"/>
              <a:cs typeface="+mn-cs"/>
              <a:sym typeface="+mn-ea"/>
            </a:endParaRPr>
          </a:p>
          <a:p>
            <a:pPr marL="342900" marR="0" lvl="0" indent="-342900" algn="l" defTabSz="914400" rtl="0" eaLnBrk="1" fontAlgn="base" latinLnBrk="0" hangingPunct="1">
              <a:lnSpc>
                <a:spcPct val="90000"/>
              </a:lnSpc>
              <a:spcBef>
                <a:spcPts val="200"/>
              </a:spcBef>
              <a:spcAft>
                <a:spcPts val="200"/>
              </a:spcAft>
              <a:buClr>
                <a:srgbClr val="294A5A"/>
              </a:buClr>
              <a:buSzPct val="70000"/>
              <a:buFont typeface="Wingdings" panose="05000000000000000000" charset="0"/>
              <a:buChar char="Ø"/>
              <a:defRPr/>
            </a:pPr>
            <a:r>
              <a:rPr kumimoji="0" lang="zh-CN" altLang="en-US" sz="2000" b="0" i="0" u="none" strike="noStrike" kern="1200" cap="none" spc="0" normalizeH="0" baseline="0" noProof="0" dirty="0">
                <a:ln>
                  <a:noFill/>
                </a:ln>
                <a:solidFill>
                  <a:srgbClr val="294A5A"/>
                </a:solidFill>
                <a:effectLst/>
                <a:uLnTx/>
                <a:uFillTx/>
                <a:latin typeface="微软雅黑" panose="020B0503020204020204" pitchFamily="34" charset="-122"/>
                <a:ea typeface="微软雅黑" panose="020B0503020204020204" pitchFamily="34" charset="-122"/>
                <a:cs typeface="+mn-cs"/>
                <a:sym typeface="+mn-ea"/>
              </a:rPr>
              <a:t>节省程序的存储空间</a:t>
            </a:r>
            <a:endParaRPr kumimoji="0" lang="zh-CN" altLang="en-US" sz="2000" b="0" i="0" u="none" strike="noStrike" kern="1200" cap="none" spc="0" normalizeH="0" baseline="0" noProof="0" dirty="0">
              <a:ln>
                <a:noFill/>
              </a:ln>
              <a:solidFill>
                <a:srgbClr val="294A5A"/>
              </a:solidFill>
              <a:effectLst/>
              <a:uLnTx/>
              <a:uFillTx/>
              <a:latin typeface="微软雅黑" panose="020B0503020204020204" pitchFamily="34" charset="-122"/>
              <a:ea typeface="微软雅黑" panose="020B0503020204020204" pitchFamily="34" charset="-122"/>
              <a:cs typeface="+mn-cs"/>
              <a:sym typeface="+mn-ea"/>
            </a:endParaRPr>
          </a:p>
          <a:p>
            <a:pPr marL="342900" marR="0" lvl="0" indent="-342900" algn="l" defTabSz="914400" rtl="0" eaLnBrk="1" fontAlgn="base" latinLnBrk="0" hangingPunct="1">
              <a:lnSpc>
                <a:spcPct val="90000"/>
              </a:lnSpc>
              <a:spcBef>
                <a:spcPts val="200"/>
              </a:spcBef>
              <a:spcAft>
                <a:spcPts val="200"/>
              </a:spcAft>
              <a:buClr>
                <a:srgbClr val="294A5A"/>
              </a:buClr>
              <a:buSzPct val="70000"/>
              <a:buFont typeface="Wingdings" panose="05000000000000000000" charset="0"/>
              <a:buChar char="Ø"/>
              <a:defRPr/>
            </a:pPr>
            <a:r>
              <a:rPr kumimoji="0" lang="zh-CN" altLang="en-US" sz="2000" b="0" i="0" u="none" strike="noStrike" kern="1200" cap="none" spc="0" normalizeH="0" baseline="0" noProof="0" dirty="0">
                <a:ln>
                  <a:noFill/>
                </a:ln>
                <a:solidFill>
                  <a:srgbClr val="294A5A"/>
                </a:solidFill>
                <a:effectLst/>
                <a:uLnTx/>
                <a:uFillTx/>
                <a:latin typeface="微软雅黑" panose="020B0503020204020204" pitchFamily="34" charset="-122"/>
                <a:ea typeface="微软雅黑" panose="020B0503020204020204" pitchFamily="34" charset="-122"/>
                <a:cs typeface="+mn-cs"/>
                <a:sym typeface="+mn-ea"/>
              </a:rPr>
              <a:t>指令格式尽量规整，便于译码</a:t>
            </a:r>
            <a:endParaRPr kumimoji="0" lang="zh-CN" altLang="en-US" sz="2000" b="0" i="0" u="none" strike="noStrike" kern="1200" cap="none" spc="0" normalizeH="0" baseline="0" noProof="0" dirty="0">
              <a:ln>
                <a:noFill/>
              </a:ln>
              <a:solidFill>
                <a:srgbClr val="294A5A"/>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文本框 6"/>
          <p:cNvSpPr txBox="1"/>
          <p:nvPr/>
        </p:nvSpPr>
        <p:spPr>
          <a:xfrm>
            <a:off x="3311525" y="1151890"/>
            <a:ext cx="4641850" cy="368300"/>
          </a:xfrm>
          <a:prstGeom prst="rect">
            <a:avLst/>
          </a:prstGeom>
          <a:noFill/>
        </p:spPr>
        <p:txBody>
          <a:bodyPr wrap="square" rtlCol="0" anchor="t">
            <a:spAutoFit/>
          </a:bodyPr>
          <a:lstStyle/>
          <a:p>
            <a:pPr marL="0" marR="0" lvl="0" indent="0" algn="ctr" defTabSz="914400" rtl="0" eaLnBrk="1" fontAlgn="base" latinLnBrk="0" hangingPunct="1">
              <a:lnSpc>
                <a:spcPct val="90000"/>
              </a:lnSpc>
              <a:spcBef>
                <a:spcPts val="200"/>
              </a:spcBef>
              <a:spcAft>
                <a:spcPts val="200"/>
              </a:spcAft>
              <a:buClr>
                <a:srgbClr val="294A5A"/>
              </a:buClr>
              <a:buSzPct val="70000"/>
              <a:buFont typeface="Arial" panose="020B0604020202020204" pitchFamily="34" charset="0"/>
              <a:buNone/>
              <a:defRPr/>
            </a:pP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指令</a:t>
            </a:r>
            <a:r>
              <a:rPr kumimoji="0" lang="en-US" altLang="zh-CN"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操作码</a:t>
            </a:r>
            <a:r>
              <a:rPr kumimoji="0" lang="en-US" altLang="zh-CN"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地址码</a:t>
            </a:r>
            <a:endPar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8" name="图片 37"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861969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指令操作码的优化——评价指标</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3"/>
          <p:cNvSpPr>
            <a:spLocks noGrp="1"/>
          </p:cNvSpPr>
          <p:nvPr>
            <p:ph idx="1" hasCustomPrompt="1"/>
          </p:nvPr>
        </p:nvSpPr>
        <p:spPr>
          <a:xfrm>
            <a:off x="935708" y="1118518"/>
            <a:ext cx="10024011" cy="4793331"/>
          </a:xfrm>
        </p:spPr>
        <p:txBody>
          <a:bodyPr vert="horz" wrap="square" lIns="91440" tIns="45720" rIns="91440" bIns="45720" anchor="t" anchorCtr="0"/>
          <a:lstStyle/>
          <a:p>
            <a:pPr marL="273050"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信息源熵</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按信息论观点，当各种指令的出现是互相独立时，操作码的信息源熵</a:t>
            </a: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（信息源包含平均信息量）为</a:t>
            </a:r>
            <a:endPar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spcBef>
                <a:spcPts val="200"/>
              </a:spcBef>
              <a:spcAft>
                <a:spcPts val="200"/>
              </a:spcAft>
              <a:buSzPct val="70000"/>
              <a:buNone/>
            </a:pPr>
            <a:r>
              <a:rPr lang="en-US" altLang="zh-CN" sz="2800" b="1" kern="1200" dirty="0">
                <a:latin typeface="Times New Roman" panose="02020603050405020304" pitchFamily="18" charset="0"/>
                <a:ea typeface="宋体" panose="02010600030101010101" pitchFamily="2" charset="-122"/>
              </a:rPr>
              <a:t>	 </a:t>
            </a:r>
            <a:endParaRPr lang="en-US" altLang="zh-CN" sz="2800" b="1" kern="1200" dirty="0">
              <a:latin typeface="Times New Roman" panose="02020603050405020304" pitchFamily="18" charset="0"/>
              <a:ea typeface="宋体" panose="02010600030101010101" pitchFamily="2" charset="-122"/>
            </a:endParaRPr>
          </a:p>
          <a:p>
            <a:pPr marL="0" indent="0">
              <a:spcBef>
                <a:spcPts val="200"/>
              </a:spcBef>
              <a:spcAft>
                <a:spcPts val="200"/>
              </a:spcAft>
              <a:buSzPct val="70000"/>
              <a:buNone/>
            </a:pPr>
            <a:r>
              <a:rPr lang="en-US" altLang="zh-CN" sz="2800" b="1" kern="1200" dirty="0">
                <a:latin typeface="Times New Roman" panose="02020603050405020304" pitchFamily="18" charset="0"/>
                <a:ea typeface="宋体" panose="02010600030101010101" pitchFamily="2" charset="-122"/>
              </a:rPr>
              <a:t> </a:t>
            </a:r>
            <a:endParaRPr lang="en-US" altLang="zh-CN" sz="2800" b="1" kern="1200" dirty="0">
              <a:latin typeface="Times New Roman" panose="02020603050405020304" pitchFamily="18" charset="0"/>
              <a:ea typeface="宋体" panose="02010600030101010101" pitchFamily="2" charset="-122"/>
            </a:endParaRPr>
          </a:p>
          <a:p>
            <a:pPr marL="0" indent="0" algn="l">
              <a:lnSpc>
                <a:spcPct val="150000"/>
              </a:lnSpc>
              <a:spcBef>
                <a:spcPts val="200"/>
              </a:spcBef>
              <a:spcAft>
                <a:spcPts val="200"/>
              </a:spcAft>
              <a:buClr>
                <a:srgbClr val="002B4C"/>
              </a:buClr>
              <a:buSzPct val="70000"/>
              <a:buFont typeface="Wingdings" panose="05000000000000000000" pitchFamily="2" charset="2"/>
              <a:buNone/>
            </a:pPr>
            <a:r>
              <a:rPr lang="en-US" altLang="zh-CN" sz="2800" b="1" kern="1200" dirty="0">
                <a:latin typeface="Times New Roman" panose="02020603050405020304" pitchFamily="18" charset="0"/>
                <a:ea typeface="宋体" panose="02010600030101010101" pitchFamily="2" charset="-122"/>
              </a:rPr>
              <a:t>			</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P表示指令的使用频度</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lnSpc>
                <a:spcPct val="90000"/>
              </a:lnSpc>
              <a:spcBef>
                <a:spcPts val="200"/>
              </a:spcBef>
              <a:spcAft>
                <a:spcPts val="200"/>
              </a:spcAft>
              <a:buSzPct val="70000"/>
              <a:buFont typeface="Wingdings" panose="05000000000000000000" pitchFamily="2" charset="2"/>
              <a:buChar char="l"/>
            </a:pPr>
            <a:endParaRPr lang="zh-CN" altLang="en-US" sz="2800" b="1" kern="1200" dirty="0">
              <a:latin typeface="Times New Roman" panose="02020603050405020304" pitchFamily="18" charset="0"/>
              <a:ea typeface="宋体" panose="02010600030101010101" pitchFamily="2" charset="-122"/>
            </a:endParaRPr>
          </a:p>
          <a:p>
            <a:pPr marL="273050" indent="-273050">
              <a:lnSpc>
                <a:spcPct val="90000"/>
              </a:lnSpc>
              <a:spcBef>
                <a:spcPts val="200"/>
              </a:spcBef>
              <a:spcAft>
                <a:spcPts val="200"/>
              </a:spcAft>
              <a:buSzPct val="70000"/>
              <a:buFont typeface="Wingdings" panose="05000000000000000000" pitchFamily="2" charset="2"/>
              <a:buChar char="l"/>
            </a:pPr>
            <a:endParaRPr lang="en-US" altLang="zh-CN" sz="2800" b="1" kern="1200" dirty="0">
              <a:latin typeface="Times New Roman" panose="02020603050405020304" pitchFamily="18" charset="0"/>
              <a:ea typeface="宋体" panose="02010600030101010101" pitchFamily="2" charset="-122"/>
            </a:endParaRPr>
          </a:p>
          <a:p>
            <a:pPr marL="273050" indent="-273050">
              <a:lnSpc>
                <a:spcPct val="90000"/>
              </a:lnSpc>
              <a:spcBef>
                <a:spcPts val="200"/>
              </a:spcBef>
              <a:spcAft>
                <a:spcPts val="200"/>
              </a:spcAft>
              <a:buSzPct val="70000"/>
              <a:buFont typeface="Wingdings" panose="05000000000000000000" pitchFamily="2" charset="2"/>
              <a:buChar char="l"/>
            </a:pPr>
            <a:endParaRPr lang="en-US" altLang="zh-CN" sz="2800" b="1" kern="1200" dirty="0">
              <a:latin typeface="Times New Roman" panose="02020603050405020304" pitchFamily="18" charset="0"/>
              <a:ea typeface="宋体" panose="02010600030101010101" pitchFamily="2" charset="-122"/>
            </a:endParaRPr>
          </a:p>
          <a:p>
            <a:pPr marL="273050" indent="-273050" algn="l">
              <a:lnSpc>
                <a:spcPct val="150000"/>
              </a:lnSpc>
              <a:spcBef>
                <a:spcPts val="200"/>
              </a:spcBef>
              <a:spcAft>
                <a:spcPts val="200"/>
              </a:spcAft>
              <a:buClr>
                <a:srgbClr val="002B4C"/>
              </a:buClr>
              <a:buSzPct val="70000"/>
              <a:buFont typeface="Wingdings" panose="05000000000000000000" pitchFamily="2" charset="2"/>
              <a:buChar char="l"/>
            </a:pPr>
            <a:r>
              <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信息冗余量：</a:t>
            </a:r>
            <a:endPar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lnSpc>
                <a:spcPct val="90000"/>
              </a:lnSpc>
              <a:spcBef>
                <a:spcPts val="200"/>
              </a:spcBef>
              <a:spcAft>
                <a:spcPts val="200"/>
              </a:spcAft>
              <a:buSzPct val="70000"/>
              <a:buFont typeface="Wingdings" panose="05000000000000000000" pitchFamily="2" charset="2"/>
              <a:buChar char="l"/>
            </a:pPr>
            <a:endParaRPr lang="zh-CN" altLang="en-US" sz="2800" b="1" kern="1200" dirty="0">
              <a:latin typeface="Times New Roman" panose="02020603050405020304" pitchFamily="18" charset="0"/>
              <a:ea typeface="宋体" panose="02010600030101010101" pitchFamily="2" charset="-122"/>
            </a:endParaRPr>
          </a:p>
          <a:p>
            <a:pPr eaLnBrk="1" hangingPunct="1">
              <a:lnSpc>
                <a:spcPct val="90000"/>
              </a:lnSpc>
            </a:pPr>
            <a:endParaRPr lang="zh-CN" altLang="en-US" dirty="0">
              <a:solidFill>
                <a:srgbClr val="000000"/>
              </a:solidFill>
              <a:latin typeface="楷体_GB2312"/>
              <a:ea typeface="楷体_GB2312"/>
            </a:endParaRPr>
          </a:p>
          <a:p>
            <a:pPr eaLnBrk="1" hangingPunct="1">
              <a:lnSpc>
                <a:spcPct val="90000"/>
              </a:lnSpc>
            </a:pPr>
            <a:endParaRPr lang="zh-CN" altLang="en-US" dirty="0">
              <a:solidFill>
                <a:srgbClr val="000000"/>
              </a:solidFill>
              <a:latin typeface="楷体_GB2312"/>
              <a:ea typeface="楷体_GB2312"/>
            </a:endParaRPr>
          </a:p>
          <a:p>
            <a:pPr eaLnBrk="1" hangingPunct="1">
              <a:lnSpc>
                <a:spcPct val="90000"/>
              </a:lnSpc>
              <a:buNone/>
            </a:pPr>
            <a:r>
              <a:rPr lang="zh-CN" altLang="en-US" dirty="0">
                <a:solidFill>
                  <a:srgbClr val="000000"/>
                </a:solidFill>
                <a:latin typeface="楷体_GB2312"/>
                <a:ea typeface="楷体_GB2312"/>
              </a:rPr>
              <a:t>	</a:t>
            </a:r>
            <a:endParaRPr lang="zh-CN" altLang="en-US" dirty="0">
              <a:solidFill>
                <a:srgbClr val="000000"/>
              </a:solidFill>
              <a:latin typeface="楷体_GB2312"/>
              <a:ea typeface="楷体_GB2312"/>
            </a:endParaRPr>
          </a:p>
        </p:txBody>
      </p:sp>
      <p:graphicFrame>
        <p:nvGraphicFramePr>
          <p:cNvPr id="4" name="对象 3"/>
          <p:cNvGraphicFramePr>
            <a:graphicFrameLocks noChangeAspect="1"/>
          </p:cNvGraphicFramePr>
          <p:nvPr/>
        </p:nvGraphicFramePr>
        <p:xfrm>
          <a:off x="3888036" y="2447999"/>
          <a:ext cx="2880320" cy="540220"/>
        </p:xfrm>
        <a:graphic>
          <a:graphicData uri="http://schemas.openxmlformats.org/presentationml/2006/ole">
            <mc:AlternateContent xmlns:mc="http://schemas.openxmlformats.org/markup-compatibility/2006">
              <mc:Choice xmlns:v="urn:schemas-microsoft-com:vml" Requires="v">
                <p:oleObj spid="_x0000_s3" name="Equation" r:id="rId2" imgW="3573780" imgH="670560" progId="Equation.DSMT4">
                  <p:embed/>
                </p:oleObj>
              </mc:Choice>
              <mc:Fallback>
                <p:oleObj name="Equation" r:id="rId2" imgW="3573780" imgH="670560" progId="Equation.DSMT4">
                  <p:embed/>
                  <p:pic>
                    <p:nvPicPr>
                      <p:cNvPr id="0" name="图片 10"/>
                      <p:cNvPicPr/>
                      <p:nvPr/>
                    </p:nvPicPr>
                    <p:blipFill>
                      <a:blip r:embed="rId3"/>
                      <a:stretch>
                        <a:fillRect/>
                      </a:stretch>
                    </p:blipFill>
                    <p:spPr>
                      <a:xfrm>
                        <a:off x="3888036" y="2447999"/>
                        <a:ext cx="2880320" cy="54022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584240" y="4967249"/>
          <a:ext cx="3487911" cy="788816"/>
        </p:xfrm>
        <a:graphic>
          <a:graphicData uri="http://schemas.openxmlformats.org/presentationml/2006/ole">
            <mc:AlternateContent xmlns:mc="http://schemas.openxmlformats.org/markup-compatibility/2006">
              <mc:Choice xmlns:v="urn:schemas-microsoft-com:vml" Requires="v">
                <p:oleObj spid="_x0000_s9" name="Equation" r:id="rId4" imgW="4529455" imgH="1025525" progId="Equation.DSMT4">
                  <p:embed/>
                </p:oleObj>
              </mc:Choice>
              <mc:Fallback>
                <p:oleObj name="Equation" r:id="rId4" imgW="4529455" imgH="1025525" progId="Equation.DSMT4">
                  <p:embed/>
                  <p:pic>
                    <p:nvPicPr>
                      <p:cNvPr id="0" name="图片 2"/>
                      <p:cNvPicPr/>
                      <p:nvPr/>
                    </p:nvPicPr>
                    <p:blipFill>
                      <a:blip r:embed="rId5"/>
                      <a:stretch>
                        <a:fillRect/>
                      </a:stretch>
                    </p:blipFill>
                    <p:spPr>
                      <a:xfrm>
                        <a:off x="3584240" y="4967249"/>
                        <a:ext cx="3487911" cy="788816"/>
                      </a:xfrm>
                      <a:prstGeom prst="rect">
                        <a:avLst/>
                      </a:prstGeom>
                    </p:spPr>
                  </p:pic>
                </p:oleObj>
              </mc:Fallback>
            </mc:AlternateContent>
          </a:graphicData>
        </a:graphic>
      </p:graphicFrame>
      <p:cxnSp>
        <p:nvCxnSpPr>
          <p:cNvPr id="10" name="直接连接符 9"/>
          <p:cNvCxnSpPr/>
          <p:nvPr>
            <p:custDataLst>
              <p:tags r:id="rId6"/>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2.3.2 指令操作码的优化</a:t>
            </a:r>
            <a:endParaRPr lang="en-US" altLang="zh-CN" sz="3400" dirty="0">
              <a:solidFill>
                <a:schemeClr val="dk1">
                  <a:lumMod val="75000"/>
                </a:schemeClr>
              </a:solidFill>
              <a:latin typeface="Arial" panose="020B0604020202020204" pitchFamily="34" charset="0"/>
            </a:endParaRPr>
          </a:p>
        </p:txBody>
      </p:sp>
      <p:sp>
        <p:nvSpPr>
          <p:cNvPr id="4" name="文本框 3"/>
          <p:cNvSpPr txBox="1"/>
          <p:nvPr>
            <p:custDataLst>
              <p:tags r:id="rId3"/>
            </p:custDataLst>
          </p:nvPr>
        </p:nvSpPr>
        <p:spPr>
          <a:xfrm>
            <a:off x="1366939" y="1223448"/>
            <a:ext cx="10061122" cy="4236085"/>
          </a:xfrm>
          <a:prstGeom prst="rect">
            <a:avLst/>
          </a:prstGeom>
          <a:noFill/>
        </p:spPr>
        <p:txBody>
          <a:bodyPr wrap="square">
            <a:spAutoFit/>
          </a:bodyPr>
          <a:lstStyle/>
          <a:p>
            <a:pPr marL="0" indent="0" defTabSz="914400" eaLnBrk="1" hangingPunct="1">
              <a:lnSpc>
                <a:spcPct val="150000"/>
              </a:lnSpc>
              <a:spcBef>
                <a:spcPts val="200"/>
              </a:spcBef>
              <a:spcAft>
                <a:spcPts val="200"/>
              </a:spcAft>
              <a:buSzPct val="70000"/>
              <a:buNone/>
              <a:tabLst>
                <a:tab pos="1622425" algn="l"/>
                <a:tab pos="4956175" algn="l"/>
              </a:tabLst>
            </a:pP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操作码的</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三种编码方法</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defTabSz="914400" eaLnBrk="1" hangingPunct="1">
              <a:lnSpc>
                <a:spcPct val="150000"/>
              </a:lnSpc>
              <a:spcBef>
                <a:spcPts val="200"/>
              </a:spcBef>
              <a:spcAft>
                <a:spcPts val="200"/>
              </a:spcAft>
              <a:buSzPct val="70000"/>
              <a:buNone/>
              <a:tabLst>
                <a:tab pos="1622425" algn="l"/>
                <a:tab pos="4956175" algn="l"/>
              </a:tabLst>
            </a:pPr>
            <a:r>
              <a:rPr lang="en-US" altLang="zh-CN"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固定长度：规整性好，解码简单，空间大</a:t>
            </a:r>
            <a:endParaRPr lang="en-US" altLang="zh-CN"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673100" lvl="2" indent="-342900" defTabSz="914400" eaLnBrk="1" hangingPunct="1">
              <a:lnSpc>
                <a:spcPct val="150000"/>
              </a:lnSpc>
              <a:spcBef>
                <a:spcPts val="200"/>
              </a:spcBef>
              <a:spcAft>
                <a:spcPts val="200"/>
              </a:spcAft>
              <a:buSzPct val="70000"/>
              <a:buFont typeface="Wingdings" panose="05000000000000000000" charset="0"/>
              <a:buChar char="Ø"/>
              <a:tabLst>
                <a:tab pos="1622425" algn="l"/>
                <a:tab pos="4956175" algn="l"/>
              </a:tabLst>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IBM</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公司的大中型机：最左边</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位为操作码</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673100" lvl="2" indent="-342900" defTabSz="914400" eaLnBrk="1" hangingPunct="1">
              <a:lnSpc>
                <a:spcPct val="150000"/>
              </a:lnSpc>
              <a:spcBef>
                <a:spcPts val="200"/>
              </a:spcBef>
              <a:spcAft>
                <a:spcPts val="200"/>
              </a:spcAft>
              <a:buSzPct val="70000"/>
              <a:buFont typeface="Wingdings" panose="05000000000000000000" charset="0"/>
              <a:buChar char="Ø"/>
              <a:tabLst>
                <a:tab pos="1622425" algn="l"/>
                <a:tab pos="4956175" algn="l"/>
              </a:tabLst>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Intel</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公司的</a:t>
            </a:r>
            <a:r>
              <a:rPr lang="en-US" altLang="zh-CN" sz="200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Intanium</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处理机：</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位定长操作码</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673100" lvl="2" indent="-342900" defTabSz="914400" eaLnBrk="1" hangingPunct="1">
              <a:lnSpc>
                <a:spcPct val="150000"/>
              </a:lnSpc>
              <a:spcBef>
                <a:spcPts val="200"/>
              </a:spcBef>
              <a:spcAft>
                <a:spcPts val="200"/>
              </a:spcAft>
              <a:buSzPct val="70000"/>
              <a:buFont typeface="Wingdings" panose="05000000000000000000" charset="0"/>
              <a:buChar char="Ø"/>
              <a:tabLst>
                <a:tab pos="1622425" algn="l"/>
                <a:tab pos="4956175" algn="l"/>
              </a:tabLst>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许多</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RISC</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处理机采用定长操作码</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defTabSz="914400" eaLnBrk="1" hangingPunct="1">
              <a:lnSpc>
                <a:spcPct val="150000"/>
              </a:lnSpc>
              <a:spcBef>
                <a:spcPts val="200"/>
              </a:spcBef>
              <a:spcAft>
                <a:spcPts val="200"/>
              </a:spcAft>
              <a:buSzPct val="70000"/>
              <a:buNone/>
              <a:tabLst>
                <a:tab pos="1622425" algn="l"/>
                <a:tab pos="4956175" algn="l"/>
              </a:tabLst>
            </a:pPr>
            <a:r>
              <a:rPr lang="en-US" altLang="zh-CN"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哈夫曼</a:t>
            </a:r>
            <a:r>
              <a:rPr lang="en-US" altLang="zh-CN"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编码：空间小，规整性不好，解码复杂。</a:t>
            </a:r>
            <a:endPar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defTabSz="914400" eaLnBrk="1" hangingPunct="1">
              <a:lnSpc>
                <a:spcPct val="150000"/>
              </a:lnSpc>
              <a:spcBef>
                <a:spcPts val="200"/>
              </a:spcBef>
              <a:spcAft>
                <a:spcPts val="200"/>
              </a:spcAft>
              <a:buSzPct val="70000"/>
              <a:buNone/>
              <a:tabLst>
                <a:tab pos="1622425" algn="l"/>
                <a:tab pos="4956175" algn="l"/>
              </a:tabLst>
            </a:pPr>
            <a:r>
              <a:rPr lang="en-US" altLang="zh-CN"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扩展编码：折衷方案。</a:t>
            </a:r>
            <a:endPar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2" indent="0" defTabSz="914400" eaLnBrk="1" hangingPunct="1">
              <a:lnSpc>
                <a:spcPct val="150000"/>
              </a:lnSpc>
              <a:spcBef>
                <a:spcPts val="200"/>
              </a:spcBef>
              <a:spcAft>
                <a:spcPts val="200"/>
              </a:spcAft>
              <a:buSzPct val="70000"/>
              <a:buNone/>
              <a:tabLst>
                <a:tab pos="1622425" algn="l"/>
                <a:tab pos="4956175" algn="l"/>
              </a:tabLst>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B-1700</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0"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2.3.2 指令操作码的优化——定长码</a:t>
            </a:r>
            <a:endParaRPr lang="en-US" altLang="zh-CN" sz="3400" dirty="0">
              <a:solidFill>
                <a:schemeClr val="dk1">
                  <a:lumMod val="75000"/>
                </a:schemeClr>
              </a:solidFill>
              <a:latin typeface="Arial" panose="020B0604020202020204" pitchFamily="34" charset="0"/>
            </a:endParaRPr>
          </a:p>
        </p:txBody>
      </p:sp>
      <p:sp>
        <p:nvSpPr>
          <p:cNvPr id="2" name="Rectangle 3"/>
          <p:cNvSpPr>
            <a:spLocks noGrp="1" noChangeArrowheads="1"/>
          </p:cNvSpPr>
          <p:nvPr>
            <p:ph idx="1" hasCustomPrompt="1"/>
            <p:custDataLst>
              <p:tags r:id="rId3"/>
            </p:custDataLst>
          </p:nvPr>
        </p:nvSpPr>
        <p:spPr>
          <a:xfrm>
            <a:off x="1207518" y="1182833"/>
            <a:ext cx="10887010" cy="1779588"/>
          </a:xfrm>
        </p:spPr>
        <p:txBody>
          <a:bodyPr vert="horz" wrap="square" lIns="91440" tIns="45720" rIns="91440" bIns="45720" numCol="1" anchor="t" anchorCtr="0" compatLnSpc="1"/>
          <a:lstStyle/>
          <a:p>
            <a:pPr marL="0" marR="0" lvl="0" indent="0" defTabSz="914400" eaLnBrk="1" latinLnBrk="0" hangingPunct="1">
              <a:lnSpc>
                <a:spcPct val="130000"/>
              </a:lnSpc>
              <a:spcBef>
                <a:spcPts val="0"/>
              </a:spcBef>
              <a:spcAft>
                <a:spcPts val="0"/>
              </a:spcAft>
              <a:buClr>
                <a:schemeClr val="tx1"/>
              </a:buClr>
              <a:buSzPct val="70000"/>
              <a:buNone/>
              <a:defRPr/>
            </a:pP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定长码，即固定长度</a:t>
            </a:r>
            <a:endPar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endParaRPr>
          </a:p>
          <a:p>
            <a:pPr marL="254000" marR="0" lvl="0" indent="0" defTabSz="914400" eaLnBrk="1" latinLnBrk="0" hangingPunct="1">
              <a:lnSpc>
                <a:spcPct val="130000"/>
              </a:lnSpc>
              <a:spcBef>
                <a:spcPts val="0"/>
              </a:spcBef>
              <a:spcAft>
                <a:spcPts val="0"/>
              </a:spcAft>
              <a:buClr>
                <a:schemeClr val="tx1"/>
              </a:buClr>
              <a:buSzPct val="70000"/>
              <a:buNone/>
              <a:defRPr/>
            </a:pP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某机器共有</a:t>
            </a: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条指令，若操作码用定长码表示，需要</a:t>
            </a: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              位 </a:t>
            </a:r>
            <a:endPar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latinLnBrk="0" hangingPunct="1">
              <a:lnSpc>
                <a:spcPct val="130000"/>
              </a:lnSpc>
              <a:spcBef>
                <a:spcPts val="0"/>
              </a:spcBef>
              <a:spcAft>
                <a:spcPts val="0"/>
              </a:spcAft>
              <a:buClr>
                <a:schemeClr val="tx1"/>
              </a:buClr>
              <a:buSzTx/>
              <a:buNone/>
              <a:defRPr/>
            </a:pP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latinLnBrk="0" hangingPunct="1">
              <a:lnSpc>
                <a:spcPct val="130000"/>
              </a:lnSpc>
              <a:spcBef>
                <a:spcPts val="0"/>
              </a:spcBef>
              <a:spcAft>
                <a:spcPts val="0"/>
              </a:spcAft>
              <a:buClr>
                <a:schemeClr val="tx1"/>
              </a:buClr>
              <a:buSzTx/>
              <a:buNone/>
              <a:defRPr/>
            </a:pP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latinLnBrk="0" hangingPunct="1">
              <a:lnSpc>
                <a:spcPct val="130000"/>
              </a:lnSpc>
              <a:spcBef>
                <a:spcPts val="0"/>
              </a:spcBef>
              <a:spcAft>
                <a:spcPts val="0"/>
              </a:spcAft>
              <a:buClr>
                <a:schemeClr val="tx1"/>
              </a:buClr>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对象 3"/>
          <p:cNvGraphicFramePr>
            <a:graphicFrameLocks noChangeAspect="1"/>
          </p:cNvGraphicFramePr>
          <p:nvPr>
            <p:custDataLst>
              <p:tags r:id="rId4"/>
            </p:custDataLst>
          </p:nvPr>
        </p:nvGraphicFramePr>
        <p:xfrm>
          <a:off x="7341726" y="1512081"/>
          <a:ext cx="1304925" cy="635000"/>
        </p:xfrm>
        <a:graphic>
          <a:graphicData uri="http://schemas.openxmlformats.org/presentationml/2006/ole">
            <mc:AlternateContent xmlns:mc="http://schemas.openxmlformats.org/markup-compatibility/2006">
              <mc:Choice xmlns:v="urn:schemas-microsoft-com:vml" Requires="v">
                <p:oleObj spid="_x0000_s0" name="Equation" r:id="rId5" imgW="1306195" imgH="636905" progId="Equation.DSMT4">
                  <p:embed/>
                </p:oleObj>
              </mc:Choice>
              <mc:Fallback>
                <p:oleObj name="Equation" r:id="rId5" imgW="1306195" imgH="636905" progId="Equation.DSMT4">
                  <p:embed/>
                  <p:pic>
                    <p:nvPicPr>
                      <p:cNvPr id="0" name="对象 3"/>
                      <p:cNvPicPr/>
                      <p:nvPr/>
                    </p:nvPicPr>
                    <p:blipFill>
                      <a:blip r:embed="rId6"/>
                      <a:stretch>
                        <a:fillRect/>
                      </a:stretch>
                    </p:blipFill>
                    <p:spPr>
                      <a:xfrm>
                        <a:off x="7341726" y="1512081"/>
                        <a:ext cx="1304925" cy="635000"/>
                      </a:xfrm>
                      <a:prstGeom prst="rect">
                        <a:avLst/>
                      </a:prstGeom>
                    </p:spPr>
                  </p:pic>
                </p:oleObj>
              </mc:Fallback>
            </mc:AlternateContent>
          </a:graphicData>
        </a:graphic>
      </p:graphicFrame>
      <p:graphicFrame>
        <p:nvGraphicFramePr>
          <p:cNvPr id="9" name="Object 4"/>
          <p:cNvGraphicFramePr>
            <a:graphicFrameLocks noChangeAspect="1"/>
          </p:cNvGraphicFramePr>
          <p:nvPr>
            <p:custDataLst>
              <p:tags r:id="rId7"/>
            </p:custDataLst>
          </p:nvPr>
        </p:nvGraphicFramePr>
        <p:xfrm>
          <a:off x="3381316" y="4392266"/>
          <a:ext cx="4625975" cy="620713"/>
        </p:xfrm>
        <a:graphic>
          <a:graphicData uri="http://schemas.openxmlformats.org/presentationml/2006/ole">
            <mc:AlternateContent xmlns:mc="http://schemas.openxmlformats.org/markup-compatibility/2006">
              <mc:Choice xmlns:v="urn:schemas-microsoft-com:vml" Requires="v">
                <p:oleObj spid="_x0000_s3" name="" r:id="rId8" imgW="1892300" imgH="254000" progId="Equation.3">
                  <p:embed/>
                </p:oleObj>
              </mc:Choice>
              <mc:Fallback>
                <p:oleObj name="" r:id="rId8" imgW="1892300" imgH="254000" progId="Equation.3">
                  <p:embed/>
                  <p:pic>
                    <p:nvPicPr>
                      <p:cNvPr id="0" name="Object 4"/>
                      <p:cNvPicPr/>
                      <p:nvPr/>
                    </p:nvPicPr>
                    <p:blipFill>
                      <a:blip r:embed="rId9"/>
                      <a:stretch>
                        <a:fillRect/>
                      </a:stretch>
                    </p:blipFill>
                    <p:spPr>
                      <a:xfrm>
                        <a:off x="3381316" y="4392266"/>
                        <a:ext cx="4625975" cy="620713"/>
                      </a:xfrm>
                      <a:prstGeom prst="rect">
                        <a:avLst/>
                      </a:prstGeom>
                      <a:noFill/>
                      <a:ln w="38100">
                        <a:noFill/>
                        <a:miter/>
                      </a:ln>
                    </p:spPr>
                  </p:pic>
                </p:oleObj>
              </mc:Fallback>
            </mc:AlternateContent>
          </a:graphicData>
        </a:graphic>
      </p:graphicFrame>
      <p:graphicFrame>
        <p:nvGraphicFramePr>
          <p:cNvPr id="10" name="Object 5"/>
          <p:cNvGraphicFramePr>
            <a:graphicFrameLocks noChangeAspect="1"/>
          </p:cNvGraphicFramePr>
          <p:nvPr>
            <p:custDataLst>
              <p:tags r:id="rId10"/>
            </p:custDataLst>
          </p:nvPr>
        </p:nvGraphicFramePr>
        <p:xfrm>
          <a:off x="3383474" y="5074138"/>
          <a:ext cx="3241675" cy="733425"/>
        </p:xfrm>
        <a:graphic>
          <a:graphicData uri="http://schemas.openxmlformats.org/presentationml/2006/ole">
            <mc:AlternateContent xmlns:mc="http://schemas.openxmlformats.org/markup-compatibility/2006">
              <mc:Choice xmlns:v="urn:schemas-microsoft-com:vml" Requires="v">
                <p:oleObj spid="_x0000_s5" name="" r:id="rId11" imgW="1854200" imgH="419100" progId="Equation.3">
                  <p:embed/>
                </p:oleObj>
              </mc:Choice>
              <mc:Fallback>
                <p:oleObj name="" r:id="rId11" imgW="1854200" imgH="419100" progId="Equation.3">
                  <p:embed/>
                  <p:pic>
                    <p:nvPicPr>
                      <p:cNvPr id="0" name="Object 5"/>
                      <p:cNvPicPr/>
                      <p:nvPr/>
                    </p:nvPicPr>
                    <p:blipFill>
                      <a:blip r:embed="rId12"/>
                      <a:stretch>
                        <a:fillRect/>
                      </a:stretch>
                    </p:blipFill>
                    <p:spPr>
                      <a:xfrm>
                        <a:off x="3383474" y="5074138"/>
                        <a:ext cx="3241675" cy="733425"/>
                      </a:xfrm>
                      <a:prstGeom prst="rect">
                        <a:avLst/>
                      </a:prstGeom>
                      <a:noFill/>
                      <a:ln w="38100">
                        <a:noFill/>
                        <a:miter/>
                      </a:ln>
                    </p:spPr>
                  </p:pic>
                </p:oleObj>
              </mc:Fallback>
            </mc:AlternateContent>
          </a:graphicData>
        </a:graphic>
      </p:graphicFrame>
      <p:graphicFrame>
        <p:nvGraphicFramePr>
          <p:cNvPr id="11" name="Object 4"/>
          <p:cNvGraphicFramePr>
            <a:graphicFrameLocks noChangeAspect="1"/>
          </p:cNvGraphicFramePr>
          <p:nvPr>
            <p:custDataLst>
              <p:tags r:id="rId13"/>
            </p:custDataLst>
          </p:nvPr>
        </p:nvGraphicFramePr>
        <p:xfrm>
          <a:off x="6695460" y="4966983"/>
          <a:ext cx="3465512" cy="947737"/>
        </p:xfrm>
        <a:graphic>
          <a:graphicData uri="http://schemas.openxmlformats.org/presentationml/2006/ole">
            <mc:AlternateContent xmlns:mc="http://schemas.openxmlformats.org/markup-compatibility/2006">
              <mc:Choice xmlns:v="urn:schemas-microsoft-com:vml" Requires="v">
                <p:oleObj spid="_x0000_s6" name="Equation" r:id="rId14" imgW="1485265" imgH="406400" progId="Equation.DSMT4">
                  <p:embed/>
                </p:oleObj>
              </mc:Choice>
              <mc:Fallback>
                <p:oleObj name="Equation" r:id="rId14" imgW="1485265" imgH="406400" progId="Equation.DSMT4">
                  <p:embed/>
                  <p:pic>
                    <p:nvPicPr>
                      <p:cNvPr id="0" name="Object 4"/>
                      <p:cNvPicPr/>
                      <p:nvPr/>
                    </p:nvPicPr>
                    <p:blipFill>
                      <a:blip r:embed="rId15"/>
                      <a:stretch>
                        <a:fillRect/>
                      </a:stretch>
                    </p:blipFill>
                    <p:spPr>
                      <a:xfrm>
                        <a:off x="6695460" y="4966983"/>
                        <a:ext cx="3465512" cy="947737"/>
                      </a:xfrm>
                      <a:prstGeom prst="rect">
                        <a:avLst/>
                      </a:prstGeom>
                      <a:noFill/>
                      <a:ln w="38100">
                        <a:noFill/>
                        <a:miter/>
                      </a:ln>
                    </p:spPr>
                  </p:pic>
                </p:oleObj>
              </mc:Fallback>
            </mc:AlternateContent>
          </a:graphicData>
        </a:graphic>
      </p:graphicFrame>
      <p:sp>
        <p:nvSpPr>
          <p:cNvPr id="13" name="文本框 2"/>
          <p:cNvSpPr txBox="1"/>
          <p:nvPr>
            <p:custDataLst>
              <p:tags r:id="rId16"/>
            </p:custDataLst>
          </p:nvPr>
        </p:nvSpPr>
        <p:spPr>
          <a:xfrm>
            <a:off x="1681418" y="4449026"/>
            <a:ext cx="1198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None/>
            </a:pPr>
            <a:r>
              <a:rPr lang="zh-CN" altLang="en-US" sz="2000" dirty="0">
                <a:latin typeface="微软雅黑" panose="020B0503020204020204" pitchFamily="34" charset="-122"/>
                <a:ea typeface="微软雅黑" panose="020B0503020204020204" pitchFamily="34" charset="-122"/>
              </a:rPr>
              <a:t>信息源熵</a:t>
            </a:r>
            <a:endParaRPr lang="zh-CN" altLang="en-US" sz="2000" dirty="0">
              <a:latin typeface="微软雅黑" panose="020B0503020204020204" pitchFamily="34" charset="-122"/>
              <a:ea typeface="微软雅黑" panose="020B0503020204020204" pitchFamily="34" charset="-122"/>
            </a:endParaRPr>
          </a:p>
        </p:txBody>
      </p:sp>
      <p:sp>
        <p:nvSpPr>
          <p:cNvPr id="14" name="文本框 16"/>
          <p:cNvSpPr txBox="1"/>
          <p:nvPr>
            <p:custDataLst>
              <p:tags r:id="rId17"/>
            </p:custDataLst>
          </p:nvPr>
        </p:nvSpPr>
        <p:spPr>
          <a:xfrm>
            <a:off x="1869728" y="3777867"/>
            <a:ext cx="944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None/>
            </a:pPr>
            <a:r>
              <a:rPr lang="zh-CN" altLang="en-US" sz="2000" dirty="0">
                <a:latin typeface="微软雅黑" panose="020B0503020204020204" pitchFamily="34" charset="-122"/>
                <a:ea typeface="微软雅黑" panose="020B0503020204020204" pitchFamily="34" charset="-122"/>
              </a:rPr>
              <a:t>定长码</a:t>
            </a:r>
            <a:endParaRPr lang="zh-CN" altLang="en-US" sz="2000" dirty="0">
              <a:latin typeface="微软雅黑" panose="020B0503020204020204" pitchFamily="34" charset="-122"/>
              <a:ea typeface="微软雅黑" panose="020B0503020204020204" pitchFamily="34" charset="-122"/>
            </a:endParaRPr>
          </a:p>
        </p:txBody>
      </p:sp>
      <p:sp>
        <p:nvSpPr>
          <p:cNvPr id="15" name="文本框 14"/>
          <p:cNvSpPr txBox="1"/>
          <p:nvPr>
            <p:custDataLst>
              <p:tags r:id="rId18"/>
            </p:custDataLst>
          </p:nvPr>
        </p:nvSpPr>
        <p:spPr>
          <a:xfrm>
            <a:off x="1501079" y="5121923"/>
            <a:ext cx="1452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spcBef>
                <a:spcPct val="0"/>
              </a:spcBef>
              <a:buClrTx/>
              <a:buNone/>
            </a:pPr>
            <a:r>
              <a:rPr lang="zh-CN" altLang="en-US" sz="2000" dirty="0">
                <a:latin typeface="微软雅黑" panose="020B0503020204020204" pitchFamily="34" charset="-122"/>
                <a:ea typeface="微软雅黑" panose="020B0503020204020204" pitchFamily="34" charset="-122"/>
              </a:rPr>
              <a:t>信息冗余量</a:t>
            </a:r>
            <a:endParaRPr lang="zh-CN" altLang="en-US" sz="2000" dirty="0">
              <a:latin typeface="微软雅黑" panose="020B0503020204020204" pitchFamily="34" charset="-122"/>
              <a:ea typeface="微软雅黑" panose="020B0503020204020204" pitchFamily="34" charset="-122"/>
            </a:endParaRPr>
          </a:p>
        </p:txBody>
      </p:sp>
      <p:sp>
        <p:nvSpPr>
          <p:cNvPr id="16" name="矩形 3"/>
          <p:cNvSpPr/>
          <p:nvPr>
            <p:custDataLst>
              <p:tags r:id="rId19"/>
            </p:custDataLst>
          </p:nvPr>
        </p:nvSpPr>
        <p:spPr>
          <a:xfrm>
            <a:off x="3237940" y="3746099"/>
            <a:ext cx="389572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条指令用定长操作码表示，需要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7" name="对象 16"/>
          <p:cNvGraphicFramePr>
            <a:graphicFrameLocks noChangeAspect="1"/>
          </p:cNvGraphicFramePr>
          <p:nvPr>
            <p:custDataLst>
              <p:tags r:id="rId20"/>
            </p:custDataLst>
          </p:nvPr>
        </p:nvGraphicFramePr>
        <p:xfrm>
          <a:off x="7133672" y="3628600"/>
          <a:ext cx="2157413" cy="549275"/>
        </p:xfrm>
        <a:graphic>
          <a:graphicData uri="http://schemas.openxmlformats.org/presentationml/2006/ole">
            <mc:AlternateContent xmlns:mc="http://schemas.openxmlformats.org/markup-compatibility/2006">
              <mc:Choice xmlns:v="urn:schemas-microsoft-com:vml" Requires="v">
                <p:oleObj spid="_x0000_s7" name="Equation" r:id="rId21" imgW="2159635" imgH="549910" progId="Equation.DSMT4">
                  <p:embed/>
                </p:oleObj>
              </mc:Choice>
              <mc:Fallback>
                <p:oleObj name="Equation" r:id="rId21" imgW="2159635" imgH="549910" progId="Equation.DSMT4">
                  <p:embed/>
                  <p:pic>
                    <p:nvPicPr>
                      <p:cNvPr id="0" name="对象 16"/>
                      <p:cNvPicPr/>
                      <p:nvPr/>
                    </p:nvPicPr>
                    <p:blipFill>
                      <a:blip r:embed="rId22"/>
                      <a:stretch>
                        <a:fillRect/>
                      </a:stretch>
                    </p:blipFill>
                    <p:spPr>
                      <a:xfrm>
                        <a:off x="7133672" y="3628600"/>
                        <a:ext cx="2157413" cy="549275"/>
                      </a:xfrm>
                      <a:prstGeom prst="rect">
                        <a:avLst/>
                      </a:prstGeom>
                    </p:spPr>
                  </p:pic>
                </p:oleObj>
              </mc:Fallback>
            </mc:AlternateContent>
          </a:graphicData>
        </a:graphic>
      </p:graphicFrame>
      <p:graphicFrame>
        <p:nvGraphicFramePr>
          <p:cNvPr id="19" name="表格 18"/>
          <p:cNvGraphicFramePr>
            <a:graphicFrameLocks noGrp="1"/>
          </p:cNvGraphicFramePr>
          <p:nvPr>
            <p:custDataLst>
              <p:tags r:id="rId23"/>
            </p:custDataLst>
          </p:nvPr>
        </p:nvGraphicFramePr>
        <p:xfrm>
          <a:off x="1586348" y="2413022"/>
          <a:ext cx="8397872" cy="949388"/>
        </p:xfrm>
        <a:graphic>
          <a:graphicData uri="http://schemas.openxmlformats.org/drawingml/2006/table">
            <a:tbl>
              <a:tblPr firstRow="1" firstCol="1" bandRow="1"/>
              <a:tblGrid>
                <a:gridCol w="1049734"/>
                <a:gridCol w="1049734"/>
                <a:gridCol w="1049655"/>
                <a:gridCol w="1049813"/>
                <a:gridCol w="1049734"/>
                <a:gridCol w="1049734"/>
                <a:gridCol w="1049734"/>
                <a:gridCol w="1049734"/>
              </a:tblGrid>
              <a:tr h="429895">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zh-CN" sz="2000" kern="100" dirty="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指令</a:t>
                      </a:r>
                      <a:endParaRPr lang="zh-CN" sz="2000" kern="100" dirty="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en-US" sz="2000" kern="100" dirty="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I1</a:t>
                      </a:r>
                      <a:endParaRPr lang="en-US" sz="2000" kern="100" dirty="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en-US" sz="2000" kern="100" dirty="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I2</a:t>
                      </a:r>
                      <a:endParaRPr lang="en-US" sz="2000" kern="100" dirty="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I3</a:t>
                      </a:r>
                      <a:endPar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I4</a:t>
                      </a:r>
                      <a:endPar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I5</a:t>
                      </a:r>
                      <a:endPar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I6</a:t>
                      </a:r>
                      <a:endPar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I7</a:t>
                      </a:r>
                      <a:endParaRPr lang="en-US"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519493">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indent="0" algn="ctr">
                        <a:spcAft>
                          <a:spcPts val="0"/>
                        </a:spcAft>
                        <a:buNone/>
                      </a:pPr>
                      <a:r>
                        <a:rPr lang="zh-CN"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频度</a:t>
                      </a:r>
                      <a:endParaRPr lang="zh-CN" sz="2000" kern="100">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indent="0" algn="ctr">
                        <a:spcAft>
                          <a:spcPts val="0"/>
                        </a:spcAft>
                        <a:buNone/>
                      </a:pPr>
                      <a:r>
                        <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0.40</a:t>
                      </a:r>
                      <a:endPar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indent="0" algn="ctr">
                        <a:spcAft>
                          <a:spcPts val="0"/>
                        </a:spcAft>
                        <a:buNone/>
                      </a:pPr>
                      <a:r>
                        <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0.30</a:t>
                      </a:r>
                      <a:endPar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indent="0" algn="ctr">
                        <a:spcAft>
                          <a:spcPts val="0"/>
                        </a:spcAft>
                        <a:buNone/>
                      </a:pPr>
                      <a:r>
                        <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0.15</a:t>
                      </a:r>
                      <a:endPar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indent="0" algn="ctr">
                        <a:spcAft>
                          <a:spcPts val="0"/>
                        </a:spcAft>
                        <a:buNone/>
                      </a:pPr>
                      <a:r>
                        <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0.05</a:t>
                      </a:r>
                      <a:endPar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indent="0" algn="ctr">
                        <a:spcAft>
                          <a:spcPts val="0"/>
                        </a:spcAft>
                        <a:buNone/>
                      </a:pPr>
                      <a:r>
                        <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0.04</a:t>
                      </a:r>
                      <a:endPar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indent="0" algn="ctr">
                        <a:spcAft>
                          <a:spcPts val="0"/>
                        </a:spcAft>
                        <a:buNone/>
                      </a:pPr>
                      <a:r>
                        <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0.03</a:t>
                      </a:r>
                      <a:endPar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indent="0" algn="ctr">
                        <a:spcAft>
                          <a:spcPts val="0"/>
                        </a:spcAft>
                        <a:buNone/>
                      </a:pPr>
                      <a:r>
                        <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0.03</a:t>
                      </a:r>
                      <a:endParaRPr lang="en-US"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r>
            </a:tbl>
          </a:graphicData>
        </a:graphic>
      </p:graphicFrame>
      <p:pic>
        <p:nvPicPr>
          <p:cNvPr id="8" name="图片 7" descr="微信截图_20240112211134"/>
          <p:cNvPicPr>
            <a:picLocks noChangeAspect="1"/>
          </p:cNvPicPr>
          <p:nvPr>
            <p:custDataLst>
              <p:tags r:id="rId24"/>
            </p:custDataLst>
          </p:nvPr>
        </p:nvPicPr>
        <p:blipFill>
          <a:blip r:embed="rId25"/>
          <a:stretch>
            <a:fillRect/>
          </a:stretch>
        </p:blipFill>
        <p:spPr>
          <a:xfrm>
            <a:off x="9216390" y="201295"/>
            <a:ext cx="1895475" cy="485775"/>
          </a:xfrm>
          <a:prstGeom prst="rect">
            <a:avLst/>
          </a:prstGeom>
        </p:spPr>
      </p:pic>
    </p:spTree>
    <p:custDataLst>
      <p:tags r:id="rId2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719169" y="216007"/>
            <a:ext cx="8979733" cy="113728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指令操作码的优化—哈夫曼（Huffman）编码</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文本框 3"/>
          <p:cNvSpPr txBox="1"/>
          <p:nvPr/>
        </p:nvSpPr>
        <p:spPr>
          <a:xfrm>
            <a:off x="718394" y="842010"/>
            <a:ext cx="10082926" cy="3930015"/>
          </a:xfrm>
          <a:prstGeom prst="rect">
            <a:avLst/>
          </a:prstGeom>
          <a:noFill/>
        </p:spPr>
        <p:txBody>
          <a:bodyPr wrap="square">
            <a:noAutofit/>
          </a:bodyPr>
          <a:lstStyle/>
          <a:p>
            <a:pPr marL="0" marR="0" lvl="0" indent="0" algn="l" defTabSz="914400" rtl="0" eaLnBrk="1" fontAlgn="base" latinLnBrk="0" hangingPunct="1">
              <a:lnSpc>
                <a:spcPct val="150000"/>
              </a:lnSpc>
              <a:spcBef>
                <a:spcPts val="1800"/>
              </a:spcBef>
              <a:spcAft>
                <a:spcPct val="0"/>
              </a:spcAft>
              <a:buClr>
                <a:schemeClr val="tx1"/>
              </a:buClr>
              <a:buSzTx/>
              <a:buFont typeface="Wingdings" panose="05000000000000000000" pitchFamily="2" charset="2"/>
              <a:buNone/>
              <a:defRPr/>
            </a:pPr>
            <a:endParaRPr lang="en-US" altLang="zh-CN" sz="3025" b="1" dirty="0">
              <a:solidFill>
                <a:schemeClr val="accent1"/>
              </a:solidFill>
              <a:latin typeface="宋体" panose="02010600030101010101" pitchFamily="2" charset="-122"/>
            </a:endParaRPr>
          </a:p>
          <a:p>
            <a:pPr marL="0" marR="0" lvl="0" indent="0" algn="l" defTabSz="914400" rtl="0" eaLnBrk="1" fontAlgn="base" latinLnBrk="0" hangingPunct="1">
              <a:lnSpc>
                <a:spcPct val="150000"/>
              </a:lnSpc>
              <a:spcBef>
                <a:spcPts val="1800"/>
              </a:spcBef>
              <a:spcAft>
                <a:spcPct val="0"/>
              </a:spcAft>
              <a:buClr>
                <a:schemeClr val="tx1"/>
              </a:buClr>
              <a:buSzTx/>
              <a:buFont typeface="Wingdings" panose="05000000000000000000" pitchFamily="2" charset="2"/>
              <a:buNone/>
              <a:defRPr/>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哈夫曼编码</a:t>
            </a: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marR="0" lvl="0" indent="-457200" algn="l" defTabSz="914400" rtl="0" eaLnBrk="1" fontAlgn="base" latinLnBrk="0" hangingPunct="1">
              <a:lnSpc>
                <a:spcPct val="150000"/>
              </a:lnSpc>
              <a:spcBef>
                <a:spcPts val="1200"/>
              </a:spcBef>
              <a:spcAft>
                <a:spcPct val="0"/>
              </a:spcAft>
              <a:buClr>
                <a:srgbClr val="002B4C"/>
              </a:buClr>
              <a:buSzPct val="70000"/>
              <a:buFont typeface="Wingdings" panose="05000000000000000000" pitchFamily="2" charset="2"/>
              <a:buChar char="l"/>
              <a:defRPr/>
            </a:pPr>
            <a:r>
              <a:rPr lang="zh-CN" altLang="en-US" sz="2000" b="1" dirty="0">
                <a:solidFill>
                  <a:schemeClr val="accent1"/>
                </a:solidFill>
                <a:latin typeface="微软雅黑" panose="020B0503020204020204" pitchFamily="34" charset="-122"/>
                <a:ea typeface="微软雅黑" panose="020B0503020204020204" pitchFamily="34" charset="-122"/>
              </a:rPr>
              <a:t>工作原理：哈夫曼压缩概念</a:t>
            </a:r>
            <a:endParaRPr lang="en-US" altLang="zh-CN" sz="2000" b="1" dirty="0">
              <a:solidFill>
                <a:schemeClr val="accent1"/>
              </a:solidFill>
              <a:latin typeface="微软雅黑" panose="020B0503020204020204" pitchFamily="34" charset="-122"/>
              <a:ea typeface="微软雅黑" panose="020B0503020204020204" pitchFamily="34" charset="-122"/>
            </a:endParaRPr>
          </a:p>
          <a:p>
            <a:pPr marL="457200" marR="0" lvl="0" indent="-457200" algn="l" defTabSz="914400" rtl="0" eaLnBrk="1" fontAlgn="base" latinLnBrk="0" hangingPunct="1">
              <a:lnSpc>
                <a:spcPct val="150000"/>
              </a:lnSpc>
              <a:spcBef>
                <a:spcPts val="1200"/>
              </a:spcBef>
              <a:spcAft>
                <a:spcPct val="0"/>
              </a:spcAft>
              <a:buClr>
                <a:srgbClr val="002B4C"/>
              </a:buClr>
              <a:buSzPct val="70000"/>
              <a:buFont typeface="Wingdings" panose="05000000000000000000" pitchFamily="2" charset="2"/>
              <a:buChar char="l"/>
              <a:defRPr/>
            </a:pPr>
            <a:r>
              <a:rPr lang="zh-CN" altLang="en-US" sz="2000" dirty="0">
                <a:solidFill>
                  <a:schemeClr val="accent1"/>
                </a:solidFill>
                <a:latin typeface="微软雅黑" panose="020B0503020204020204" pitchFamily="34" charset="-122"/>
                <a:ea typeface="微软雅黑" panose="020B0503020204020204" pitchFamily="34" charset="-122"/>
              </a:rPr>
              <a:t>当各种事件发生的概率不均等时，采用优化技术对发生概率</a:t>
            </a:r>
            <a:r>
              <a:rPr lang="zh-CN" altLang="en-US" sz="2000" dirty="0">
                <a:solidFill>
                  <a:srgbClr val="0000CC"/>
                </a:solidFill>
                <a:latin typeface="微软雅黑" panose="020B0503020204020204" pitchFamily="34" charset="-122"/>
                <a:ea typeface="微软雅黑" panose="020B0503020204020204" pitchFamily="34" charset="-122"/>
              </a:rPr>
              <a:t>最高</a:t>
            </a:r>
            <a:r>
              <a:rPr lang="zh-CN" altLang="en-US" sz="2000" dirty="0">
                <a:solidFill>
                  <a:schemeClr val="accent1"/>
                </a:solidFill>
                <a:latin typeface="微软雅黑" panose="020B0503020204020204" pitchFamily="34" charset="-122"/>
                <a:ea typeface="微软雅黑" panose="020B0503020204020204" pitchFamily="34" charset="-122"/>
              </a:rPr>
              <a:t>的事件用</a:t>
            </a:r>
            <a:r>
              <a:rPr lang="zh-CN" altLang="en-US" sz="2000" dirty="0">
                <a:solidFill>
                  <a:srgbClr val="0000CC"/>
                </a:solidFill>
                <a:latin typeface="微软雅黑" panose="020B0503020204020204" pitchFamily="34" charset="-122"/>
                <a:ea typeface="微软雅黑" panose="020B0503020204020204" pitchFamily="34" charset="-122"/>
              </a:rPr>
              <a:t>最短</a:t>
            </a:r>
            <a:r>
              <a:rPr lang="zh-CN" altLang="en-US" sz="2000" dirty="0">
                <a:solidFill>
                  <a:schemeClr val="accent1"/>
                </a:solidFill>
                <a:latin typeface="微软雅黑" panose="020B0503020204020204" pitchFamily="34" charset="-122"/>
                <a:ea typeface="微软雅黑" panose="020B0503020204020204" pitchFamily="34" charset="-122"/>
              </a:rPr>
              <a:t>的位数（时间）来表示（处理），而对出现概率</a:t>
            </a:r>
            <a:r>
              <a:rPr lang="zh-CN" altLang="en-US" sz="2000" dirty="0">
                <a:solidFill>
                  <a:srgbClr val="0000CC"/>
                </a:solidFill>
                <a:latin typeface="微软雅黑" panose="020B0503020204020204" pitchFamily="34" charset="-122"/>
                <a:ea typeface="微软雅黑" panose="020B0503020204020204" pitchFamily="34" charset="-122"/>
              </a:rPr>
              <a:t>较低</a:t>
            </a:r>
            <a:r>
              <a:rPr lang="zh-CN" altLang="en-US" sz="2000" dirty="0">
                <a:solidFill>
                  <a:schemeClr val="accent1"/>
                </a:solidFill>
                <a:latin typeface="微软雅黑" panose="020B0503020204020204" pitchFamily="34" charset="-122"/>
                <a:ea typeface="微软雅黑" panose="020B0503020204020204" pitchFamily="34" charset="-122"/>
              </a:rPr>
              <a:t>的允许用较长的位数（时间）来表示（处理），以达到减少平均位数的目的</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914400" marR="0" lvl="1" indent="-457200" algn="l" defTabSz="914400" rtl="0" eaLnBrk="1" fontAlgn="base" latinLnBrk="0" hangingPunct="1">
              <a:lnSpc>
                <a:spcPct val="150000"/>
              </a:lnSpc>
              <a:spcBef>
                <a:spcPts val="1200"/>
              </a:spcBef>
              <a:spcAft>
                <a:spcPct val="0"/>
              </a:spcAft>
              <a:buClr>
                <a:srgbClr val="002B4C"/>
              </a:buClr>
              <a:buSzPct val="70000"/>
              <a:buFont typeface="Wingdings" panose="05000000000000000000" pitchFamily="2" charset="2"/>
              <a:buChar char="l"/>
              <a:defRPr/>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用于代码压缩、程序压缩、空间压缩和时间压缩</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marR="0" lvl="1" indent="-457200" algn="l" defTabSz="914400" rtl="0" eaLnBrk="1" fontAlgn="base" latinLnBrk="0" hangingPunct="1">
              <a:lnSpc>
                <a:spcPct val="150000"/>
              </a:lnSpc>
              <a:spcBef>
                <a:spcPts val="1200"/>
              </a:spcBef>
              <a:spcAft>
                <a:spcPct val="0"/>
              </a:spcAft>
              <a:buClr>
                <a:srgbClr val="002B4C"/>
              </a:buClr>
              <a:buSzPct val="70000"/>
              <a:buFont typeface="Wingdings" panose="05000000000000000000" pitchFamily="2" charset="2"/>
              <a:buChar char="l"/>
              <a:defRPr/>
            </a:pP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由于哈夫曼编码中的短码不可能是长码的前缀，从而保证了解码的唯一性和实时性 </a:t>
            </a:r>
            <a:endPar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1"/>
          <p:cNvPicPr>
            <a:picLocks noChangeAspect="1"/>
          </p:cNvPicPr>
          <p:nvPr/>
        </p:nvPicPr>
        <p:blipFill>
          <a:blip r:embed="rId2"/>
          <a:srcRect l="9657"/>
          <a:stretch>
            <a:fillRect/>
          </a:stretch>
        </p:blipFill>
        <p:spPr>
          <a:xfrm>
            <a:off x="8928849" y="1440282"/>
            <a:ext cx="1712493" cy="1573884"/>
          </a:xfrm>
          <a:prstGeom prst="rect">
            <a:avLst/>
          </a:prstGeom>
          <a:noFill/>
          <a:ln w="9525">
            <a:noFill/>
          </a:ln>
        </p:spPr>
      </p:pic>
      <p:cxnSp>
        <p:nvCxnSpPr>
          <p:cNvPr id="2" name="直接连接符 1"/>
          <p:cNvCxnSpPr/>
          <p:nvPr>
            <p:custDataLst>
              <p:tags r:id="rId3"/>
            </p:custDataLst>
          </p:nvPr>
        </p:nvCxnSpPr>
        <p:spPr>
          <a:xfrm>
            <a:off x="359620" y="137777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718820" y="2102485"/>
            <a:ext cx="8053070" cy="14439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10"/>
          <p:cNvSpPr/>
          <p:nvPr>
            <p:custDataLst>
              <p:tags r:id="rId2"/>
            </p:custDataLst>
          </p:nvPr>
        </p:nvSpPr>
        <p:spPr>
          <a:xfrm>
            <a:off x="8757285" y="2102485"/>
            <a:ext cx="1835150" cy="1443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3765" rtl="0" eaLnBrk="1" fontAlgn="auto" latinLnBrk="0" hangingPunct="1">
              <a:lnSpc>
                <a:spcPct val="120000"/>
              </a:lnSpc>
              <a:buClrTx/>
              <a:buSzTx/>
              <a:buFontTx/>
              <a:buNone/>
            </a:pPr>
            <a:endParaRPr kumimoji="0" lang="id-ID" sz="1275"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Isosceles Triangle 11"/>
          <p:cNvSpPr/>
          <p:nvPr>
            <p:custDataLst>
              <p:tags r:id="rId3"/>
            </p:custDataLst>
          </p:nvPr>
        </p:nvSpPr>
        <p:spPr>
          <a:xfrm rot="16200000">
            <a:off x="7928610" y="2670810"/>
            <a:ext cx="1443355" cy="3079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913765" rtl="0" eaLnBrk="1" fontAlgn="auto" latinLnBrk="0" hangingPunct="1">
              <a:lnSpc>
                <a:spcPct val="140000"/>
              </a:lnSpc>
              <a:buClrTx/>
              <a:buSzTx/>
              <a:buFontTx/>
              <a:buNone/>
            </a:pPr>
            <a:endParaRPr kumimoji="0" lang="id-ID" sz="1275"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custDataLst>
              <p:tags r:id="rId4"/>
            </p:custDataLst>
          </p:nvPr>
        </p:nvSpPr>
        <p:spPr>
          <a:xfrm>
            <a:off x="8818405" y="2312976"/>
            <a:ext cx="1661353" cy="1002664"/>
          </a:xfrm>
          <a:prstGeom prst="rect">
            <a:avLst/>
          </a:prstGeom>
          <a:noFill/>
        </p:spPr>
        <p:txBody>
          <a:bodyPr wrap="square" rtlCol="0" anchor="ctr" anchorCtr="1">
            <a:normAutofit/>
          </a:bodyPr>
          <a:lstStyle/>
          <a:p>
            <a:pPr marL="0" marR="0" lvl="0" indent="0" algn="l" defTabSz="914400" rtl="0" eaLnBrk="1" fontAlgn="auto" latinLnBrk="0" hangingPunct="1">
              <a:lnSpc>
                <a:spcPct val="120000"/>
              </a:lnSpc>
              <a:spcBef>
                <a:spcPts val="0"/>
              </a:spcBef>
              <a:spcAft>
                <a:spcPts val="0"/>
              </a:spcAft>
              <a:buSzPct val="100000"/>
              <a:buFontTx/>
              <a:buNone/>
            </a:pPr>
            <a:r>
              <a:rPr kumimoji="0" lang="en-US" altLang="zh-CN" sz="2400" b="1" i="0" u="none" kern="1200" cap="none" spc="300" normalizeH="0" noProof="0" dirty="0">
                <a:ln>
                  <a:noFill/>
                </a:ln>
                <a:solidFill>
                  <a:srgbClr val="FFFFFF"/>
                </a:solidFill>
                <a:effectLst/>
                <a:uLnTx/>
                <a:uFillTx/>
                <a:latin typeface="微软雅黑" panose="020B0503020204020204" pitchFamily="34" charset="-122"/>
                <a:ea typeface="微软雅黑" panose="020B0503020204020204" pitchFamily="34" charset="-122"/>
              </a:rPr>
              <a:t>01</a:t>
            </a:r>
            <a:endParaRPr kumimoji="0" lang="en-US" altLang="zh-CN" sz="2400" b="1" i="0" u="none" kern="1200" cap="none" spc="300" normalizeH="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custDataLst>
              <p:tags r:id="rId5"/>
            </p:custDataLst>
          </p:nvPr>
        </p:nvSpPr>
        <p:spPr>
          <a:xfrm>
            <a:off x="975995" y="2294255"/>
            <a:ext cx="7328535" cy="1039495"/>
          </a:xfrm>
          <a:prstGeom prst="rect">
            <a:avLst/>
          </a:prstGeom>
          <a:noFill/>
        </p:spPr>
        <p:txBody>
          <a:bodyPr wrap="square" rtlCol="0" anchor="ctr">
            <a:noAutofit/>
          </a:bodyPr>
          <a:lstStyle/>
          <a:p>
            <a:pPr eaLnBrk="1" hangingPunct="1">
              <a:lnSpc>
                <a:spcPct val="150000"/>
              </a:lnSpc>
              <a:buNone/>
            </a:pP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Step1</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：按照从小到大依次写出每个事件</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指令</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出现频度；</a:t>
            </a:r>
            <a:endParaRPr lang="zh-CN" altLang="en-US" sz="1800" b="1" kern="12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buNone/>
            </a:pP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Step2</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：找出两个事件</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指令</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出现频度最低的数字，相加形成新 </a:t>
            </a:r>
            <a:endParaRPr lang="en-US" altLang="zh-CN" sz="1800" b="1" kern="12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buNone/>
            </a:pP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的频度，插入到未参与结合的频度值中；</a:t>
            </a:r>
            <a:endParaRPr kumimoji="0" lang="zh-CN" altLang="en-US" sz="1800" b="1" i="0" u="none" kern="1200" cap="none" spc="150" normalizeH="0" noProof="0" dirty="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8" name="矩形 47"/>
          <p:cNvSpPr/>
          <p:nvPr>
            <p:custDataLst>
              <p:tags r:id="rId6"/>
            </p:custDataLst>
          </p:nvPr>
        </p:nvSpPr>
        <p:spPr>
          <a:xfrm>
            <a:off x="718820" y="3795395"/>
            <a:ext cx="8053705" cy="11741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fontAlgn="auto" latinLnBrk="0" hangingPunct="1">
              <a:lnSpc>
                <a:spcPct val="120000"/>
              </a:lnSpc>
              <a:buClrTx/>
              <a:buSzTx/>
              <a:buFontTx/>
              <a:buNone/>
            </a:pPr>
            <a:endParaRPr kumimoji="0" lang="zh-CN" altLang="en-US" sz="17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9"/>
          <p:cNvSpPr/>
          <p:nvPr>
            <p:custDataLst>
              <p:tags r:id="rId7"/>
            </p:custDataLst>
          </p:nvPr>
        </p:nvSpPr>
        <p:spPr>
          <a:xfrm>
            <a:off x="8757285" y="3795395"/>
            <a:ext cx="1835150" cy="1176020"/>
          </a:xfrm>
          <a:prstGeom prst="rect">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3765" rtl="0" eaLnBrk="1" fontAlgn="auto" latinLnBrk="0" hangingPunct="1">
              <a:lnSpc>
                <a:spcPct val="120000"/>
              </a:lnSpc>
              <a:buClrTx/>
              <a:buSzTx/>
              <a:buFontTx/>
              <a:buNone/>
            </a:pPr>
            <a:endParaRPr kumimoji="0" lang="id-ID" sz="1275"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Isosceles Triangle 12"/>
          <p:cNvSpPr/>
          <p:nvPr>
            <p:custDataLst>
              <p:tags r:id="rId8"/>
            </p:custDataLst>
          </p:nvPr>
        </p:nvSpPr>
        <p:spPr>
          <a:xfrm rot="16200000">
            <a:off x="8047990" y="4225290"/>
            <a:ext cx="1166495" cy="307975"/>
          </a:xfrm>
          <a:prstGeom prst="triangle">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913765" rtl="0" eaLnBrk="1" fontAlgn="auto" latinLnBrk="0" hangingPunct="1">
              <a:lnSpc>
                <a:spcPct val="140000"/>
              </a:lnSpc>
              <a:buClrTx/>
              <a:buSzTx/>
              <a:buFontTx/>
              <a:buNone/>
            </a:pPr>
            <a:endParaRPr kumimoji="0" lang="id-ID" sz="1275"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custDataLst>
              <p:tags r:id="rId9"/>
            </p:custDataLst>
          </p:nvPr>
        </p:nvSpPr>
        <p:spPr>
          <a:xfrm>
            <a:off x="975995" y="3790315"/>
            <a:ext cx="6249670" cy="1039495"/>
          </a:xfrm>
          <a:prstGeom prst="rect">
            <a:avLst/>
          </a:prstGeom>
          <a:noFill/>
        </p:spPr>
        <p:txBody>
          <a:bodyPr wrap="square" rtlCol="0" anchor="ctr">
            <a:noAutofit/>
          </a:bodyPr>
          <a:lstStyle/>
          <a:p>
            <a:pPr eaLnBrk="1" hangingPunct="1">
              <a:lnSpc>
                <a:spcPct val="150000"/>
              </a:lnSpc>
              <a:buNone/>
            </a:pP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Step3</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：重复（</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），直到出现频度为</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，建立</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Huffman</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树；</a:t>
            </a:r>
            <a:endParaRPr lang="zh-CN" altLang="en-US" sz="1800" b="1" kern="12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buNone/>
            </a:pP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Step4</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：确定</a:t>
            </a:r>
            <a:r>
              <a:rPr lang="en-US" altLang="zh-CN"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Huffman</a:t>
            </a:r>
            <a:r>
              <a:rPr lang="zh-CN" altLang="en-US" sz="1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代码表。</a:t>
            </a:r>
            <a:endParaRPr kumimoji="0" lang="zh-CN" altLang="en-US" sz="1800" b="1" i="0" u="none" kern="1200" cap="none" spc="150" normalizeH="0" noProof="0" dirty="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0" name="直接连接符 9"/>
          <p:cNvCxnSpPr/>
          <p:nvPr>
            <p:custDataLst>
              <p:tags r:id="rId10"/>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11"/>
            </p:custDataLst>
          </p:nvPr>
        </p:nvSpPr>
        <p:spPr>
          <a:xfrm>
            <a:off x="431964" y="-142977"/>
            <a:ext cx="10656242" cy="114625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2.3.2 指令操作码的优化—哈夫曼（Huffman）压缩</a:t>
            </a:r>
            <a:endParaRPr lang="en-US" altLang="zh-CN" sz="3400" dirty="0">
              <a:solidFill>
                <a:schemeClr val="dk1">
                  <a:lumMod val="75000"/>
                </a:schemeClr>
              </a:solidFill>
              <a:latin typeface="Arial" panose="020B0604020202020204" pitchFamily="34" charset="0"/>
            </a:endParaRPr>
          </a:p>
        </p:txBody>
      </p:sp>
      <p:sp>
        <p:nvSpPr>
          <p:cNvPr id="2" name="文本框 1"/>
          <p:cNvSpPr txBox="1"/>
          <p:nvPr>
            <p:custDataLst>
              <p:tags r:id="rId12"/>
            </p:custDataLst>
          </p:nvPr>
        </p:nvSpPr>
        <p:spPr>
          <a:xfrm>
            <a:off x="8818880" y="3933825"/>
            <a:ext cx="1661160" cy="917575"/>
          </a:xfrm>
          <a:prstGeom prst="rect">
            <a:avLst/>
          </a:prstGeom>
          <a:noFill/>
        </p:spPr>
        <p:txBody>
          <a:bodyPr wrap="square" rtlCol="0" anchor="ctr" anchorCtr="1">
            <a:normAutofit/>
          </a:bodyPr>
          <a:lstStyle/>
          <a:p>
            <a:pPr marL="0" marR="0" lvl="0" indent="0" algn="l" defTabSz="914400" rtl="0" eaLnBrk="1" fontAlgn="auto" latinLnBrk="0" hangingPunct="1">
              <a:lnSpc>
                <a:spcPct val="120000"/>
              </a:lnSpc>
              <a:spcBef>
                <a:spcPts val="0"/>
              </a:spcBef>
              <a:spcAft>
                <a:spcPts val="0"/>
              </a:spcAft>
              <a:buSzPct val="100000"/>
              <a:buFontTx/>
              <a:buNone/>
            </a:pPr>
            <a:r>
              <a:rPr kumimoji="0" lang="en-US" altLang="zh-CN" sz="2400" b="1" i="0" u="none" kern="1200" cap="none" spc="300" normalizeH="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02</a:t>
            </a:r>
            <a:endParaRPr kumimoji="0" lang="en-US" altLang="zh-CN" sz="2400" b="1" i="0" u="none" kern="1200" cap="none" spc="300" normalizeH="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647700" y="1251585"/>
            <a:ext cx="5765800" cy="645160"/>
          </a:xfrm>
          <a:prstGeom prst="rect">
            <a:avLst/>
          </a:prstGeom>
          <a:noFill/>
        </p:spPr>
        <p:txBody>
          <a:bodyPr wrap="square" rtlCol="0" anchor="t">
            <a:spAutoFit/>
          </a:bodyPr>
          <a:lstStyle/>
          <a:p>
            <a:pPr eaLnBrk="1" hangingPunct="1">
              <a:lnSpc>
                <a:spcPct val="150000"/>
              </a:lnSpc>
              <a:buNone/>
            </a:pPr>
            <a:r>
              <a:rPr lang="zh-CN" altLang="en-US" sz="2400" b="1" dirty="0">
                <a:solidFill>
                  <a:srgbClr val="FF0000"/>
                </a:solidFill>
                <a:latin typeface="微软雅黑" panose="020B0503020204020204" pitchFamily="34" charset="-122"/>
                <a:ea typeface="微软雅黑" panose="020B0503020204020204" pitchFamily="34" charset="-122"/>
                <a:sym typeface="+mn-ea"/>
              </a:rPr>
              <a:t>利用哈夫曼算法构造哈弗曼树</a:t>
            </a:r>
            <a:endParaRPr lang="zh-CN" altLang="en-US" sz="2400" b="1" dirty="0">
              <a:solidFill>
                <a:srgbClr val="FF0000"/>
              </a:solidFill>
              <a:latin typeface="微软雅黑" panose="020B0503020204020204" pitchFamily="34" charset="-122"/>
              <a:ea typeface="微软雅黑" panose="020B0503020204020204" pitchFamily="34" charset="-122"/>
              <a:sym typeface="+mn-ea"/>
            </a:endParaRPr>
          </a:p>
        </p:txBody>
      </p:sp>
      <p:pic>
        <p:nvPicPr>
          <p:cNvPr id="38" name="图片 37" descr="微信截图_20240112211134"/>
          <p:cNvPicPr>
            <a:picLocks noChangeAspect="1"/>
          </p:cNvPicPr>
          <p:nvPr>
            <p:custDataLst>
              <p:tags r:id="rId13"/>
            </p:custDataLst>
          </p:nvPr>
        </p:nvPicPr>
        <p:blipFill>
          <a:blip r:embed="rId14"/>
          <a:stretch>
            <a:fillRect/>
          </a:stretch>
        </p:blipFill>
        <p:spPr>
          <a:xfrm>
            <a:off x="9216390" y="201295"/>
            <a:ext cx="1895475" cy="485775"/>
          </a:xfrm>
          <a:prstGeom prst="rect">
            <a:avLst/>
          </a:prstGeom>
        </p:spPr>
      </p:pic>
    </p:spTree>
    <p:custDataLst>
      <p:tags r:id="rId1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9195757" cy="113728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指令操作码的优化—哈夫曼（Huffman）编码</a:t>
            </a:r>
            <a:endParaRPr lang="zh-CN" altLang="en-US" sz="3025" b="1" dirty="0">
              <a:solidFill>
                <a:schemeClr val="accent1"/>
              </a:solidFill>
              <a:latin typeface="宋体" panose="02010600030101010101" pitchFamily="2" charset="-122"/>
              <a:ea typeface="宋体" panose="02010600030101010101" pitchFamily="2"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graphicFrame>
        <p:nvGraphicFramePr>
          <p:cNvPr id="2" name="表格 1"/>
          <p:cNvGraphicFramePr>
            <a:graphicFrameLocks noGrp="1"/>
          </p:cNvGraphicFramePr>
          <p:nvPr/>
        </p:nvGraphicFramePr>
        <p:xfrm>
          <a:off x="1500694" y="1483994"/>
          <a:ext cx="7985448" cy="803879"/>
        </p:xfrm>
        <a:graphic>
          <a:graphicData uri="http://schemas.openxmlformats.org/drawingml/2006/table">
            <a:tbl>
              <a:tblPr firstRow="1" firstCol="1" bandRow="1"/>
              <a:tblGrid>
                <a:gridCol w="998181"/>
                <a:gridCol w="998181"/>
                <a:gridCol w="998181"/>
                <a:gridCol w="998181"/>
                <a:gridCol w="998181"/>
                <a:gridCol w="998181"/>
                <a:gridCol w="998181"/>
                <a:gridCol w="998181"/>
              </a:tblGrid>
              <a:tr h="193040">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zh-CN" sz="2000" kern="100" dirty="0">
                          <a:solidFill>
                            <a:schemeClr val="accent2"/>
                          </a:solidFill>
                          <a:effectLst/>
                          <a:latin typeface="Times New Roman" panose="02020603050405020304" pitchFamily="18" charset="0"/>
                          <a:cs typeface="Times New Roman" panose="02020603050405020304" pitchFamily="18" charset="0"/>
                        </a:rPr>
                        <a:t>指令</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2000" kern="100" dirty="0">
                          <a:solidFill>
                            <a:schemeClr val="accent2"/>
                          </a:solidFill>
                          <a:effectLst/>
                          <a:latin typeface="Times New Roman" panose="02020603050405020304" pitchFamily="18" charset="0"/>
                          <a:cs typeface="Times New Roman" panose="02020603050405020304" pitchFamily="18" charset="0"/>
                        </a:rPr>
                        <a:t>I1</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2000" kern="100" dirty="0">
                          <a:solidFill>
                            <a:schemeClr val="accent2"/>
                          </a:solidFill>
                          <a:effectLst/>
                          <a:latin typeface="Times New Roman" panose="02020603050405020304" pitchFamily="18" charset="0"/>
                          <a:cs typeface="Times New Roman" panose="02020603050405020304" pitchFamily="18" charset="0"/>
                        </a:rPr>
                        <a:t>I2</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2000" kern="100" dirty="0">
                          <a:solidFill>
                            <a:schemeClr val="accent2"/>
                          </a:solidFill>
                          <a:effectLst/>
                          <a:latin typeface="Times New Roman" panose="02020603050405020304" pitchFamily="18" charset="0"/>
                          <a:cs typeface="Times New Roman" panose="02020603050405020304" pitchFamily="18" charset="0"/>
                        </a:rPr>
                        <a:t>I3</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2000" kern="100" dirty="0">
                          <a:solidFill>
                            <a:schemeClr val="accent2"/>
                          </a:solidFill>
                          <a:effectLst/>
                          <a:latin typeface="Times New Roman" panose="02020603050405020304" pitchFamily="18" charset="0"/>
                          <a:cs typeface="Times New Roman" panose="02020603050405020304" pitchFamily="18" charset="0"/>
                        </a:rPr>
                        <a:t>I4</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2000" kern="100" dirty="0">
                          <a:solidFill>
                            <a:schemeClr val="accent2"/>
                          </a:solidFill>
                          <a:effectLst/>
                          <a:latin typeface="Times New Roman" panose="02020603050405020304" pitchFamily="18" charset="0"/>
                          <a:cs typeface="Times New Roman" panose="02020603050405020304" pitchFamily="18" charset="0"/>
                        </a:rPr>
                        <a:t>I5</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2000" kern="100" dirty="0">
                          <a:solidFill>
                            <a:schemeClr val="accent2"/>
                          </a:solidFill>
                          <a:effectLst/>
                          <a:latin typeface="Times New Roman" panose="02020603050405020304" pitchFamily="18" charset="0"/>
                          <a:cs typeface="Times New Roman" panose="02020603050405020304" pitchFamily="18" charset="0"/>
                        </a:rPr>
                        <a:t>I6</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2000" kern="100" dirty="0">
                          <a:solidFill>
                            <a:schemeClr val="accent2"/>
                          </a:solidFill>
                          <a:effectLst/>
                          <a:latin typeface="Times New Roman" panose="02020603050405020304" pitchFamily="18" charset="0"/>
                          <a:cs typeface="Times New Roman" panose="02020603050405020304" pitchFamily="18" charset="0"/>
                        </a:rPr>
                        <a:t>I7</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499079">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zh-CN" sz="2000" kern="100" dirty="0">
                          <a:solidFill>
                            <a:schemeClr val="accent2"/>
                          </a:solidFill>
                          <a:effectLst/>
                          <a:latin typeface="Times New Roman" panose="02020603050405020304" pitchFamily="18" charset="0"/>
                          <a:cs typeface="Times New Roman" panose="02020603050405020304" pitchFamily="18" charset="0"/>
                        </a:rPr>
                        <a:t>频度</a:t>
                      </a:r>
                      <a:endParaRPr lang="zh-CN" sz="20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2000" b="1" kern="100" dirty="0">
                          <a:solidFill>
                            <a:srgbClr val="000000"/>
                          </a:solidFill>
                          <a:effectLst/>
                          <a:latin typeface="Times New Roman" panose="02020603050405020304" pitchFamily="18" charset="0"/>
                          <a:cs typeface="Times New Roman" panose="02020603050405020304" pitchFamily="18" charset="0"/>
                        </a:rPr>
                        <a:t>0.40</a:t>
                      </a:r>
                      <a:endParaRPr lang="zh-CN" sz="20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2000" b="1" kern="100" dirty="0">
                          <a:solidFill>
                            <a:srgbClr val="000000"/>
                          </a:solidFill>
                          <a:effectLst/>
                          <a:latin typeface="Times New Roman" panose="02020603050405020304" pitchFamily="18" charset="0"/>
                          <a:cs typeface="Times New Roman" panose="02020603050405020304" pitchFamily="18" charset="0"/>
                        </a:rPr>
                        <a:t>0.30</a:t>
                      </a:r>
                      <a:endParaRPr lang="zh-CN" sz="20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2000" b="1" kern="100" dirty="0">
                          <a:solidFill>
                            <a:srgbClr val="000000"/>
                          </a:solidFill>
                          <a:effectLst/>
                          <a:latin typeface="Times New Roman" panose="02020603050405020304" pitchFamily="18" charset="0"/>
                          <a:cs typeface="Times New Roman" panose="02020603050405020304" pitchFamily="18" charset="0"/>
                        </a:rPr>
                        <a:t>0.15</a:t>
                      </a:r>
                      <a:endParaRPr lang="zh-CN" sz="20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2000" b="1" kern="100" dirty="0">
                          <a:solidFill>
                            <a:srgbClr val="000000"/>
                          </a:solidFill>
                          <a:effectLst/>
                          <a:latin typeface="Times New Roman" panose="02020603050405020304" pitchFamily="18" charset="0"/>
                          <a:cs typeface="Times New Roman" panose="02020603050405020304" pitchFamily="18" charset="0"/>
                        </a:rPr>
                        <a:t>0.05</a:t>
                      </a:r>
                      <a:endParaRPr lang="zh-CN" sz="20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2000" b="1" kern="100" dirty="0">
                          <a:solidFill>
                            <a:srgbClr val="000000"/>
                          </a:solidFill>
                          <a:effectLst/>
                          <a:latin typeface="Times New Roman" panose="02020603050405020304" pitchFamily="18" charset="0"/>
                          <a:cs typeface="Times New Roman" panose="02020603050405020304" pitchFamily="18" charset="0"/>
                        </a:rPr>
                        <a:t>0.04</a:t>
                      </a:r>
                      <a:endParaRPr lang="zh-CN" sz="20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2000" b="1" kern="100" dirty="0">
                          <a:solidFill>
                            <a:srgbClr val="000000"/>
                          </a:solidFill>
                          <a:effectLst/>
                          <a:latin typeface="Times New Roman" panose="02020603050405020304" pitchFamily="18" charset="0"/>
                          <a:cs typeface="Times New Roman" panose="02020603050405020304" pitchFamily="18" charset="0"/>
                        </a:rPr>
                        <a:t>0.03</a:t>
                      </a:r>
                      <a:endParaRPr lang="zh-CN" sz="20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2000" b="1" kern="100" dirty="0">
                          <a:solidFill>
                            <a:srgbClr val="000000"/>
                          </a:solidFill>
                          <a:effectLst/>
                          <a:latin typeface="Times New Roman" panose="02020603050405020304" pitchFamily="18" charset="0"/>
                          <a:cs typeface="Times New Roman" panose="02020603050405020304" pitchFamily="18" charset="0"/>
                        </a:rPr>
                        <a:t>0.03</a:t>
                      </a:r>
                      <a:endParaRPr lang="zh-CN" sz="20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r>
            </a:tbl>
          </a:graphicData>
        </a:graphic>
      </p:graphicFrame>
      <p:sp>
        <p:nvSpPr>
          <p:cNvPr id="70" name="Rectangle 3"/>
          <p:cNvSpPr/>
          <p:nvPr/>
        </p:nvSpPr>
        <p:spPr>
          <a:xfrm>
            <a:off x="5261643" y="232711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1" name="Rectangle 5"/>
          <p:cNvSpPr/>
          <p:nvPr/>
        </p:nvSpPr>
        <p:spPr>
          <a:xfrm>
            <a:off x="4391693" y="2924017"/>
            <a:ext cx="790575" cy="238125"/>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2" name="Rectangle 6"/>
          <p:cNvSpPr/>
          <p:nvPr/>
        </p:nvSpPr>
        <p:spPr>
          <a:xfrm>
            <a:off x="7080918" y="512746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3" name="Rectangle 7"/>
          <p:cNvSpPr/>
          <p:nvPr/>
        </p:nvSpPr>
        <p:spPr>
          <a:xfrm>
            <a:off x="3285206" y="512746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4" name="Rectangle 8"/>
          <p:cNvSpPr/>
          <p:nvPr/>
        </p:nvSpPr>
        <p:spPr>
          <a:xfrm>
            <a:off x="2335881" y="512746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5" name="Rectangle 9"/>
          <p:cNvSpPr/>
          <p:nvPr/>
        </p:nvSpPr>
        <p:spPr>
          <a:xfrm>
            <a:off x="1940593" y="4532154"/>
            <a:ext cx="790575" cy="238125"/>
          </a:xfrm>
          <a:prstGeom prst="rect">
            <a:avLst/>
          </a:prstGeom>
          <a:noFill/>
          <a:ln w="9525" cap="flat" cmpd="sng">
            <a:solidFill>
              <a:schemeClr val="accent6">
                <a:lumMod val="40000"/>
                <a:lumOff val="60000"/>
              </a:schemeClr>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6" name="Rectangle 10"/>
          <p:cNvSpPr/>
          <p:nvPr/>
        </p:nvSpPr>
        <p:spPr>
          <a:xfrm>
            <a:off x="2889918" y="3995579"/>
            <a:ext cx="790575" cy="238125"/>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7" name="Rectangle 11"/>
          <p:cNvSpPr/>
          <p:nvPr/>
        </p:nvSpPr>
        <p:spPr>
          <a:xfrm>
            <a:off x="5577556" y="512746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8" name="Rectangle 12"/>
          <p:cNvSpPr/>
          <p:nvPr/>
        </p:nvSpPr>
        <p:spPr>
          <a:xfrm>
            <a:off x="3601118" y="3460592"/>
            <a:ext cx="790575" cy="238125"/>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79" name="Rectangle 13"/>
          <p:cNvSpPr/>
          <p:nvPr/>
        </p:nvSpPr>
        <p:spPr>
          <a:xfrm>
            <a:off x="4312318" y="512746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80" name="Rectangle 14"/>
          <p:cNvSpPr/>
          <p:nvPr/>
        </p:nvSpPr>
        <p:spPr>
          <a:xfrm>
            <a:off x="8662068" y="512746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81" name="Rectangle 15"/>
          <p:cNvSpPr/>
          <p:nvPr/>
        </p:nvSpPr>
        <p:spPr>
          <a:xfrm>
            <a:off x="3680493" y="4532154"/>
            <a:ext cx="790575" cy="238125"/>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82" name="Rectangle 16"/>
          <p:cNvSpPr/>
          <p:nvPr/>
        </p:nvSpPr>
        <p:spPr>
          <a:xfrm>
            <a:off x="1229393" y="5127467"/>
            <a:ext cx="790575" cy="239712"/>
          </a:xfrm>
          <a:prstGeom prst="rect">
            <a:avLst/>
          </a:prstGeom>
          <a:no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83" name="Line 17"/>
          <p:cNvSpPr/>
          <p:nvPr/>
        </p:nvSpPr>
        <p:spPr>
          <a:xfrm flipH="1">
            <a:off x="5025106" y="2566829"/>
            <a:ext cx="552450" cy="357188"/>
          </a:xfrm>
          <a:prstGeom prst="line">
            <a:avLst/>
          </a:prstGeom>
          <a:ln w="9525" cap="flat" cmpd="sng">
            <a:solidFill>
              <a:schemeClr val="tx2"/>
            </a:solidFill>
            <a:prstDash val="solid"/>
            <a:headEnd type="none" w="med" len="med"/>
            <a:tailEnd type="none" w="med" len="med"/>
          </a:ln>
        </p:spPr>
      </p:sp>
      <p:sp>
        <p:nvSpPr>
          <p:cNvPr id="84" name="Line 18"/>
          <p:cNvSpPr/>
          <p:nvPr/>
        </p:nvSpPr>
        <p:spPr>
          <a:xfrm flipH="1">
            <a:off x="4155156" y="3162142"/>
            <a:ext cx="474662" cy="298450"/>
          </a:xfrm>
          <a:prstGeom prst="line">
            <a:avLst/>
          </a:prstGeom>
          <a:ln w="9525" cap="flat" cmpd="sng">
            <a:solidFill>
              <a:schemeClr val="tx2"/>
            </a:solidFill>
            <a:prstDash val="solid"/>
            <a:headEnd type="none" w="med" len="med"/>
            <a:tailEnd type="none" w="med" len="med"/>
          </a:ln>
        </p:spPr>
      </p:sp>
      <p:sp>
        <p:nvSpPr>
          <p:cNvPr id="85" name="Line 19"/>
          <p:cNvSpPr/>
          <p:nvPr/>
        </p:nvSpPr>
        <p:spPr>
          <a:xfrm flipH="1">
            <a:off x="3364581" y="3698717"/>
            <a:ext cx="473075" cy="296862"/>
          </a:xfrm>
          <a:prstGeom prst="line">
            <a:avLst/>
          </a:prstGeom>
          <a:ln w="9525" cap="flat" cmpd="sng">
            <a:solidFill>
              <a:schemeClr val="tx2"/>
            </a:solidFill>
            <a:prstDash val="solid"/>
            <a:headEnd type="none" w="med" len="med"/>
            <a:tailEnd type="none" w="med" len="med"/>
          </a:ln>
        </p:spPr>
      </p:sp>
      <p:sp>
        <p:nvSpPr>
          <p:cNvPr id="86" name="Line 20"/>
          <p:cNvSpPr/>
          <p:nvPr/>
        </p:nvSpPr>
        <p:spPr>
          <a:xfrm flipH="1">
            <a:off x="2572418" y="4233704"/>
            <a:ext cx="474663" cy="298450"/>
          </a:xfrm>
          <a:prstGeom prst="line">
            <a:avLst/>
          </a:prstGeom>
          <a:ln w="9525" cap="flat" cmpd="sng">
            <a:solidFill>
              <a:schemeClr val="tx2"/>
            </a:solidFill>
            <a:prstDash val="solid"/>
            <a:headEnd type="none" w="med" len="med"/>
            <a:tailEnd type="none" w="med" len="med"/>
          </a:ln>
        </p:spPr>
      </p:sp>
      <p:sp>
        <p:nvSpPr>
          <p:cNvPr id="87" name="Line 21"/>
          <p:cNvSpPr/>
          <p:nvPr/>
        </p:nvSpPr>
        <p:spPr>
          <a:xfrm flipH="1">
            <a:off x="1624681" y="4770279"/>
            <a:ext cx="552450" cy="357188"/>
          </a:xfrm>
          <a:prstGeom prst="line">
            <a:avLst/>
          </a:prstGeom>
          <a:ln w="9525" cap="flat" cmpd="sng">
            <a:solidFill>
              <a:schemeClr val="tx2"/>
            </a:solidFill>
            <a:prstDash val="solid"/>
            <a:headEnd type="none" w="med" len="med"/>
            <a:tailEnd type="none" w="med" len="med"/>
          </a:ln>
        </p:spPr>
      </p:sp>
      <p:sp>
        <p:nvSpPr>
          <p:cNvPr id="88" name="Line 22"/>
          <p:cNvSpPr/>
          <p:nvPr/>
        </p:nvSpPr>
        <p:spPr>
          <a:xfrm>
            <a:off x="2415256" y="4770279"/>
            <a:ext cx="474662" cy="357188"/>
          </a:xfrm>
          <a:prstGeom prst="line">
            <a:avLst/>
          </a:prstGeom>
          <a:ln w="9525" cap="flat" cmpd="sng">
            <a:solidFill>
              <a:schemeClr val="tx1"/>
            </a:solidFill>
            <a:prstDash val="solid"/>
            <a:headEnd type="none" w="med" len="med"/>
            <a:tailEnd type="none" w="med" len="med"/>
          </a:ln>
        </p:spPr>
      </p:sp>
      <p:sp>
        <p:nvSpPr>
          <p:cNvPr id="89" name="Line 23"/>
          <p:cNvSpPr/>
          <p:nvPr/>
        </p:nvSpPr>
        <p:spPr>
          <a:xfrm>
            <a:off x="4232943" y="4770279"/>
            <a:ext cx="474663" cy="357188"/>
          </a:xfrm>
          <a:prstGeom prst="line">
            <a:avLst/>
          </a:prstGeom>
          <a:ln w="9525" cap="flat" cmpd="sng">
            <a:solidFill>
              <a:schemeClr val="tx2"/>
            </a:solidFill>
            <a:prstDash val="solid"/>
            <a:headEnd type="none" w="med" len="med"/>
            <a:tailEnd type="none" w="med" len="med"/>
          </a:ln>
        </p:spPr>
      </p:sp>
      <p:sp>
        <p:nvSpPr>
          <p:cNvPr id="90" name="Line 24"/>
          <p:cNvSpPr/>
          <p:nvPr/>
        </p:nvSpPr>
        <p:spPr>
          <a:xfrm flipH="1">
            <a:off x="3442368" y="4770279"/>
            <a:ext cx="554038" cy="357188"/>
          </a:xfrm>
          <a:prstGeom prst="line">
            <a:avLst/>
          </a:prstGeom>
          <a:ln w="9525" cap="flat" cmpd="sng">
            <a:solidFill>
              <a:schemeClr val="tx1"/>
            </a:solidFill>
            <a:prstDash val="solid"/>
            <a:headEnd type="none" w="med" len="med"/>
            <a:tailEnd type="none" w="med" len="med"/>
          </a:ln>
        </p:spPr>
      </p:sp>
      <p:sp>
        <p:nvSpPr>
          <p:cNvPr id="91" name="Line 25"/>
          <p:cNvSpPr/>
          <p:nvPr/>
        </p:nvSpPr>
        <p:spPr>
          <a:xfrm>
            <a:off x="3521743" y="4233704"/>
            <a:ext cx="395288" cy="298450"/>
          </a:xfrm>
          <a:prstGeom prst="line">
            <a:avLst/>
          </a:prstGeom>
          <a:ln w="9525" cap="flat" cmpd="sng">
            <a:solidFill>
              <a:schemeClr val="tx2"/>
            </a:solidFill>
            <a:prstDash val="solid"/>
            <a:headEnd type="none" w="med" len="med"/>
            <a:tailEnd type="none" w="med" len="med"/>
          </a:ln>
        </p:spPr>
      </p:sp>
      <p:sp>
        <p:nvSpPr>
          <p:cNvPr id="92" name="Line 26"/>
          <p:cNvSpPr/>
          <p:nvPr/>
        </p:nvSpPr>
        <p:spPr>
          <a:xfrm>
            <a:off x="4155156" y="3698717"/>
            <a:ext cx="1817687" cy="1428750"/>
          </a:xfrm>
          <a:prstGeom prst="line">
            <a:avLst/>
          </a:prstGeom>
          <a:ln w="9525" cap="flat" cmpd="sng">
            <a:solidFill>
              <a:schemeClr val="tx2"/>
            </a:solidFill>
            <a:prstDash val="solid"/>
            <a:headEnd type="none" w="med" len="med"/>
            <a:tailEnd type="none" w="med" len="med"/>
          </a:ln>
        </p:spPr>
      </p:sp>
      <p:sp>
        <p:nvSpPr>
          <p:cNvPr id="93" name="Line 27"/>
          <p:cNvSpPr/>
          <p:nvPr/>
        </p:nvSpPr>
        <p:spPr>
          <a:xfrm>
            <a:off x="4945731" y="3162142"/>
            <a:ext cx="2530475" cy="1965325"/>
          </a:xfrm>
          <a:prstGeom prst="line">
            <a:avLst/>
          </a:prstGeom>
          <a:ln w="9525" cap="flat" cmpd="sng">
            <a:solidFill>
              <a:schemeClr val="tx2"/>
            </a:solidFill>
            <a:prstDash val="solid"/>
            <a:headEnd type="none" w="med" len="med"/>
            <a:tailEnd type="none" w="med" len="med"/>
          </a:ln>
        </p:spPr>
      </p:sp>
      <p:sp>
        <p:nvSpPr>
          <p:cNvPr id="94" name="Line 28"/>
          <p:cNvSpPr/>
          <p:nvPr/>
        </p:nvSpPr>
        <p:spPr>
          <a:xfrm>
            <a:off x="5736306" y="2566829"/>
            <a:ext cx="3321050" cy="2560638"/>
          </a:xfrm>
          <a:prstGeom prst="line">
            <a:avLst/>
          </a:prstGeom>
          <a:ln w="9525" cap="flat" cmpd="sng">
            <a:solidFill>
              <a:schemeClr val="tx2"/>
            </a:solidFill>
            <a:prstDash val="solid"/>
            <a:headEnd type="none" w="med" len="med"/>
            <a:tailEnd type="none" w="med" len="med"/>
          </a:ln>
        </p:spPr>
      </p:sp>
      <p:sp>
        <p:nvSpPr>
          <p:cNvPr id="95" name="Text Box 29"/>
          <p:cNvSpPr txBox="1"/>
          <p:nvPr/>
        </p:nvSpPr>
        <p:spPr>
          <a:xfrm>
            <a:off x="4448718" y="2859725"/>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0.60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96" name="Text Box 30"/>
          <p:cNvSpPr txBox="1"/>
          <p:nvPr/>
        </p:nvSpPr>
        <p:spPr>
          <a:xfrm>
            <a:off x="3641599" y="3393917"/>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0.30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97" name="Text Box 31"/>
          <p:cNvSpPr txBox="1"/>
          <p:nvPr/>
        </p:nvSpPr>
        <p:spPr>
          <a:xfrm>
            <a:off x="2961356" y="3923349"/>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0.15</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98" name="Text Box 32"/>
          <p:cNvSpPr txBox="1"/>
          <p:nvPr/>
        </p:nvSpPr>
        <p:spPr>
          <a:xfrm>
            <a:off x="1999331" y="4484529"/>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0.06</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99" name="Text Box 33"/>
          <p:cNvSpPr txBox="1"/>
          <p:nvPr/>
        </p:nvSpPr>
        <p:spPr>
          <a:xfrm>
            <a:off x="1286544" y="5059998"/>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0.03</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0" name="Text Box 34"/>
          <p:cNvSpPr txBox="1"/>
          <p:nvPr/>
        </p:nvSpPr>
        <p:spPr>
          <a:xfrm>
            <a:off x="2449387" y="5054442"/>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0.03</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1" name="Text Box 35"/>
          <p:cNvSpPr txBox="1"/>
          <p:nvPr/>
        </p:nvSpPr>
        <p:spPr>
          <a:xfrm>
            <a:off x="3354930" y="5049680"/>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0.04</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2" name="Text Box 36"/>
          <p:cNvSpPr txBox="1"/>
          <p:nvPr/>
        </p:nvSpPr>
        <p:spPr>
          <a:xfrm>
            <a:off x="4412331" y="5061585"/>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0.05</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3" name="Text Box 37"/>
          <p:cNvSpPr txBox="1"/>
          <p:nvPr/>
        </p:nvSpPr>
        <p:spPr>
          <a:xfrm>
            <a:off x="5665662" y="5061585"/>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0.15</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4" name="Text Box 38"/>
          <p:cNvSpPr txBox="1"/>
          <p:nvPr/>
        </p:nvSpPr>
        <p:spPr>
          <a:xfrm>
            <a:off x="7178202" y="5065727"/>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0.30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5" name="Text Box 39"/>
          <p:cNvSpPr txBox="1"/>
          <p:nvPr/>
        </p:nvSpPr>
        <p:spPr>
          <a:xfrm>
            <a:off x="8726362" y="5068729"/>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0.40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6" name="Text Box 40"/>
          <p:cNvSpPr txBox="1"/>
          <p:nvPr/>
        </p:nvSpPr>
        <p:spPr>
          <a:xfrm>
            <a:off x="3764631" y="4460718"/>
            <a:ext cx="628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0.09</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7" name="Text Box 41"/>
          <p:cNvSpPr txBox="1"/>
          <p:nvPr/>
        </p:nvSpPr>
        <p:spPr>
          <a:xfrm>
            <a:off x="4939381" y="2577942"/>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8" name="Text Box 42"/>
          <p:cNvSpPr txBox="1"/>
          <p:nvPr/>
        </p:nvSpPr>
        <p:spPr>
          <a:xfrm>
            <a:off x="4069431" y="3112929"/>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09" name="Text Box 43"/>
          <p:cNvSpPr txBox="1"/>
          <p:nvPr/>
        </p:nvSpPr>
        <p:spPr>
          <a:xfrm>
            <a:off x="3278856" y="3649504"/>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0" name="Text Box 44"/>
          <p:cNvSpPr txBox="1"/>
          <p:nvPr/>
        </p:nvSpPr>
        <p:spPr>
          <a:xfrm>
            <a:off x="2415256" y="4186079"/>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1" name="Text Box 45"/>
          <p:cNvSpPr txBox="1"/>
          <p:nvPr/>
        </p:nvSpPr>
        <p:spPr>
          <a:xfrm>
            <a:off x="1465931" y="4781392"/>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2" name="Text Box 46"/>
          <p:cNvSpPr txBox="1"/>
          <p:nvPr/>
        </p:nvSpPr>
        <p:spPr>
          <a:xfrm>
            <a:off x="3364581" y="4770279"/>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3" name="Text Box 47"/>
          <p:cNvSpPr txBox="1"/>
          <p:nvPr/>
        </p:nvSpPr>
        <p:spPr>
          <a:xfrm>
            <a:off x="2654050" y="4775835"/>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4" name="Text Box 48"/>
          <p:cNvSpPr txBox="1"/>
          <p:nvPr/>
        </p:nvSpPr>
        <p:spPr>
          <a:xfrm>
            <a:off x="4464718" y="4757579"/>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5" name="Text Box 49"/>
          <p:cNvSpPr txBox="1"/>
          <p:nvPr/>
        </p:nvSpPr>
        <p:spPr>
          <a:xfrm>
            <a:off x="4391693" y="3698717"/>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6" name="Text Box 50"/>
          <p:cNvSpPr txBox="1"/>
          <p:nvPr/>
        </p:nvSpPr>
        <p:spPr>
          <a:xfrm>
            <a:off x="5182268" y="3162142"/>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7" name="Text Box 51"/>
          <p:cNvSpPr txBox="1"/>
          <p:nvPr/>
        </p:nvSpPr>
        <p:spPr>
          <a:xfrm>
            <a:off x="6045868" y="2612867"/>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8" name="Text Box 52"/>
          <p:cNvSpPr txBox="1"/>
          <p:nvPr/>
        </p:nvSpPr>
        <p:spPr>
          <a:xfrm>
            <a:off x="1070643" y="5859304"/>
            <a:ext cx="9874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(11111)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19" name="Text Box 53"/>
          <p:cNvSpPr txBox="1"/>
          <p:nvPr/>
        </p:nvSpPr>
        <p:spPr>
          <a:xfrm>
            <a:off x="2177131" y="5859304"/>
            <a:ext cx="9874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(11110)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20" name="Text Box 54"/>
          <p:cNvSpPr txBox="1"/>
          <p:nvPr/>
        </p:nvSpPr>
        <p:spPr>
          <a:xfrm>
            <a:off x="3205831" y="5848192"/>
            <a:ext cx="9874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(11101)</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21" name="Text Box 55"/>
          <p:cNvSpPr txBox="1"/>
          <p:nvPr/>
        </p:nvSpPr>
        <p:spPr>
          <a:xfrm>
            <a:off x="4237706" y="5835492"/>
            <a:ext cx="987425" cy="3984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(11100)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22" name="Text Box 56"/>
          <p:cNvSpPr txBox="1"/>
          <p:nvPr/>
        </p:nvSpPr>
        <p:spPr>
          <a:xfrm>
            <a:off x="5607718" y="5835492"/>
            <a:ext cx="733425" cy="3984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(110)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23" name="Text Box 57"/>
          <p:cNvSpPr txBox="1"/>
          <p:nvPr/>
        </p:nvSpPr>
        <p:spPr>
          <a:xfrm>
            <a:off x="7238081" y="5835492"/>
            <a:ext cx="606425" cy="3984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(10)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24" name="Text Box 58"/>
          <p:cNvSpPr txBox="1"/>
          <p:nvPr/>
        </p:nvSpPr>
        <p:spPr>
          <a:xfrm>
            <a:off x="8820818" y="5835492"/>
            <a:ext cx="477838" cy="3984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25" name="Text Box 59"/>
          <p:cNvSpPr txBox="1"/>
          <p:nvPr/>
        </p:nvSpPr>
        <p:spPr>
          <a:xfrm>
            <a:off x="1411956" y="5441792"/>
            <a:ext cx="357187"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I</a:t>
            </a:r>
            <a:r>
              <a:rPr lang="en-US" altLang="zh-CN" sz="1400" b="0" dirty="0">
                <a:solidFill>
                  <a:srgbClr val="000000"/>
                </a:solidFill>
                <a:latin typeface="Times New Roman" panose="02020603050405020304" pitchFamily="18" charset="0"/>
                <a:ea typeface="宋体" panose="02010600030101010101" pitchFamily="2" charset="-122"/>
              </a:rPr>
              <a:t>7</a:t>
            </a:r>
            <a:endParaRPr lang="en-US" altLang="zh-CN" sz="1400" b="0" dirty="0">
              <a:solidFill>
                <a:srgbClr val="000000"/>
              </a:solidFill>
              <a:latin typeface="Times New Roman" panose="02020603050405020304" pitchFamily="18" charset="0"/>
              <a:ea typeface="宋体" panose="02010600030101010101" pitchFamily="2" charset="-122"/>
            </a:endParaRPr>
          </a:p>
        </p:txBody>
      </p:sp>
      <p:sp>
        <p:nvSpPr>
          <p:cNvPr id="126" name="Text Box 60"/>
          <p:cNvSpPr txBox="1"/>
          <p:nvPr/>
        </p:nvSpPr>
        <p:spPr>
          <a:xfrm>
            <a:off x="2518443" y="5441792"/>
            <a:ext cx="35718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I</a:t>
            </a:r>
            <a:r>
              <a:rPr lang="en-US" altLang="zh-CN" sz="1400" b="0" dirty="0">
                <a:solidFill>
                  <a:srgbClr val="000000"/>
                </a:solidFill>
                <a:latin typeface="Times New Roman" panose="02020603050405020304" pitchFamily="18" charset="0"/>
                <a:ea typeface="宋体" panose="02010600030101010101" pitchFamily="2" charset="-122"/>
              </a:rPr>
              <a:t>6</a:t>
            </a:r>
            <a:endParaRPr lang="en-US" altLang="zh-CN" sz="1400" b="0" dirty="0">
              <a:solidFill>
                <a:srgbClr val="000000"/>
              </a:solidFill>
              <a:latin typeface="Times New Roman" panose="02020603050405020304" pitchFamily="18" charset="0"/>
              <a:ea typeface="宋体" panose="02010600030101010101" pitchFamily="2" charset="-122"/>
            </a:endParaRPr>
          </a:p>
        </p:txBody>
      </p:sp>
      <p:sp>
        <p:nvSpPr>
          <p:cNvPr id="127" name="Text Box 61"/>
          <p:cNvSpPr txBox="1"/>
          <p:nvPr/>
        </p:nvSpPr>
        <p:spPr>
          <a:xfrm>
            <a:off x="8924006" y="5417979"/>
            <a:ext cx="357187"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I</a:t>
            </a:r>
            <a:r>
              <a:rPr lang="en-US" altLang="zh-CN" sz="1400" b="0" dirty="0">
                <a:solidFill>
                  <a:srgbClr val="000000"/>
                </a:solidFill>
                <a:latin typeface="Times New Roman" panose="02020603050405020304" pitchFamily="18" charset="0"/>
                <a:ea typeface="宋体" panose="02010600030101010101" pitchFamily="2" charset="-122"/>
              </a:rPr>
              <a:t>1</a:t>
            </a:r>
            <a:endParaRPr lang="en-US" altLang="zh-CN" sz="1400" b="0" dirty="0">
              <a:solidFill>
                <a:srgbClr val="000000"/>
              </a:solidFill>
              <a:latin typeface="Times New Roman" panose="02020603050405020304" pitchFamily="18" charset="0"/>
              <a:ea typeface="宋体" panose="02010600030101010101" pitchFamily="2" charset="-122"/>
            </a:endParaRPr>
          </a:p>
        </p:txBody>
      </p:sp>
      <p:sp>
        <p:nvSpPr>
          <p:cNvPr id="128" name="Text Box 62"/>
          <p:cNvSpPr txBox="1"/>
          <p:nvPr/>
        </p:nvSpPr>
        <p:spPr>
          <a:xfrm>
            <a:off x="7342856" y="5417979"/>
            <a:ext cx="357187"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I</a:t>
            </a:r>
            <a:r>
              <a:rPr lang="en-US" altLang="zh-CN" sz="1400" b="0" dirty="0">
                <a:solidFill>
                  <a:srgbClr val="000000"/>
                </a:solidFill>
                <a:latin typeface="Times New Roman" panose="02020603050405020304" pitchFamily="18" charset="0"/>
                <a:ea typeface="宋体" panose="02010600030101010101" pitchFamily="2" charset="-122"/>
              </a:rPr>
              <a:t>2</a:t>
            </a:r>
            <a:endParaRPr lang="en-US" altLang="zh-CN" sz="1400" b="0" dirty="0">
              <a:solidFill>
                <a:srgbClr val="000000"/>
              </a:solidFill>
              <a:latin typeface="Times New Roman" panose="02020603050405020304" pitchFamily="18" charset="0"/>
              <a:ea typeface="宋体" panose="02010600030101010101" pitchFamily="2" charset="-122"/>
            </a:endParaRPr>
          </a:p>
        </p:txBody>
      </p:sp>
      <p:sp>
        <p:nvSpPr>
          <p:cNvPr id="129" name="Text Box 63"/>
          <p:cNvSpPr txBox="1"/>
          <p:nvPr/>
        </p:nvSpPr>
        <p:spPr>
          <a:xfrm>
            <a:off x="5760118" y="5430679"/>
            <a:ext cx="35718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I</a:t>
            </a:r>
            <a:r>
              <a:rPr lang="en-US" altLang="zh-CN" sz="1400" b="0" dirty="0">
                <a:solidFill>
                  <a:srgbClr val="000000"/>
                </a:solidFill>
                <a:latin typeface="Times New Roman" panose="02020603050405020304" pitchFamily="18" charset="0"/>
                <a:ea typeface="宋体" panose="02010600030101010101" pitchFamily="2" charset="-122"/>
              </a:rPr>
              <a:t>3</a:t>
            </a:r>
            <a:endParaRPr lang="en-US" altLang="zh-CN" sz="1400" b="0" dirty="0">
              <a:solidFill>
                <a:srgbClr val="000000"/>
              </a:solidFill>
              <a:latin typeface="Times New Roman" panose="02020603050405020304" pitchFamily="18" charset="0"/>
              <a:ea typeface="宋体" panose="02010600030101010101" pitchFamily="2" charset="-122"/>
            </a:endParaRPr>
          </a:p>
        </p:txBody>
      </p:sp>
      <p:sp>
        <p:nvSpPr>
          <p:cNvPr id="130" name="Text Box 64"/>
          <p:cNvSpPr txBox="1"/>
          <p:nvPr/>
        </p:nvSpPr>
        <p:spPr>
          <a:xfrm>
            <a:off x="4494881" y="5430679"/>
            <a:ext cx="357187"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I</a:t>
            </a:r>
            <a:r>
              <a:rPr lang="en-US" altLang="zh-CN" sz="1400" b="0" dirty="0">
                <a:solidFill>
                  <a:srgbClr val="000000"/>
                </a:solidFill>
                <a:latin typeface="Times New Roman" panose="02020603050405020304" pitchFamily="18" charset="0"/>
                <a:ea typeface="宋体" panose="02010600030101010101" pitchFamily="2" charset="-122"/>
              </a:rPr>
              <a:t>4</a:t>
            </a:r>
            <a:endParaRPr lang="en-US" altLang="zh-CN" sz="1400" b="0" dirty="0">
              <a:solidFill>
                <a:srgbClr val="000000"/>
              </a:solidFill>
              <a:latin typeface="Times New Roman" panose="02020603050405020304" pitchFamily="18" charset="0"/>
              <a:ea typeface="宋体" panose="02010600030101010101" pitchFamily="2" charset="-122"/>
            </a:endParaRPr>
          </a:p>
        </p:txBody>
      </p:sp>
      <p:sp>
        <p:nvSpPr>
          <p:cNvPr id="131" name="Text Box 65"/>
          <p:cNvSpPr txBox="1"/>
          <p:nvPr/>
        </p:nvSpPr>
        <p:spPr>
          <a:xfrm>
            <a:off x="3521743" y="5432267"/>
            <a:ext cx="35718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I</a:t>
            </a:r>
            <a:r>
              <a:rPr lang="en-US" altLang="zh-CN" sz="1400" b="0" dirty="0">
                <a:solidFill>
                  <a:srgbClr val="000000"/>
                </a:solidFill>
                <a:latin typeface="Times New Roman" panose="02020603050405020304" pitchFamily="18" charset="0"/>
                <a:ea typeface="宋体" panose="02010600030101010101" pitchFamily="2" charset="-122"/>
              </a:rPr>
              <a:t>5</a:t>
            </a:r>
            <a:endParaRPr lang="en-US" altLang="zh-CN" sz="1400" b="0" dirty="0">
              <a:solidFill>
                <a:srgbClr val="000000"/>
              </a:solidFill>
              <a:latin typeface="Times New Roman" panose="02020603050405020304" pitchFamily="18" charset="0"/>
              <a:ea typeface="宋体" panose="02010600030101010101" pitchFamily="2" charset="-122"/>
            </a:endParaRPr>
          </a:p>
        </p:txBody>
      </p:sp>
      <p:sp>
        <p:nvSpPr>
          <p:cNvPr id="132" name="Text Box 66"/>
          <p:cNvSpPr txBox="1"/>
          <p:nvPr/>
        </p:nvSpPr>
        <p:spPr>
          <a:xfrm>
            <a:off x="3680493" y="4162267"/>
            <a:ext cx="311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2000" b="0" dirty="0">
                <a:solidFill>
                  <a:srgbClr val="000000"/>
                </a:solidFill>
                <a:latin typeface="Times New Roman" panose="02020603050405020304" pitchFamily="18" charset="0"/>
                <a:ea typeface="宋体" panose="02010600030101010101" pitchFamily="2" charset="-122"/>
              </a:rPr>
              <a:t>0</a:t>
            </a:r>
            <a:endParaRPr lang="en-US" altLang="zh-CN" sz="2000" b="0" dirty="0">
              <a:solidFill>
                <a:srgbClr val="000000"/>
              </a:solidFill>
              <a:latin typeface="Times New Roman" panose="02020603050405020304" pitchFamily="18" charset="0"/>
              <a:ea typeface="宋体" panose="02010600030101010101" pitchFamily="2" charset="-122"/>
            </a:endParaRPr>
          </a:p>
        </p:txBody>
      </p:sp>
      <p:sp>
        <p:nvSpPr>
          <p:cNvPr id="134" name="文本框 133"/>
          <p:cNvSpPr txBox="1"/>
          <p:nvPr/>
        </p:nvSpPr>
        <p:spPr>
          <a:xfrm>
            <a:off x="5299950" y="2287707"/>
            <a:ext cx="795371" cy="369332"/>
          </a:xfrm>
          <a:prstGeom prst="rect">
            <a:avLst/>
          </a:prstGeom>
          <a:noFill/>
        </p:spPr>
        <p:txBody>
          <a:bodyPr wrap="square">
            <a:spAutoFit/>
          </a:bodyPr>
          <a:lstStyle/>
          <a:p>
            <a:pPr marL="0" lvl="0" indent="0" eaLnBrk="1" hangingPunct="1">
              <a:spcBef>
                <a:spcPct val="0"/>
              </a:spcBef>
              <a:buClrTx/>
              <a:buFontTx/>
              <a:buNone/>
            </a:pPr>
            <a:r>
              <a:rPr lang="en-US" altLang="zh-CN" sz="1800" b="0" dirty="0">
                <a:solidFill>
                  <a:srgbClr val="000000"/>
                </a:solidFill>
                <a:latin typeface="Times New Roman" panose="02020603050405020304" pitchFamily="18" charset="0"/>
                <a:ea typeface="宋体" panose="02010600030101010101" pitchFamily="2" charset="-122"/>
              </a:rPr>
              <a:t>1.00</a:t>
            </a:r>
            <a:endParaRPr lang="en-US" altLang="zh-CN" sz="1800" b="0" dirty="0">
              <a:solidFill>
                <a:srgbClr val="000000"/>
              </a:solidFill>
              <a:latin typeface="Times New Roman" panose="02020603050405020304" pitchFamily="18" charset="0"/>
              <a:ea typeface="宋体" panose="02010600030101010101" pitchFamily="2" charset="-122"/>
            </a:endParaRPr>
          </a:p>
        </p:txBody>
      </p:sp>
      <p:cxnSp>
        <p:nvCxnSpPr>
          <p:cNvPr id="3" name="直接连接符 2"/>
          <p:cNvCxnSpPr/>
          <p:nvPr>
            <p:custDataLst>
              <p:tags r:id="rId2"/>
            </p:custDataLst>
          </p:nvPr>
        </p:nvCxnSpPr>
        <p:spPr>
          <a:xfrm>
            <a:off x="503765" y="13676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ppt_x"/>
                                          </p:val>
                                        </p:tav>
                                        <p:tav tm="100000">
                                          <p:val>
                                            <p:strVal val="#ppt_x"/>
                                          </p:val>
                                        </p:tav>
                                      </p:tavLst>
                                    </p:anim>
                                    <p:anim calcmode="lin" valueType="num">
                                      <p:cBhvr additive="base">
                                        <p:cTn id="16" dur="500" fill="hold"/>
                                        <p:tgtEl>
                                          <p:spTgt spid="7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500" fill="hold"/>
                                        <p:tgtEl>
                                          <p:spTgt spid="79"/>
                                        </p:tgtEl>
                                        <p:attrNameLst>
                                          <p:attrName>ppt_x</p:attrName>
                                        </p:attrNameLst>
                                      </p:cBhvr>
                                      <p:tavLst>
                                        <p:tav tm="0">
                                          <p:val>
                                            <p:strVal val="#ppt_x"/>
                                          </p:val>
                                        </p:tav>
                                        <p:tav tm="100000">
                                          <p:val>
                                            <p:strVal val="#ppt_x"/>
                                          </p:val>
                                        </p:tav>
                                      </p:tavLst>
                                    </p:anim>
                                    <p:anim calcmode="lin" valueType="num">
                                      <p:cBhvr additive="base">
                                        <p:cTn id="24" dur="500" fill="hold"/>
                                        <p:tgtEl>
                                          <p:spTgt spid="7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500" fill="hold"/>
                                        <p:tgtEl>
                                          <p:spTgt spid="82"/>
                                        </p:tgtEl>
                                        <p:attrNameLst>
                                          <p:attrName>ppt_x</p:attrName>
                                        </p:attrNameLst>
                                      </p:cBhvr>
                                      <p:tavLst>
                                        <p:tav tm="0">
                                          <p:val>
                                            <p:strVal val="#ppt_x"/>
                                          </p:val>
                                        </p:tav>
                                        <p:tav tm="100000">
                                          <p:val>
                                            <p:strVal val="#ppt_x"/>
                                          </p:val>
                                        </p:tav>
                                      </p:tavLst>
                                    </p:anim>
                                    <p:anim calcmode="lin" valueType="num">
                                      <p:cBhvr additive="base">
                                        <p:cTn id="32" dur="500" fill="hold"/>
                                        <p:tgtEl>
                                          <p:spTgt spid="8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 calcmode="lin" valueType="num">
                                      <p:cBhvr additive="base">
                                        <p:cTn id="35" dur="500" fill="hold"/>
                                        <p:tgtEl>
                                          <p:spTgt spid="99"/>
                                        </p:tgtEl>
                                        <p:attrNameLst>
                                          <p:attrName>ppt_x</p:attrName>
                                        </p:attrNameLst>
                                      </p:cBhvr>
                                      <p:tavLst>
                                        <p:tav tm="0">
                                          <p:val>
                                            <p:strVal val="#ppt_x"/>
                                          </p:val>
                                        </p:tav>
                                        <p:tav tm="100000">
                                          <p:val>
                                            <p:strVal val="#ppt_x"/>
                                          </p:val>
                                        </p:tav>
                                      </p:tavLst>
                                    </p:anim>
                                    <p:anim calcmode="lin" valueType="num">
                                      <p:cBhvr additive="base">
                                        <p:cTn id="36" dur="500" fill="hold"/>
                                        <p:tgtEl>
                                          <p:spTgt spid="9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 calcmode="lin" valueType="num">
                                      <p:cBhvr additive="base">
                                        <p:cTn id="39" dur="500" fill="hold"/>
                                        <p:tgtEl>
                                          <p:spTgt spid="100"/>
                                        </p:tgtEl>
                                        <p:attrNameLst>
                                          <p:attrName>ppt_x</p:attrName>
                                        </p:attrNameLst>
                                      </p:cBhvr>
                                      <p:tavLst>
                                        <p:tav tm="0">
                                          <p:val>
                                            <p:strVal val="#ppt_x"/>
                                          </p:val>
                                        </p:tav>
                                        <p:tav tm="100000">
                                          <p:val>
                                            <p:strVal val="#ppt_x"/>
                                          </p:val>
                                        </p:tav>
                                      </p:tavLst>
                                    </p:anim>
                                    <p:anim calcmode="lin" valueType="num">
                                      <p:cBhvr additive="base">
                                        <p:cTn id="40" dur="500" fill="hold"/>
                                        <p:tgtEl>
                                          <p:spTgt spid="10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anim calcmode="lin" valueType="num">
                                      <p:cBhvr additive="base">
                                        <p:cTn id="43" dur="500" fill="hold"/>
                                        <p:tgtEl>
                                          <p:spTgt spid="101"/>
                                        </p:tgtEl>
                                        <p:attrNameLst>
                                          <p:attrName>ppt_x</p:attrName>
                                        </p:attrNameLst>
                                      </p:cBhvr>
                                      <p:tavLst>
                                        <p:tav tm="0">
                                          <p:val>
                                            <p:strVal val="#ppt_x"/>
                                          </p:val>
                                        </p:tav>
                                        <p:tav tm="100000">
                                          <p:val>
                                            <p:strVal val="#ppt_x"/>
                                          </p:val>
                                        </p:tav>
                                      </p:tavLst>
                                    </p:anim>
                                    <p:anim calcmode="lin" valueType="num">
                                      <p:cBhvr additive="base">
                                        <p:cTn id="44" dur="500" fill="hold"/>
                                        <p:tgtEl>
                                          <p:spTgt spid="10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 calcmode="lin" valueType="num">
                                      <p:cBhvr additive="base">
                                        <p:cTn id="47" dur="500" fill="hold"/>
                                        <p:tgtEl>
                                          <p:spTgt spid="102"/>
                                        </p:tgtEl>
                                        <p:attrNameLst>
                                          <p:attrName>ppt_x</p:attrName>
                                        </p:attrNameLst>
                                      </p:cBhvr>
                                      <p:tavLst>
                                        <p:tav tm="0">
                                          <p:val>
                                            <p:strVal val="#ppt_x"/>
                                          </p:val>
                                        </p:tav>
                                        <p:tav tm="100000">
                                          <p:val>
                                            <p:strVal val="#ppt_x"/>
                                          </p:val>
                                        </p:tav>
                                      </p:tavLst>
                                    </p:anim>
                                    <p:anim calcmode="lin" valueType="num">
                                      <p:cBhvr additive="base">
                                        <p:cTn id="48" dur="500" fill="hold"/>
                                        <p:tgtEl>
                                          <p:spTgt spid="10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anim calcmode="lin" valueType="num">
                                      <p:cBhvr additive="base">
                                        <p:cTn id="51" dur="500" fill="hold"/>
                                        <p:tgtEl>
                                          <p:spTgt spid="103"/>
                                        </p:tgtEl>
                                        <p:attrNameLst>
                                          <p:attrName>ppt_x</p:attrName>
                                        </p:attrNameLst>
                                      </p:cBhvr>
                                      <p:tavLst>
                                        <p:tav tm="0">
                                          <p:val>
                                            <p:strVal val="#ppt_x"/>
                                          </p:val>
                                        </p:tav>
                                        <p:tav tm="100000">
                                          <p:val>
                                            <p:strVal val="#ppt_x"/>
                                          </p:val>
                                        </p:tav>
                                      </p:tavLst>
                                    </p:anim>
                                    <p:anim calcmode="lin" valueType="num">
                                      <p:cBhvr additive="base">
                                        <p:cTn id="52" dur="500" fill="hold"/>
                                        <p:tgtEl>
                                          <p:spTgt spid="10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4"/>
                                        </p:tgtEl>
                                        <p:attrNameLst>
                                          <p:attrName>style.visibility</p:attrName>
                                        </p:attrNameLst>
                                      </p:cBhvr>
                                      <p:to>
                                        <p:strVal val="visible"/>
                                      </p:to>
                                    </p:set>
                                    <p:anim calcmode="lin" valueType="num">
                                      <p:cBhvr additive="base">
                                        <p:cTn id="55" dur="500" fill="hold"/>
                                        <p:tgtEl>
                                          <p:spTgt spid="104"/>
                                        </p:tgtEl>
                                        <p:attrNameLst>
                                          <p:attrName>ppt_x</p:attrName>
                                        </p:attrNameLst>
                                      </p:cBhvr>
                                      <p:tavLst>
                                        <p:tav tm="0">
                                          <p:val>
                                            <p:strVal val="#ppt_x"/>
                                          </p:val>
                                        </p:tav>
                                        <p:tav tm="100000">
                                          <p:val>
                                            <p:strVal val="#ppt_x"/>
                                          </p:val>
                                        </p:tav>
                                      </p:tavLst>
                                    </p:anim>
                                    <p:anim calcmode="lin" valueType="num">
                                      <p:cBhvr additive="base">
                                        <p:cTn id="56" dur="500" fill="hold"/>
                                        <p:tgtEl>
                                          <p:spTgt spid="10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anim calcmode="lin" valueType="num">
                                      <p:cBhvr additive="base">
                                        <p:cTn id="59" dur="500" fill="hold"/>
                                        <p:tgtEl>
                                          <p:spTgt spid="105"/>
                                        </p:tgtEl>
                                        <p:attrNameLst>
                                          <p:attrName>ppt_x</p:attrName>
                                        </p:attrNameLst>
                                      </p:cBhvr>
                                      <p:tavLst>
                                        <p:tav tm="0">
                                          <p:val>
                                            <p:strVal val="#ppt_x"/>
                                          </p:val>
                                        </p:tav>
                                        <p:tav tm="100000">
                                          <p:val>
                                            <p:strVal val="#ppt_x"/>
                                          </p:val>
                                        </p:tav>
                                      </p:tavLst>
                                    </p:anim>
                                    <p:anim calcmode="lin" valueType="num">
                                      <p:cBhvr additive="base">
                                        <p:cTn id="60" dur="500" fill="hold"/>
                                        <p:tgtEl>
                                          <p:spTgt spid="10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anim calcmode="lin" valueType="num">
                                      <p:cBhvr additive="base">
                                        <p:cTn id="63" dur="500" fill="hold"/>
                                        <p:tgtEl>
                                          <p:spTgt spid="125"/>
                                        </p:tgtEl>
                                        <p:attrNameLst>
                                          <p:attrName>ppt_x</p:attrName>
                                        </p:attrNameLst>
                                      </p:cBhvr>
                                      <p:tavLst>
                                        <p:tav tm="0">
                                          <p:val>
                                            <p:strVal val="#ppt_x"/>
                                          </p:val>
                                        </p:tav>
                                        <p:tav tm="100000">
                                          <p:val>
                                            <p:strVal val="#ppt_x"/>
                                          </p:val>
                                        </p:tav>
                                      </p:tavLst>
                                    </p:anim>
                                    <p:anim calcmode="lin" valueType="num">
                                      <p:cBhvr additive="base">
                                        <p:cTn id="64" dur="500" fill="hold"/>
                                        <p:tgtEl>
                                          <p:spTgt spid="1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 calcmode="lin" valueType="num">
                                      <p:cBhvr additive="base">
                                        <p:cTn id="67" dur="500" fill="hold"/>
                                        <p:tgtEl>
                                          <p:spTgt spid="126"/>
                                        </p:tgtEl>
                                        <p:attrNameLst>
                                          <p:attrName>ppt_x</p:attrName>
                                        </p:attrNameLst>
                                      </p:cBhvr>
                                      <p:tavLst>
                                        <p:tav tm="0">
                                          <p:val>
                                            <p:strVal val="#ppt_x"/>
                                          </p:val>
                                        </p:tav>
                                        <p:tav tm="100000">
                                          <p:val>
                                            <p:strVal val="#ppt_x"/>
                                          </p:val>
                                        </p:tav>
                                      </p:tavLst>
                                    </p:anim>
                                    <p:anim calcmode="lin" valueType="num">
                                      <p:cBhvr additive="base">
                                        <p:cTn id="68" dur="500" fill="hold"/>
                                        <p:tgtEl>
                                          <p:spTgt spid="12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27"/>
                                        </p:tgtEl>
                                        <p:attrNameLst>
                                          <p:attrName>style.visibility</p:attrName>
                                        </p:attrNameLst>
                                      </p:cBhvr>
                                      <p:to>
                                        <p:strVal val="visible"/>
                                      </p:to>
                                    </p:set>
                                    <p:anim calcmode="lin" valueType="num">
                                      <p:cBhvr additive="base">
                                        <p:cTn id="71" dur="500" fill="hold"/>
                                        <p:tgtEl>
                                          <p:spTgt spid="127"/>
                                        </p:tgtEl>
                                        <p:attrNameLst>
                                          <p:attrName>ppt_x</p:attrName>
                                        </p:attrNameLst>
                                      </p:cBhvr>
                                      <p:tavLst>
                                        <p:tav tm="0">
                                          <p:val>
                                            <p:strVal val="#ppt_x"/>
                                          </p:val>
                                        </p:tav>
                                        <p:tav tm="100000">
                                          <p:val>
                                            <p:strVal val="#ppt_x"/>
                                          </p:val>
                                        </p:tav>
                                      </p:tavLst>
                                    </p:anim>
                                    <p:anim calcmode="lin" valueType="num">
                                      <p:cBhvr additive="base">
                                        <p:cTn id="72" dur="500" fill="hold"/>
                                        <p:tgtEl>
                                          <p:spTgt spid="12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8"/>
                                        </p:tgtEl>
                                        <p:attrNameLst>
                                          <p:attrName>style.visibility</p:attrName>
                                        </p:attrNameLst>
                                      </p:cBhvr>
                                      <p:to>
                                        <p:strVal val="visible"/>
                                      </p:to>
                                    </p:set>
                                    <p:anim calcmode="lin" valueType="num">
                                      <p:cBhvr additive="base">
                                        <p:cTn id="75" dur="500" fill="hold"/>
                                        <p:tgtEl>
                                          <p:spTgt spid="128"/>
                                        </p:tgtEl>
                                        <p:attrNameLst>
                                          <p:attrName>ppt_x</p:attrName>
                                        </p:attrNameLst>
                                      </p:cBhvr>
                                      <p:tavLst>
                                        <p:tav tm="0">
                                          <p:val>
                                            <p:strVal val="#ppt_x"/>
                                          </p:val>
                                        </p:tav>
                                        <p:tav tm="100000">
                                          <p:val>
                                            <p:strVal val="#ppt_x"/>
                                          </p:val>
                                        </p:tav>
                                      </p:tavLst>
                                    </p:anim>
                                    <p:anim calcmode="lin" valueType="num">
                                      <p:cBhvr additive="base">
                                        <p:cTn id="76" dur="500" fill="hold"/>
                                        <p:tgtEl>
                                          <p:spTgt spid="12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 calcmode="lin" valueType="num">
                                      <p:cBhvr additive="base">
                                        <p:cTn id="79" dur="500" fill="hold"/>
                                        <p:tgtEl>
                                          <p:spTgt spid="129"/>
                                        </p:tgtEl>
                                        <p:attrNameLst>
                                          <p:attrName>ppt_x</p:attrName>
                                        </p:attrNameLst>
                                      </p:cBhvr>
                                      <p:tavLst>
                                        <p:tav tm="0">
                                          <p:val>
                                            <p:strVal val="#ppt_x"/>
                                          </p:val>
                                        </p:tav>
                                        <p:tav tm="100000">
                                          <p:val>
                                            <p:strVal val="#ppt_x"/>
                                          </p:val>
                                        </p:tav>
                                      </p:tavLst>
                                    </p:anim>
                                    <p:anim calcmode="lin" valueType="num">
                                      <p:cBhvr additive="base">
                                        <p:cTn id="80" dur="500" fill="hold"/>
                                        <p:tgtEl>
                                          <p:spTgt spid="1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30"/>
                                        </p:tgtEl>
                                        <p:attrNameLst>
                                          <p:attrName>style.visibility</p:attrName>
                                        </p:attrNameLst>
                                      </p:cBhvr>
                                      <p:to>
                                        <p:strVal val="visible"/>
                                      </p:to>
                                    </p:set>
                                    <p:anim calcmode="lin" valueType="num">
                                      <p:cBhvr additive="base">
                                        <p:cTn id="83" dur="500" fill="hold"/>
                                        <p:tgtEl>
                                          <p:spTgt spid="130"/>
                                        </p:tgtEl>
                                        <p:attrNameLst>
                                          <p:attrName>ppt_x</p:attrName>
                                        </p:attrNameLst>
                                      </p:cBhvr>
                                      <p:tavLst>
                                        <p:tav tm="0">
                                          <p:val>
                                            <p:strVal val="#ppt_x"/>
                                          </p:val>
                                        </p:tav>
                                        <p:tav tm="100000">
                                          <p:val>
                                            <p:strVal val="#ppt_x"/>
                                          </p:val>
                                        </p:tav>
                                      </p:tavLst>
                                    </p:anim>
                                    <p:anim calcmode="lin" valueType="num">
                                      <p:cBhvr additive="base">
                                        <p:cTn id="84" dur="500" fill="hold"/>
                                        <p:tgtEl>
                                          <p:spTgt spid="13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31"/>
                                        </p:tgtEl>
                                        <p:attrNameLst>
                                          <p:attrName>style.visibility</p:attrName>
                                        </p:attrNameLst>
                                      </p:cBhvr>
                                      <p:to>
                                        <p:strVal val="visible"/>
                                      </p:to>
                                    </p:set>
                                    <p:anim calcmode="lin" valueType="num">
                                      <p:cBhvr additive="base">
                                        <p:cTn id="87" dur="500" fill="hold"/>
                                        <p:tgtEl>
                                          <p:spTgt spid="131"/>
                                        </p:tgtEl>
                                        <p:attrNameLst>
                                          <p:attrName>ppt_x</p:attrName>
                                        </p:attrNameLst>
                                      </p:cBhvr>
                                      <p:tavLst>
                                        <p:tav tm="0">
                                          <p:val>
                                            <p:strVal val="#ppt_x"/>
                                          </p:val>
                                        </p:tav>
                                        <p:tav tm="100000">
                                          <p:val>
                                            <p:strVal val="#ppt_x"/>
                                          </p:val>
                                        </p:tav>
                                      </p:tavLst>
                                    </p:anim>
                                    <p:anim calcmode="lin" valueType="num">
                                      <p:cBhvr additive="base">
                                        <p:cTn id="8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5"/>
                                        </p:tgtEl>
                                        <p:attrNameLst>
                                          <p:attrName>style.visibility</p:attrName>
                                        </p:attrNameLst>
                                      </p:cBhvr>
                                      <p:to>
                                        <p:strVal val="visible"/>
                                      </p:to>
                                    </p:set>
                                    <p:anim calcmode="lin" valueType="num">
                                      <p:cBhvr additive="base">
                                        <p:cTn id="93" dur="500" fill="hold"/>
                                        <p:tgtEl>
                                          <p:spTgt spid="75"/>
                                        </p:tgtEl>
                                        <p:attrNameLst>
                                          <p:attrName>ppt_x</p:attrName>
                                        </p:attrNameLst>
                                      </p:cBhvr>
                                      <p:tavLst>
                                        <p:tav tm="0">
                                          <p:val>
                                            <p:strVal val="#ppt_x"/>
                                          </p:val>
                                        </p:tav>
                                        <p:tav tm="100000">
                                          <p:val>
                                            <p:strVal val="#ppt_x"/>
                                          </p:val>
                                        </p:tav>
                                      </p:tavLst>
                                    </p:anim>
                                    <p:anim calcmode="lin" valueType="num">
                                      <p:cBhvr additive="base">
                                        <p:cTn id="94" dur="500" fill="hold"/>
                                        <p:tgtEl>
                                          <p:spTgt spid="7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87"/>
                                        </p:tgtEl>
                                        <p:attrNameLst>
                                          <p:attrName>style.visibility</p:attrName>
                                        </p:attrNameLst>
                                      </p:cBhvr>
                                      <p:to>
                                        <p:strVal val="visible"/>
                                      </p:to>
                                    </p:set>
                                    <p:anim calcmode="lin" valueType="num">
                                      <p:cBhvr additive="base">
                                        <p:cTn id="97" dur="500" fill="hold"/>
                                        <p:tgtEl>
                                          <p:spTgt spid="87"/>
                                        </p:tgtEl>
                                        <p:attrNameLst>
                                          <p:attrName>ppt_x</p:attrName>
                                        </p:attrNameLst>
                                      </p:cBhvr>
                                      <p:tavLst>
                                        <p:tav tm="0">
                                          <p:val>
                                            <p:strVal val="#ppt_x"/>
                                          </p:val>
                                        </p:tav>
                                        <p:tav tm="100000">
                                          <p:val>
                                            <p:strVal val="#ppt_x"/>
                                          </p:val>
                                        </p:tav>
                                      </p:tavLst>
                                    </p:anim>
                                    <p:anim calcmode="lin" valueType="num">
                                      <p:cBhvr additive="base">
                                        <p:cTn id="98" dur="500" fill="hold"/>
                                        <p:tgtEl>
                                          <p:spTgt spid="87"/>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88"/>
                                        </p:tgtEl>
                                        <p:attrNameLst>
                                          <p:attrName>style.visibility</p:attrName>
                                        </p:attrNameLst>
                                      </p:cBhvr>
                                      <p:to>
                                        <p:strVal val="visible"/>
                                      </p:to>
                                    </p:set>
                                    <p:anim calcmode="lin" valueType="num">
                                      <p:cBhvr additive="base">
                                        <p:cTn id="101" dur="500" fill="hold"/>
                                        <p:tgtEl>
                                          <p:spTgt spid="88"/>
                                        </p:tgtEl>
                                        <p:attrNameLst>
                                          <p:attrName>ppt_x</p:attrName>
                                        </p:attrNameLst>
                                      </p:cBhvr>
                                      <p:tavLst>
                                        <p:tav tm="0">
                                          <p:val>
                                            <p:strVal val="#ppt_x"/>
                                          </p:val>
                                        </p:tav>
                                        <p:tav tm="100000">
                                          <p:val>
                                            <p:strVal val="#ppt_x"/>
                                          </p:val>
                                        </p:tav>
                                      </p:tavLst>
                                    </p:anim>
                                    <p:anim calcmode="lin" valueType="num">
                                      <p:cBhvr additive="base">
                                        <p:cTn id="102" dur="500" fill="hold"/>
                                        <p:tgtEl>
                                          <p:spTgt spid="8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 calcmode="lin" valueType="num">
                                      <p:cBhvr additive="base">
                                        <p:cTn id="105" dur="500" fill="hold"/>
                                        <p:tgtEl>
                                          <p:spTgt spid="98"/>
                                        </p:tgtEl>
                                        <p:attrNameLst>
                                          <p:attrName>ppt_x</p:attrName>
                                        </p:attrNameLst>
                                      </p:cBhvr>
                                      <p:tavLst>
                                        <p:tav tm="0">
                                          <p:val>
                                            <p:strVal val="#ppt_x"/>
                                          </p:val>
                                        </p:tav>
                                        <p:tav tm="100000">
                                          <p:val>
                                            <p:strVal val="#ppt_x"/>
                                          </p:val>
                                        </p:tav>
                                      </p:tavLst>
                                    </p:anim>
                                    <p:anim calcmode="lin" valueType="num">
                                      <p:cBhvr additive="base">
                                        <p:cTn id="10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90"/>
                                        </p:tgtEl>
                                        <p:attrNameLst>
                                          <p:attrName>style.visibility</p:attrName>
                                        </p:attrNameLst>
                                      </p:cBhvr>
                                      <p:to>
                                        <p:strVal val="visible"/>
                                      </p:to>
                                    </p:set>
                                    <p:anim calcmode="lin" valueType="num">
                                      <p:cBhvr additive="base">
                                        <p:cTn id="111" dur="500" fill="hold"/>
                                        <p:tgtEl>
                                          <p:spTgt spid="90"/>
                                        </p:tgtEl>
                                        <p:attrNameLst>
                                          <p:attrName>ppt_x</p:attrName>
                                        </p:attrNameLst>
                                      </p:cBhvr>
                                      <p:tavLst>
                                        <p:tav tm="0">
                                          <p:val>
                                            <p:strVal val="#ppt_x"/>
                                          </p:val>
                                        </p:tav>
                                        <p:tav tm="100000">
                                          <p:val>
                                            <p:strVal val="#ppt_x"/>
                                          </p:val>
                                        </p:tav>
                                      </p:tavLst>
                                    </p:anim>
                                    <p:anim calcmode="lin" valueType="num">
                                      <p:cBhvr additive="base">
                                        <p:cTn id="112" dur="500" fill="hold"/>
                                        <p:tgtEl>
                                          <p:spTgt spid="9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9"/>
                                        </p:tgtEl>
                                        <p:attrNameLst>
                                          <p:attrName>style.visibility</p:attrName>
                                        </p:attrNameLst>
                                      </p:cBhvr>
                                      <p:to>
                                        <p:strVal val="visible"/>
                                      </p:to>
                                    </p:set>
                                    <p:anim calcmode="lin" valueType="num">
                                      <p:cBhvr additive="base">
                                        <p:cTn id="115" dur="500" fill="hold"/>
                                        <p:tgtEl>
                                          <p:spTgt spid="89"/>
                                        </p:tgtEl>
                                        <p:attrNameLst>
                                          <p:attrName>ppt_x</p:attrName>
                                        </p:attrNameLst>
                                      </p:cBhvr>
                                      <p:tavLst>
                                        <p:tav tm="0">
                                          <p:val>
                                            <p:strVal val="#ppt_x"/>
                                          </p:val>
                                        </p:tav>
                                        <p:tav tm="100000">
                                          <p:val>
                                            <p:strVal val="#ppt_x"/>
                                          </p:val>
                                        </p:tav>
                                      </p:tavLst>
                                    </p:anim>
                                    <p:anim calcmode="lin" valueType="num">
                                      <p:cBhvr additive="base">
                                        <p:cTn id="116" dur="500" fill="hold"/>
                                        <p:tgtEl>
                                          <p:spTgt spid="89"/>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81"/>
                                        </p:tgtEl>
                                        <p:attrNameLst>
                                          <p:attrName>style.visibility</p:attrName>
                                        </p:attrNameLst>
                                      </p:cBhvr>
                                      <p:to>
                                        <p:strVal val="visible"/>
                                      </p:to>
                                    </p:set>
                                    <p:anim calcmode="lin" valueType="num">
                                      <p:cBhvr additive="base">
                                        <p:cTn id="119" dur="500" fill="hold"/>
                                        <p:tgtEl>
                                          <p:spTgt spid="81"/>
                                        </p:tgtEl>
                                        <p:attrNameLst>
                                          <p:attrName>ppt_x</p:attrName>
                                        </p:attrNameLst>
                                      </p:cBhvr>
                                      <p:tavLst>
                                        <p:tav tm="0">
                                          <p:val>
                                            <p:strVal val="#ppt_x"/>
                                          </p:val>
                                        </p:tav>
                                        <p:tav tm="100000">
                                          <p:val>
                                            <p:strVal val="#ppt_x"/>
                                          </p:val>
                                        </p:tav>
                                      </p:tavLst>
                                    </p:anim>
                                    <p:anim calcmode="lin" valueType="num">
                                      <p:cBhvr additive="base">
                                        <p:cTn id="120" dur="500" fill="hold"/>
                                        <p:tgtEl>
                                          <p:spTgt spid="8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06"/>
                                        </p:tgtEl>
                                        <p:attrNameLst>
                                          <p:attrName>style.visibility</p:attrName>
                                        </p:attrNameLst>
                                      </p:cBhvr>
                                      <p:to>
                                        <p:strVal val="visible"/>
                                      </p:to>
                                    </p:set>
                                    <p:anim calcmode="lin" valueType="num">
                                      <p:cBhvr additive="base">
                                        <p:cTn id="123" dur="500" fill="hold"/>
                                        <p:tgtEl>
                                          <p:spTgt spid="106"/>
                                        </p:tgtEl>
                                        <p:attrNameLst>
                                          <p:attrName>ppt_x</p:attrName>
                                        </p:attrNameLst>
                                      </p:cBhvr>
                                      <p:tavLst>
                                        <p:tav tm="0">
                                          <p:val>
                                            <p:strVal val="#ppt_x"/>
                                          </p:val>
                                        </p:tav>
                                        <p:tav tm="100000">
                                          <p:val>
                                            <p:strVal val="#ppt_x"/>
                                          </p:val>
                                        </p:tav>
                                      </p:tavLst>
                                    </p:anim>
                                    <p:anim calcmode="lin" valueType="num">
                                      <p:cBhvr additive="base">
                                        <p:cTn id="12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86"/>
                                        </p:tgtEl>
                                        <p:attrNameLst>
                                          <p:attrName>style.visibility</p:attrName>
                                        </p:attrNameLst>
                                      </p:cBhvr>
                                      <p:to>
                                        <p:strVal val="visible"/>
                                      </p:to>
                                    </p:set>
                                    <p:anim calcmode="lin" valueType="num">
                                      <p:cBhvr additive="base">
                                        <p:cTn id="129" dur="500" fill="hold"/>
                                        <p:tgtEl>
                                          <p:spTgt spid="86"/>
                                        </p:tgtEl>
                                        <p:attrNameLst>
                                          <p:attrName>ppt_x</p:attrName>
                                        </p:attrNameLst>
                                      </p:cBhvr>
                                      <p:tavLst>
                                        <p:tav tm="0">
                                          <p:val>
                                            <p:strVal val="#ppt_x"/>
                                          </p:val>
                                        </p:tav>
                                        <p:tav tm="100000">
                                          <p:val>
                                            <p:strVal val="#ppt_x"/>
                                          </p:val>
                                        </p:tav>
                                      </p:tavLst>
                                    </p:anim>
                                    <p:anim calcmode="lin" valueType="num">
                                      <p:cBhvr additive="base">
                                        <p:cTn id="130" dur="500" fill="hold"/>
                                        <p:tgtEl>
                                          <p:spTgt spid="86"/>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97"/>
                                        </p:tgtEl>
                                        <p:attrNameLst>
                                          <p:attrName>style.visibility</p:attrName>
                                        </p:attrNameLst>
                                      </p:cBhvr>
                                      <p:to>
                                        <p:strVal val="visible"/>
                                      </p:to>
                                    </p:set>
                                    <p:anim calcmode="lin" valueType="num">
                                      <p:cBhvr additive="base">
                                        <p:cTn id="137" dur="500" fill="hold"/>
                                        <p:tgtEl>
                                          <p:spTgt spid="97"/>
                                        </p:tgtEl>
                                        <p:attrNameLst>
                                          <p:attrName>ppt_x</p:attrName>
                                        </p:attrNameLst>
                                      </p:cBhvr>
                                      <p:tavLst>
                                        <p:tav tm="0">
                                          <p:val>
                                            <p:strVal val="#ppt_x"/>
                                          </p:val>
                                        </p:tav>
                                        <p:tav tm="100000">
                                          <p:val>
                                            <p:strVal val="#ppt_x"/>
                                          </p:val>
                                        </p:tav>
                                      </p:tavLst>
                                    </p:anim>
                                    <p:anim calcmode="lin" valueType="num">
                                      <p:cBhvr additive="base">
                                        <p:cTn id="138" dur="500" fill="hold"/>
                                        <p:tgtEl>
                                          <p:spTgt spid="97"/>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76"/>
                                        </p:tgtEl>
                                        <p:attrNameLst>
                                          <p:attrName>style.visibility</p:attrName>
                                        </p:attrNameLst>
                                      </p:cBhvr>
                                      <p:to>
                                        <p:strVal val="visible"/>
                                      </p:to>
                                    </p:set>
                                    <p:anim calcmode="lin" valueType="num">
                                      <p:cBhvr additive="base">
                                        <p:cTn id="141" dur="500" fill="hold"/>
                                        <p:tgtEl>
                                          <p:spTgt spid="76"/>
                                        </p:tgtEl>
                                        <p:attrNameLst>
                                          <p:attrName>ppt_x</p:attrName>
                                        </p:attrNameLst>
                                      </p:cBhvr>
                                      <p:tavLst>
                                        <p:tav tm="0">
                                          <p:val>
                                            <p:strVal val="#ppt_x"/>
                                          </p:val>
                                        </p:tav>
                                        <p:tav tm="100000">
                                          <p:val>
                                            <p:strVal val="#ppt_x"/>
                                          </p:val>
                                        </p:tav>
                                      </p:tavLst>
                                    </p:anim>
                                    <p:anim calcmode="lin" valueType="num">
                                      <p:cBhvr additive="base">
                                        <p:cTn id="14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85"/>
                                        </p:tgtEl>
                                        <p:attrNameLst>
                                          <p:attrName>style.visibility</p:attrName>
                                        </p:attrNameLst>
                                      </p:cBhvr>
                                      <p:to>
                                        <p:strVal val="visible"/>
                                      </p:to>
                                    </p:set>
                                    <p:anim calcmode="lin" valueType="num">
                                      <p:cBhvr additive="base">
                                        <p:cTn id="147" dur="500" fill="hold"/>
                                        <p:tgtEl>
                                          <p:spTgt spid="85"/>
                                        </p:tgtEl>
                                        <p:attrNameLst>
                                          <p:attrName>ppt_x</p:attrName>
                                        </p:attrNameLst>
                                      </p:cBhvr>
                                      <p:tavLst>
                                        <p:tav tm="0">
                                          <p:val>
                                            <p:strVal val="#ppt_x"/>
                                          </p:val>
                                        </p:tav>
                                        <p:tav tm="100000">
                                          <p:val>
                                            <p:strVal val="#ppt_x"/>
                                          </p:val>
                                        </p:tav>
                                      </p:tavLst>
                                    </p:anim>
                                    <p:anim calcmode="lin" valueType="num">
                                      <p:cBhvr additive="base">
                                        <p:cTn id="148" dur="500" fill="hold"/>
                                        <p:tgtEl>
                                          <p:spTgt spid="85"/>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92"/>
                                        </p:tgtEl>
                                        <p:attrNameLst>
                                          <p:attrName>style.visibility</p:attrName>
                                        </p:attrNameLst>
                                      </p:cBhvr>
                                      <p:to>
                                        <p:strVal val="visible"/>
                                      </p:to>
                                    </p:set>
                                    <p:anim calcmode="lin" valueType="num">
                                      <p:cBhvr additive="base">
                                        <p:cTn id="151" dur="500" fill="hold"/>
                                        <p:tgtEl>
                                          <p:spTgt spid="92"/>
                                        </p:tgtEl>
                                        <p:attrNameLst>
                                          <p:attrName>ppt_x</p:attrName>
                                        </p:attrNameLst>
                                      </p:cBhvr>
                                      <p:tavLst>
                                        <p:tav tm="0">
                                          <p:val>
                                            <p:strVal val="#ppt_x"/>
                                          </p:val>
                                        </p:tav>
                                        <p:tav tm="100000">
                                          <p:val>
                                            <p:strVal val="#ppt_x"/>
                                          </p:val>
                                        </p:tav>
                                      </p:tavLst>
                                    </p:anim>
                                    <p:anim calcmode="lin" valueType="num">
                                      <p:cBhvr additive="base">
                                        <p:cTn id="152" dur="500" fill="hold"/>
                                        <p:tgtEl>
                                          <p:spTgt spid="92"/>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78"/>
                                        </p:tgtEl>
                                        <p:attrNameLst>
                                          <p:attrName>style.visibility</p:attrName>
                                        </p:attrNameLst>
                                      </p:cBhvr>
                                      <p:to>
                                        <p:strVal val="visible"/>
                                      </p:to>
                                    </p:set>
                                    <p:anim calcmode="lin" valueType="num">
                                      <p:cBhvr additive="base">
                                        <p:cTn id="155" dur="500" fill="hold"/>
                                        <p:tgtEl>
                                          <p:spTgt spid="78"/>
                                        </p:tgtEl>
                                        <p:attrNameLst>
                                          <p:attrName>ppt_x</p:attrName>
                                        </p:attrNameLst>
                                      </p:cBhvr>
                                      <p:tavLst>
                                        <p:tav tm="0">
                                          <p:val>
                                            <p:strVal val="#ppt_x"/>
                                          </p:val>
                                        </p:tav>
                                        <p:tav tm="100000">
                                          <p:val>
                                            <p:strVal val="#ppt_x"/>
                                          </p:val>
                                        </p:tav>
                                      </p:tavLst>
                                    </p:anim>
                                    <p:anim calcmode="lin" valueType="num">
                                      <p:cBhvr additive="base">
                                        <p:cTn id="156" dur="500" fill="hold"/>
                                        <p:tgtEl>
                                          <p:spTgt spid="78"/>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96"/>
                                        </p:tgtEl>
                                        <p:attrNameLst>
                                          <p:attrName>style.visibility</p:attrName>
                                        </p:attrNameLst>
                                      </p:cBhvr>
                                      <p:to>
                                        <p:strVal val="visible"/>
                                      </p:to>
                                    </p:set>
                                    <p:anim calcmode="lin" valueType="num">
                                      <p:cBhvr additive="base">
                                        <p:cTn id="159" dur="500" fill="hold"/>
                                        <p:tgtEl>
                                          <p:spTgt spid="96"/>
                                        </p:tgtEl>
                                        <p:attrNameLst>
                                          <p:attrName>ppt_x</p:attrName>
                                        </p:attrNameLst>
                                      </p:cBhvr>
                                      <p:tavLst>
                                        <p:tav tm="0">
                                          <p:val>
                                            <p:strVal val="#ppt_x"/>
                                          </p:val>
                                        </p:tav>
                                        <p:tav tm="100000">
                                          <p:val>
                                            <p:strVal val="#ppt_x"/>
                                          </p:val>
                                        </p:tav>
                                      </p:tavLst>
                                    </p:anim>
                                    <p:anim calcmode="lin" valueType="num">
                                      <p:cBhvr additive="base">
                                        <p:cTn id="16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93"/>
                                        </p:tgtEl>
                                        <p:attrNameLst>
                                          <p:attrName>style.visibility</p:attrName>
                                        </p:attrNameLst>
                                      </p:cBhvr>
                                      <p:to>
                                        <p:strVal val="visible"/>
                                      </p:to>
                                    </p:set>
                                    <p:anim calcmode="lin" valueType="num">
                                      <p:cBhvr additive="base">
                                        <p:cTn id="165" dur="500" fill="hold"/>
                                        <p:tgtEl>
                                          <p:spTgt spid="93"/>
                                        </p:tgtEl>
                                        <p:attrNameLst>
                                          <p:attrName>ppt_x</p:attrName>
                                        </p:attrNameLst>
                                      </p:cBhvr>
                                      <p:tavLst>
                                        <p:tav tm="0">
                                          <p:val>
                                            <p:strVal val="#ppt_x"/>
                                          </p:val>
                                        </p:tav>
                                        <p:tav tm="100000">
                                          <p:val>
                                            <p:strVal val="#ppt_x"/>
                                          </p:val>
                                        </p:tav>
                                      </p:tavLst>
                                    </p:anim>
                                    <p:anim calcmode="lin" valueType="num">
                                      <p:cBhvr additive="base">
                                        <p:cTn id="166" dur="500" fill="hold"/>
                                        <p:tgtEl>
                                          <p:spTgt spid="93"/>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84"/>
                                        </p:tgtEl>
                                        <p:attrNameLst>
                                          <p:attrName>style.visibility</p:attrName>
                                        </p:attrNameLst>
                                      </p:cBhvr>
                                      <p:to>
                                        <p:strVal val="visible"/>
                                      </p:to>
                                    </p:set>
                                    <p:anim calcmode="lin" valueType="num">
                                      <p:cBhvr additive="base">
                                        <p:cTn id="169" dur="500" fill="hold"/>
                                        <p:tgtEl>
                                          <p:spTgt spid="84"/>
                                        </p:tgtEl>
                                        <p:attrNameLst>
                                          <p:attrName>ppt_x</p:attrName>
                                        </p:attrNameLst>
                                      </p:cBhvr>
                                      <p:tavLst>
                                        <p:tav tm="0">
                                          <p:val>
                                            <p:strVal val="#ppt_x"/>
                                          </p:val>
                                        </p:tav>
                                        <p:tav tm="100000">
                                          <p:val>
                                            <p:strVal val="#ppt_x"/>
                                          </p:val>
                                        </p:tav>
                                      </p:tavLst>
                                    </p:anim>
                                    <p:anim calcmode="lin" valueType="num">
                                      <p:cBhvr additive="base">
                                        <p:cTn id="170" dur="500" fill="hold"/>
                                        <p:tgtEl>
                                          <p:spTgt spid="84"/>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71"/>
                                        </p:tgtEl>
                                        <p:attrNameLst>
                                          <p:attrName>style.visibility</p:attrName>
                                        </p:attrNameLst>
                                      </p:cBhvr>
                                      <p:to>
                                        <p:strVal val="visible"/>
                                      </p:to>
                                    </p:set>
                                    <p:anim calcmode="lin" valueType="num">
                                      <p:cBhvr additive="base">
                                        <p:cTn id="173" dur="500" fill="hold"/>
                                        <p:tgtEl>
                                          <p:spTgt spid="71"/>
                                        </p:tgtEl>
                                        <p:attrNameLst>
                                          <p:attrName>ppt_x</p:attrName>
                                        </p:attrNameLst>
                                      </p:cBhvr>
                                      <p:tavLst>
                                        <p:tav tm="0">
                                          <p:val>
                                            <p:strVal val="#ppt_x"/>
                                          </p:val>
                                        </p:tav>
                                        <p:tav tm="100000">
                                          <p:val>
                                            <p:strVal val="#ppt_x"/>
                                          </p:val>
                                        </p:tav>
                                      </p:tavLst>
                                    </p:anim>
                                    <p:anim calcmode="lin" valueType="num">
                                      <p:cBhvr additive="base">
                                        <p:cTn id="174" dur="500" fill="hold"/>
                                        <p:tgtEl>
                                          <p:spTgt spid="71"/>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95"/>
                                        </p:tgtEl>
                                        <p:attrNameLst>
                                          <p:attrName>style.visibility</p:attrName>
                                        </p:attrNameLst>
                                      </p:cBhvr>
                                      <p:to>
                                        <p:strVal val="visible"/>
                                      </p:to>
                                    </p:set>
                                    <p:anim calcmode="lin" valueType="num">
                                      <p:cBhvr additive="base">
                                        <p:cTn id="177" dur="500" fill="hold"/>
                                        <p:tgtEl>
                                          <p:spTgt spid="95"/>
                                        </p:tgtEl>
                                        <p:attrNameLst>
                                          <p:attrName>ppt_x</p:attrName>
                                        </p:attrNameLst>
                                      </p:cBhvr>
                                      <p:tavLst>
                                        <p:tav tm="0">
                                          <p:val>
                                            <p:strVal val="#ppt_x"/>
                                          </p:val>
                                        </p:tav>
                                        <p:tav tm="100000">
                                          <p:val>
                                            <p:strVal val="#ppt_x"/>
                                          </p:val>
                                        </p:tav>
                                      </p:tavLst>
                                    </p:anim>
                                    <p:anim calcmode="lin" valueType="num">
                                      <p:cBhvr additive="base">
                                        <p:cTn id="17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nodeType="clickEffect">
                                  <p:stCondLst>
                                    <p:cond delay="0"/>
                                  </p:stCondLst>
                                  <p:childTnLst>
                                    <p:set>
                                      <p:cBhvr>
                                        <p:cTn id="182" dur="1" fill="hold">
                                          <p:stCondLst>
                                            <p:cond delay="0"/>
                                          </p:stCondLst>
                                        </p:cTn>
                                        <p:tgtEl>
                                          <p:spTgt spid="94"/>
                                        </p:tgtEl>
                                        <p:attrNameLst>
                                          <p:attrName>style.visibility</p:attrName>
                                        </p:attrNameLst>
                                      </p:cBhvr>
                                      <p:to>
                                        <p:strVal val="visible"/>
                                      </p:to>
                                    </p:set>
                                    <p:anim calcmode="lin" valueType="num">
                                      <p:cBhvr additive="base">
                                        <p:cTn id="183" dur="500" fill="hold"/>
                                        <p:tgtEl>
                                          <p:spTgt spid="94"/>
                                        </p:tgtEl>
                                        <p:attrNameLst>
                                          <p:attrName>ppt_x</p:attrName>
                                        </p:attrNameLst>
                                      </p:cBhvr>
                                      <p:tavLst>
                                        <p:tav tm="0">
                                          <p:val>
                                            <p:strVal val="#ppt_x"/>
                                          </p:val>
                                        </p:tav>
                                        <p:tav tm="100000">
                                          <p:val>
                                            <p:strVal val="#ppt_x"/>
                                          </p:val>
                                        </p:tav>
                                      </p:tavLst>
                                    </p:anim>
                                    <p:anim calcmode="lin" valueType="num">
                                      <p:cBhvr additive="base">
                                        <p:cTn id="184" dur="500" fill="hold"/>
                                        <p:tgtEl>
                                          <p:spTgt spid="94"/>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83"/>
                                        </p:tgtEl>
                                        <p:attrNameLst>
                                          <p:attrName>style.visibility</p:attrName>
                                        </p:attrNameLst>
                                      </p:cBhvr>
                                      <p:to>
                                        <p:strVal val="visible"/>
                                      </p:to>
                                    </p:set>
                                    <p:anim calcmode="lin" valueType="num">
                                      <p:cBhvr additive="base">
                                        <p:cTn id="187" dur="500" fill="hold"/>
                                        <p:tgtEl>
                                          <p:spTgt spid="83"/>
                                        </p:tgtEl>
                                        <p:attrNameLst>
                                          <p:attrName>ppt_x</p:attrName>
                                        </p:attrNameLst>
                                      </p:cBhvr>
                                      <p:tavLst>
                                        <p:tav tm="0">
                                          <p:val>
                                            <p:strVal val="#ppt_x"/>
                                          </p:val>
                                        </p:tav>
                                        <p:tav tm="100000">
                                          <p:val>
                                            <p:strVal val="#ppt_x"/>
                                          </p:val>
                                        </p:tav>
                                      </p:tavLst>
                                    </p:anim>
                                    <p:anim calcmode="lin" valueType="num">
                                      <p:cBhvr additive="base">
                                        <p:cTn id="18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113"/>
                                        </p:tgtEl>
                                        <p:attrNameLst>
                                          <p:attrName>style.visibility</p:attrName>
                                        </p:attrNameLst>
                                      </p:cBhvr>
                                      <p:to>
                                        <p:strVal val="visible"/>
                                      </p:to>
                                    </p:set>
                                    <p:anim calcmode="lin" valueType="num">
                                      <p:cBhvr additive="base">
                                        <p:cTn id="193" dur="500" fill="hold"/>
                                        <p:tgtEl>
                                          <p:spTgt spid="113"/>
                                        </p:tgtEl>
                                        <p:attrNameLst>
                                          <p:attrName>ppt_x</p:attrName>
                                        </p:attrNameLst>
                                      </p:cBhvr>
                                      <p:tavLst>
                                        <p:tav tm="0">
                                          <p:val>
                                            <p:strVal val="#ppt_x"/>
                                          </p:val>
                                        </p:tav>
                                        <p:tav tm="100000">
                                          <p:val>
                                            <p:strVal val="#ppt_x"/>
                                          </p:val>
                                        </p:tav>
                                      </p:tavLst>
                                    </p:anim>
                                    <p:anim calcmode="lin" valueType="num">
                                      <p:cBhvr additive="base">
                                        <p:cTn id="194" dur="500" fill="hold"/>
                                        <p:tgtEl>
                                          <p:spTgt spid="113"/>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70"/>
                                        </p:tgtEl>
                                        <p:attrNameLst>
                                          <p:attrName>style.visibility</p:attrName>
                                        </p:attrNameLst>
                                      </p:cBhvr>
                                      <p:to>
                                        <p:strVal val="visible"/>
                                      </p:to>
                                    </p:set>
                                    <p:anim calcmode="lin" valueType="num">
                                      <p:cBhvr additive="base">
                                        <p:cTn id="197" dur="500" fill="hold"/>
                                        <p:tgtEl>
                                          <p:spTgt spid="70"/>
                                        </p:tgtEl>
                                        <p:attrNameLst>
                                          <p:attrName>ppt_x</p:attrName>
                                        </p:attrNameLst>
                                      </p:cBhvr>
                                      <p:tavLst>
                                        <p:tav tm="0">
                                          <p:val>
                                            <p:strVal val="#ppt_x"/>
                                          </p:val>
                                        </p:tav>
                                        <p:tav tm="100000">
                                          <p:val>
                                            <p:strVal val="#ppt_x"/>
                                          </p:val>
                                        </p:tav>
                                      </p:tavLst>
                                    </p:anim>
                                    <p:anim calcmode="lin" valueType="num">
                                      <p:cBhvr additive="base">
                                        <p:cTn id="198" dur="500" fill="hold"/>
                                        <p:tgtEl>
                                          <p:spTgt spid="70"/>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107"/>
                                        </p:tgtEl>
                                        <p:attrNameLst>
                                          <p:attrName>style.visibility</p:attrName>
                                        </p:attrNameLst>
                                      </p:cBhvr>
                                      <p:to>
                                        <p:strVal val="visible"/>
                                      </p:to>
                                    </p:set>
                                    <p:anim calcmode="lin" valueType="num">
                                      <p:cBhvr additive="base">
                                        <p:cTn id="201" dur="500" fill="hold"/>
                                        <p:tgtEl>
                                          <p:spTgt spid="107"/>
                                        </p:tgtEl>
                                        <p:attrNameLst>
                                          <p:attrName>ppt_x</p:attrName>
                                        </p:attrNameLst>
                                      </p:cBhvr>
                                      <p:tavLst>
                                        <p:tav tm="0">
                                          <p:val>
                                            <p:strVal val="#ppt_x"/>
                                          </p:val>
                                        </p:tav>
                                        <p:tav tm="100000">
                                          <p:val>
                                            <p:strVal val="#ppt_x"/>
                                          </p:val>
                                        </p:tav>
                                      </p:tavLst>
                                    </p:anim>
                                    <p:anim calcmode="lin" valueType="num">
                                      <p:cBhvr additive="base">
                                        <p:cTn id="202" dur="500" fill="hold"/>
                                        <p:tgtEl>
                                          <p:spTgt spid="107"/>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108"/>
                                        </p:tgtEl>
                                        <p:attrNameLst>
                                          <p:attrName>style.visibility</p:attrName>
                                        </p:attrNameLst>
                                      </p:cBhvr>
                                      <p:to>
                                        <p:strVal val="visible"/>
                                      </p:to>
                                    </p:set>
                                    <p:anim calcmode="lin" valueType="num">
                                      <p:cBhvr additive="base">
                                        <p:cTn id="205" dur="500" fill="hold"/>
                                        <p:tgtEl>
                                          <p:spTgt spid="108"/>
                                        </p:tgtEl>
                                        <p:attrNameLst>
                                          <p:attrName>ppt_x</p:attrName>
                                        </p:attrNameLst>
                                      </p:cBhvr>
                                      <p:tavLst>
                                        <p:tav tm="0">
                                          <p:val>
                                            <p:strVal val="#ppt_x"/>
                                          </p:val>
                                        </p:tav>
                                        <p:tav tm="100000">
                                          <p:val>
                                            <p:strVal val="#ppt_x"/>
                                          </p:val>
                                        </p:tav>
                                      </p:tavLst>
                                    </p:anim>
                                    <p:anim calcmode="lin" valueType="num">
                                      <p:cBhvr additive="base">
                                        <p:cTn id="206" dur="500" fill="hold"/>
                                        <p:tgtEl>
                                          <p:spTgt spid="108"/>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09"/>
                                        </p:tgtEl>
                                        <p:attrNameLst>
                                          <p:attrName>style.visibility</p:attrName>
                                        </p:attrNameLst>
                                      </p:cBhvr>
                                      <p:to>
                                        <p:strVal val="visible"/>
                                      </p:to>
                                    </p:set>
                                    <p:anim calcmode="lin" valueType="num">
                                      <p:cBhvr additive="base">
                                        <p:cTn id="209" dur="500" fill="hold"/>
                                        <p:tgtEl>
                                          <p:spTgt spid="109"/>
                                        </p:tgtEl>
                                        <p:attrNameLst>
                                          <p:attrName>ppt_x</p:attrName>
                                        </p:attrNameLst>
                                      </p:cBhvr>
                                      <p:tavLst>
                                        <p:tav tm="0">
                                          <p:val>
                                            <p:strVal val="#ppt_x"/>
                                          </p:val>
                                        </p:tav>
                                        <p:tav tm="100000">
                                          <p:val>
                                            <p:strVal val="#ppt_x"/>
                                          </p:val>
                                        </p:tav>
                                      </p:tavLst>
                                    </p:anim>
                                    <p:anim calcmode="lin" valueType="num">
                                      <p:cBhvr additive="base">
                                        <p:cTn id="210" dur="500" fill="hold"/>
                                        <p:tgtEl>
                                          <p:spTgt spid="109"/>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110"/>
                                        </p:tgtEl>
                                        <p:attrNameLst>
                                          <p:attrName>style.visibility</p:attrName>
                                        </p:attrNameLst>
                                      </p:cBhvr>
                                      <p:to>
                                        <p:strVal val="visible"/>
                                      </p:to>
                                    </p:set>
                                    <p:anim calcmode="lin" valueType="num">
                                      <p:cBhvr additive="base">
                                        <p:cTn id="213" dur="500" fill="hold"/>
                                        <p:tgtEl>
                                          <p:spTgt spid="110"/>
                                        </p:tgtEl>
                                        <p:attrNameLst>
                                          <p:attrName>ppt_x</p:attrName>
                                        </p:attrNameLst>
                                      </p:cBhvr>
                                      <p:tavLst>
                                        <p:tav tm="0">
                                          <p:val>
                                            <p:strVal val="#ppt_x"/>
                                          </p:val>
                                        </p:tav>
                                        <p:tav tm="100000">
                                          <p:val>
                                            <p:strVal val="#ppt_x"/>
                                          </p:val>
                                        </p:tav>
                                      </p:tavLst>
                                    </p:anim>
                                    <p:anim calcmode="lin" valueType="num">
                                      <p:cBhvr additive="base">
                                        <p:cTn id="214" dur="500" fill="hold"/>
                                        <p:tgtEl>
                                          <p:spTgt spid="110"/>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111"/>
                                        </p:tgtEl>
                                        <p:attrNameLst>
                                          <p:attrName>style.visibility</p:attrName>
                                        </p:attrNameLst>
                                      </p:cBhvr>
                                      <p:to>
                                        <p:strVal val="visible"/>
                                      </p:to>
                                    </p:set>
                                    <p:anim calcmode="lin" valueType="num">
                                      <p:cBhvr additive="base">
                                        <p:cTn id="217" dur="500" fill="hold"/>
                                        <p:tgtEl>
                                          <p:spTgt spid="111"/>
                                        </p:tgtEl>
                                        <p:attrNameLst>
                                          <p:attrName>ppt_x</p:attrName>
                                        </p:attrNameLst>
                                      </p:cBhvr>
                                      <p:tavLst>
                                        <p:tav tm="0">
                                          <p:val>
                                            <p:strVal val="#ppt_x"/>
                                          </p:val>
                                        </p:tav>
                                        <p:tav tm="100000">
                                          <p:val>
                                            <p:strVal val="#ppt_x"/>
                                          </p:val>
                                        </p:tav>
                                      </p:tavLst>
                                    </p:anim>
                                    <p:anim calcmode="lin" valueType="num">
                                      <p:cBhvr additive="base">
                                        <p:cTn id="218" dur="500" fill="hold"/>
                                        <p:tgtEl>
                                          <p:spTgt spid="111"/>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112"/>
                                        </p:tgtEl>
                                        <p:attrNameLst>
                                          <p:attrName>style.visibility</p:attrName>
                                        </p:attrNameLst>
                                      </p:cBhvr>
                                      <p:to>
                                        <p:strVal val="visible"/>
                                      </p:to>
                                    </p:set>
                                    <p:anim calcmode="lin" valueType="num">
                                      <p:cBhvr additive="base">
                                        <p:cTn id="221" dur="500" fill="hold"/>
                                        <p:tgtEl>
                                          <p:spTgt spid="112"/>
                                        </p:tgtEl>
                                        <p:attrNameLst>
                                          <p:attrName>ppt_x</p:attrName>
                                        </p:attrNameLst>
                                      </p:cBhvr>
                                      <p:tavLst>
                                        <p:tav tm="0">
                                          <p:val>
                                            <p:strVal val="#ppt_x"/>
                                          </p:val>
                                        </p:tav>
                                        <p:tav tm="100000">
                                          <p:val>
                                            <p:strVal val="#ppt_x"/>
                                          </p:val>
                                        </p:tav>
                                      </p:tavLst>
                                    </p:anim>
                                    <p:anim calcmode="lin" valueType="num">
                                      <p:cBhvr additive="base">
                                        <p:cTn id="222" dur="500" fill="hold"/>
                                        <p:tgtEl>
                                          <p:spTgt spid="112"/>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132"/>
                                        </p:tgtEl>
                                        <p:attrNameLst>
                                          <p:attrName>style.visibility</p:attrName>
                                        </p:attrNameLst>
                                      </p:cBhvr>
                                      <p:to>
                                        <p:strVal val="visible"/>
                                      </p:to>
                                    </p:set>
                                    <p:anim calcmode="lin" valueType="num">
                                      <p:cBhvr additive="base">
                                        <p:cTn id="225" dur="500" fill="hold"/>
                                        <p:tgtEl>
                                          <p:spTgt spid="132"/>
                                        </p:tgtEl>
                                        <p:attrNameLst>
                                          <p:attrName>ppt_x</p:attrName>
                                        </p:attrNameLst>
                                      </p:cBhvr>
                                      <p:tavLst>
                                        <p:tav tm="0">
                                          <p:val>
                                            <p:strVal val="#ppt_x"/>
                                          </p:val>
                                        </p:tav>
                                        <p:tav tm="100000">
                                          <p:val>
                                            <p:strVal val="#ppt_x"/>
                                          </p:val>
                                        </p:tav>
                                      </p:tavLst>
                                    </p:anim>
                                    <p:anim calcmode="lin" valueType="num">
                                      <p:cBhvr additive="base">
                                        <p:cTn id="226" dur="500" fill="hold"/>
                                        <p:tgtEl>
                                          <p:spTgt spid="132"/>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114"/>
                                        </p:tgtEl>
                                        <p:attrNameLst>
                                          <p:attrName>style.visibility</p:attrName>
                                        </p:attrNameLst>
                                      </p:cBhvr>
                                      <p:to>
                                        <p:strVal val="visible"/>
                                      </p:to>
                                    </p:set>
                                    <p:anim calcmode="lin" valueType="num">
                                      <p:cBhvr additive="base">
                                        <p:cTn id="229" dur="500" fill="hold"/>
                                        <p:tgtEl>
                                          <p:spTgt spid="114"/>
                                        </p:tgtEl>
                                        <p:attrNameLst>
                                          <p:attrName>ppt_x</p:attrName>
                                        </p:attrNameLst>
                                      </p:cBhvr>
                                      <p:tavLst>
                                        <p:tav tm="0">
                                          <p:val>
                                            <p:strVal val="#ppt_x"/>
                                          </p:val>
                                        </p:tav>
                                        <p:tav tm="100000">
                                          <p:val>
                                            <p:strVal val="#ppt_x"/>
                                          </p:val>
                                        </p:tav>
                                      </p:tavLst>
                                    </p:anim>
                                    <p:anim calcmode="lin" valueType="num">
                                      <p:cBhvr additive="base">
                                        <p:cTn id="230" dur="500" fill="hold"/>
                                        <p:tgtEl>
                                          <p:spTgt spid="114"/>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115"/>
                                        </p:tgtEl>
                                        <p:attrNameLst>
                                          <p:attrName>style.visibility</p:attrName>
                                        </p:attrNameLst>
                                      </p:cBhvr>
                                      <p:to>
                                        <p:strVal val="visible"/>
                                      </p:to>
                                    </p:set>
                                    <p:anim calcmode="lin" valueType="num">
                                      <p:cBhvr additive="base">
                                        <p:cTn id="233" dur="500" fill="hold"/>
                                        <p:tgtEl>
                                          <p:spTgt spid="115"/>
                                        </p:tgtEl>
                                        <p:attrNameLst>
                                          <p:attrName>ppt_x</p:attrName>
                                        </p:attrNameLst>
                                      </p:cBhvr>
                                      <p:tavLst>
                                        <p:tav tm="0">
                                          <p:val>
                                            <p:strVal val="#ppt_x"/>
                                          </p:val>
                                        </p:tav>
                                        <p:tav tm="100000">
                                          <p:val>
                                            <p:strVal val="#ppt_x"/>
                                          </p:val>
                                        </p:tav>
                                      </p:tavLst>
                                    </p:anim>
                                    <p:anim calcmode="lin" valueType="num">
                                      <p:cBhvr additive="base">
                                        <p:cTn id="234" dur="500" fill="hold"/>
                                        <p:tgtEl>
                                          <p:spTgt spid="115"/>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116"/>
                                        </p:tgtEl>
                                        <p:attrNameLst>
                                          <p:attrName>style.visibility</p:attrName>
                                        </p:attrNameLst>
                                      </p:cBhvr>
                                      <p:to>
                                        <p:strVal val="visible"/>
                                      </p:to>
                                    </p:set>
                                    <p:anim calcmode="lin" valueType="num">
                                      <p:cBhvr additive="base">
                                        <p:cTn id="237" dur="500" fill="hold"/>
                                        <p:tgtEl>
                                          <p:spTgt spid="116"/>
                                        </p:tgtEl>
                                        <p:attrNameLst>
                                          <p:attrName>ppt_x</p:attrName>
                                        </p:attrNameLst>
                                      </p:cBhvr>
                                      <p:tavLst>
                                        <p:tav tm="0">
                                          <p:val>
                                            <p:strVal val="#ppt_x"/>
                                          </p:val>
                                        </p:tav>
                                        <p:tav tm="100000">
                                          <p:val>
                                            <p:strVal val="#ppt_x"/>
                                          </p:val>
                                        </p:tav>
                                      </p:tavLst>
                                    </p:anim>
                                    <p:anim calcmode="lin" valueType="num">
                                      <p:cBhvr additive="base">
                                        <p:cTn id="238" dur="500" fill="hold"/>
                                        <p:tgtEl>
                                          <p:spTgt spid="116"/>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117"/>
                                        </p:tgtEl>
                                        <p:attrNameLst>
                                          <p:attrName>style.visibility</p:attrName>
                                        </p:attrNameLst>
                                      </p:cBhvr>
                                      <p:to>
                                        <p:strVal val="visible"/>
                                      </p:to>
                                    </p:set>
                                    <p:anim calcmode="lin" valueType="num">
                                      <p:cBhvr additive="base">
                                        <p:cTn id="241" dur="500" fill="hold"/>
                                        <p:tgtEl>
                                          <p:spTgt spid="117"/>
                                        </p:tgtEl>
                                        <p:attrNameLst>
                                          <p:attrName>ppt_x</p:attrName>
                                        </p:attrNameLst>
                                      </p:cBhvr>
                                      <p:tavLst>
                                        <p:tav tm="0">
                                          <p:val>
                                            <p:strVal val="#ppt_x"/>
                                          </p:val>
                                        </p:tav>
                                        <p:tav tm="100000">
                                          <p:val>
                                            <p:strVal val="#ppt_x"/>
                                          </p:val>
                                        </p:tav>
                                      </p:tavLst>
                                    </p:anim>
                                    <p:anim calcmode="lin" valueType="num">
                                      <p:cBhvr additive="base">
                                        <p:cTn id="24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grpId="0" nodeType="clickEffect">
                                  <p:stCondLst>
                                    <p:cond delay="0"/>
                                  </p:stCondLst>
                                  <p:childTnLst>
                                    <p:set>
                                      <p:cBhvr>
                                        <p:cTn id="246" dur="1" fill="hold">
                                          <p:stCondLst>
                                            <p:cond delay="0"/>
                                          </p:stCondLst>
                                        </p:cTn>
                                        <p:tgtEl>
                                          <p:spTgt spid="118"/>
                                        </p:tgtEl>
                                        <p:attrNameLst>
                                          <p:attrName>style.visibility</p:attrName>
                                        </p:attrNameLst>
                                      </p:cBhvr>
                                      <p:to>
                                        <p:strVal val="visible"/>
                                      </p:to>
                                    </p:set>
                                    <p:anim calcmode="lin" valueType="num">
                                      <p:cBhvr additive="base">
                                        <p:cTn id="247" dur="500" fill="hold"/>
                                        <p:tgtEl>
                                          <p:spTgt spid="118"/>
                                        </p:tgtEl>
                                        <p:attrNameLst>
                                          <p:attrName>ppt_x</p:attrName>
                                        </p:attrNameLst>
                                      </p:cBhvr>
                                      <p:tavLst>
                                        <p:tav tm="0">
                                          <p:val>
                                            <p:strVal val="#ppt_x"/>
                                          </p:val>
                                        </p:tav>
                                        <p:tav tm="100000">
                                          <p:val>
                                            <p:strVal val="#ppt_x"/>
                                          </p:val>
                                        </p:tav>
                                      </p:tavLst>
                                    </p:anim>
                                    <p:anim calcmode="lin" valueType="num">
                                      <p:cBhvr additive="base">
                                        <p:cTn id="248" dur="500" fill="hold"/>
                                        <p:tgtEl>
                                          <p:spTgt spid="118"/>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119"/>
                                        </p:tgtEl>
                                        <p:attrNameLst>
                                          <p:attrName>style.visibility</p:attrName>
                                        </p:attrNameLst>
                                      </p:cBhvr>
                                      <p:to>
                                        <p:strVal val="visible"/>
                                      </p:to>
                                    </p:set>
                                    <p:anim calcmode="lin" valueType="num">
                                      <p:cBhvr additive="base">
                                        <p:cTn id="251" dur="500" fill="hold"/>
                                        <p:tgtEl>
                                          <p:spTgt spid="119"/>
                                        </p:tgtEl>
                                        <p:attrNameLst>
                                          <p:attrName>ppt_x</p:attrName>
                                        </p:attrNameLst>
                                      </p:cBhvr>
                                      <p:tavLst>
                                        <p:tav tm="0">
                                          <p:val>
                                            <p:strVal val="#ppt_x"/>
                                          </p:val>
                                        </p:tav>
                                        <p:tav tm="100000">
                                          <p:val>
                                            <p:strVal val="#ppt_x"/>
                                          </p:val>
                                        </p:tav>
                                      </p:tavLst>
                                    </p:anim>
                                    <p:anim calcmode="lin" valueType="num">
                                      <p:cBhvr additive="base">
                                        <p:cTn id="252" dur="500" fill="hold"/>
                                        <p:tgtEl>
                                          <p:spTgt spid="119"/>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120"/>
                                        </p:tgtEl>
                                        <p:attrNameLst>
                                          <p:attrName>style.visibility</p:attrName>
                                        </p:attrNameLst>
                                      </p:cBhvr>
                                      <p:to>
                                        <p:strVal val="visible"/>
                                      </p:to>
                                    </p:set>
                                    <p:anim calcmode="lin" valueType="num">
                                      <p:cBhvr additive="base">
                                        <p:cTn id="255" dur="500" fill="hold"/>
                                        <p:tgtEl>
                                          <p:spTgt spid="120"/>
                                        </p:tgtEl>
                                        <p:attrNameLst>
                                          <p:attrName>ppt_x</p:attrName>
                                        </p:attrNameLst>
                                      </p:cBhvr>
                                      <p:tavLst>
                                        <p:tav tm="0">
                                          <p:val>
                                            <p:strVal val="#ppt_x"/>
                                          </p:val>
                                        </p:tav>
                                        <p:tav tm="100000">
                                          <p:val>
                                            <p:strVal val="#ppt_x"/>
                                          </p:val>
                                        </p:tav>
                                      </p:tavLst>
                                    </p:anim>
                                    <p:anim calcmode="lin" valueType="num">
                                      <p:cBhvr additive="base">
                                        <p:cTn id="256" dur="500" fill="hold"/>
                                        <p:tgtEl>
                                          <p:spTgt spid="120"/>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121"/>
                                        </p:tgtEl>
                                        <p:attrNameLst>
                                          <p:attrName>style.visibility</p:attrName>
                                        </p:attrNameLst>
                                      </p:cBhvr>
                                      <p:to>
                                        <p:strVal val="visible"/>
                                      </p:to>
                                    </p:set>
                                    <p:anim calcmode="lin" valueType="num">
                                      <p:cBhvr additive="base">
                                        <p:cTn id="259" dur="500" fill="hold"/>
                                        <p:tgtEl>
                                          <p:spTgt spid="121"/>
                                        </p:tgtEl>
                                        <p:attrNameLst>
                                          <p:attrName>ppt_x</p:attrName>
                                        </p:attrNameLst>
                                      </p:cBhvr>
                                      <p:tavLst>
                                        <p:tav tm="0">
                                          <p:val>
                                            <p:strVal val="#ppt_x"/>
                                          </p:val>
                                        </p:tav>
                                        <p:tav tm="100000">
                                          <p:val>
                                            <p:strVal val="#ppt_x"/>
                                          </p:val>
                                        </p:tav>
                                      </p:tavLst>
                                    </p:anim>
                                    <p:anim calcmode="lin" valueType="num">
                                      <p:cBhvr additive="base">
                                        <p:cTn id="260" dur="500" fill="hold"/>
                                        <p:tgtEl>
                                          <p:spTgt spid="121"/>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22"/>
                                        </p:tgtEl>
                                        <p:attrNameLst>
                                          <p:attrName>style.visibility</p:attrName>
                                        </p:attrNameLst>
                                      </p:cBhvr>
                                      <p:to>
                                        <p:strVal val="visible"/>
                                      </p:to>
                                    </p:set>
                                    <p:anim calcmode="lin" valueType="num">
                                      <p:cBhvr additive="base">
                                        <p:cTn id="263" dur="500" fill="hold"/>
                                        <p:tgtEl>
                                          <p:spTgt spid="122"/>
                                        </p:tgtEl>
                                        <p:attrNameLst>
                                          <p:attrName>ppt_x</p:attrName>
                                        </p:attrNameLst>
                                      </p:cBhvr>
                                      <p:tavLst>
                                        <p:tav tm="0">
                                          <p:val>
                                            <p:strVal val="#ppt_x"/>
                                          </p:val>
                                        </p:tav>
                                        <p:tav tm="100000">
                                          <p:val>
                                            <p:strVal val="#ppt_x"/>
                                          </p:val>
                                        </p:tav>
                                      </p:tavLst>
                                    </p:anim>
                                    <p:anim calcmode="lin" valueType="num">
                                      <p:cBhvr additive="base">
                                        <p:cTn id="264" dur="500" fill="hold"/>
                                        <p:tgtEl>
                                          <p:spTgt spid="122"/>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p:stCondLst>
                                    <p:cond delay="0"/>
                                  </p:stCondLst>
                                  <p:childTnLst>
                                    <p:set>
                                      <p:cBhvr>
                                        <p:cTn id="266" dur="1" fill="hold">
                                          <p:stCondLst>
                                            <p:cond delay="0"/>
                                          </p:stCondLst>
                                        </p:cTn>
                                        <p:tgtEl>
                                          <p:spTgt spid="123"/>
                                        </p:tgtEl>
                                        <p:attrNameLst>
                                          <p:attrName>style.visibility</p:attrName>
                                        </p:attrNameLst>
                                      </p:cBhvr>
                                      <p:to>
                                        <p:strVal val="visible"/>
                                      </p:to>
                                    </p:set>
                                    <p:anim calcmode="lin" valueType="num">
                                      <p:cBhvr additive="base">
                                        <p:cTn id="267" dur="500" fill="hold"/>
                                        <p:tgtEl>
                                          <p:spTgt spid="123"/>
                                        </p:tgtEl>
                                        <p:attrNameLst>
                                          <p:attrName>ppt_x</p:attrName>
                                        </p:attrNameLst>
                                      </p:cBhvr>
                                      <p:tavLst>
                                        <p:tav tm="0">
                                          <p:val>
                                            <p:strVal val="#ppt_x"/>
                                          </p:val>
                                        </p:tav>
                                        <p:tav tm="100000">
                                          <p:val>
                                            <p:strVal val="#ppt_x"/>
                                          </p:val>
                                        </p:tav>
                                      </p:tavLst>
                                    </p:anim>
                                    <p:anim calcmode="lin" valueType="num">
                                      <p:cBhvr additive="base">
                                        <p:cTn id="268" dur="500" fill="hold"/>
                                        <p:tgtEl>
                                          <p:spTgt spid="123"/>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24"/>
                                        </p:tgtEl>
                                        <p:attrNameLst>
                                          <p:attrName>style.visibility</p:attrName>
                                        </p:attrNameLst>
                                      </p:cBhvr>
                                      <p:to>
                                        <p:strVal val="visible"/>
                                      </p:to>
                                    </p:set>
                                    <p:anim calcmode="lin" valueType="num">
                                      <p:cBhvr additive="base">
                                        <p:cTn id="271" dur="500" fill="hold"/>
                                        <p:tgtEl>
                                          <p:spTgt spid="124"/>
                                        </p:tgtEl>
                                        <p:attrNameLst>
                                          <p:attrName>ppt_x</p:attrName>
                                        </p:attrNameLst>
                                      </p:cBhvr>
                                      <p:tavLst>
                                        <p:tav tm="0">
                                          <p:val>
                                            <p:strVal val="#ppt_x"/>
                                          </p:val>
                                        </p:tav>
                                        <p:tav tm="100000">
                                          <p:val>
                                            <p:strVal val="#ppt_x"/>
                                          </p:val>
                                        </p:tav>
                                      </p:tavLst>
                                    </p:anim>
                                    <p:anim calcmode="lin" valueType="num">
                                      <p:cBhvr additive="base">
                                        <p:cTn id="272"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2" grpId="0" bldLvl="0" animBg="1"/>
      <p:bldP spid="73" grpId="0" bldLvl="0" animBg="1"/>
      <p:bldP spid="74" grpId="0" bldLvl="0" animBg="1"/>
      <p:bldP spid="75" grpId="0" bldLvl="0" animBg="1"/>
      <p:bldP spid="76" grpId="0" bldLvl="0" animBg="1"/>
      <p:bldP spid="77" grpId="0" bldLvl="0" animBg="1"/>
      <p:bldP spid="78" grpId="0" bldLvl="0" animBg="1"/>
      <p:bldP spid="79" grpId="0" bldLvl="0" animBg="1"/>
      <p:bldP spid="80" grpId="0" bldLvl="0" animBg="1"/>
      <p:bldP spid="81" grpId="0" bldLvl="0" animBg="1"/>
      <p:bldP spid="82" grpId="0" bldLvl="0" animBg="1"/>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9578" y="147290"/>
            <a:ext cx="8979733" cy="113728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指令操作码的优化—哈夫曼（Huffman）编码</a:t>
            </a:r>
            <a:endParaRPr lang="zh-CN" altLang="en-US" sz="3025" b="1" dirty="0">
              <a:solidFill>
                <a:schemeClr val="accent1"/>
              </a:solidFill>
              <a:latin typeface="宋体" panose="02010600030101010101" pitchFamily="2" charset="-122"/>
              <a:ea typeface="宋体" panose="02010600030101010101" pitchFamily="2"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graphicFrame>
        <p:nvGraphicFramePr>
          <p:cNvPr id="2" name="表格 1"/>
          <p:cNvGraphicFramePr>
            <a:graphicFrameLocks noGrp="1"/>
          </p:cNvGraphicFramePr>
          <p:nvPr/>
        </p:nvGraphicFramePr>
        <p:xfrm>
          <a:off x="647700" y="1439892"/>
          <a:ext cx="4824413" cy="3200400"/>
        </p:xfrm>
        <a:graphic>
          <a:graphicData uri="http://schemas.openxmlformats.org/drawingml/2006/table">
            <a:tbl>
              <a:tblPr firstRow="1" bandRow="1"/>
              <a:tblGrid>
                <a:gridCol w="647344"/>
                <a:gridCol w="857727"/>
                <a:gridCol w="2063398"/>
                <a:gridCol w="1255944"/>
              </a:tblGrid>
              <a:tr h="640080">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rPr>
                        <a:t>指令</a:t>
                      </a:r>
                      <a:endParaRPr lang="zh-CN" altLang="en-US" sz="1800" dirty="0">
                        <a:solidFill>
                          <a:schemeClr val="accent2"/>
                        </a:solidFill>
                      </a:endParaRPr>
                    </a:p>
                  </a:txBody>
                  <a:tcPr marL="91445" marR="9144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rPr>
                        <a:t>频度</a:t>
                      </a:r>
                      <a:r>
                        <a:rPr lang="en-US" altLang="zh-CN" sz="1800" i="1" dirty="0">
                          <a:solidFill>
                            <a:schemeClr val="accent2"/>
                          </a:solidFill>
                        </a:rPr>
                        <a:t>p</a:t>
                      </a:r>
                      <a:r>
                        <a:rPr lang="en-US" altLang="zh-CN" sz="1800" i="1" baseline="-25000" dirty="0">
                          <a:solidFill>
                            <a:schemeClr val="accent2"/>
                          </a:solidFill>
                        </a:rPr>
                        <a:t>i</a:t>
                      </a:r>
                      <a:endParaRPr lang="zh-CN" altLang="en-US" sz="1800" i="1" baseline="-25000" dirty="0">
                        <a:solidFill>
                          <a:schemeClr val="accent2"/>
                        </a:solidFill>
                      </a:endParaRPr>
                    </a:p>
                  </a:txBody>
                  <a:tcPr marL="91445" marR="9144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rPr>
                        <a:t>操作码使用哈夫曼编码</a:t>
                      </a:r>
                      <a:endParaRPr lang="zh-CN" altLang="en-US" sz="1800" dirty="0">
                        <a:solidFill>
                          <a:schemeClr val="accent2"/>
                        </a:solidFill>
                      </a:endParaRPr>
                    </a:p>
                  </a:txBody>
                  <a:tcPr marL="91445" marR="9144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en-US" altLang="zh-CN" sz="1800" dirty="0">
                          <a:solidFill>
                            <a:schemeClr val="accent2"/>
                          </a:solidFill>
                        </a:rPr>
                        <a:t>OP</a:t>
                      </a:r>
                      <a:r>
                        <a:rPr lang="zh-CN" altLang="en-US" sz="1800" dirty="0">
                          <a:solidFill>
                            <a:schemeClr val="accent2"/>
                          </a:solidFill>
                        </a:rPr>
                        <a:t>长度</a:t>
                      </a:r>
                      <a:r>
                        <a:rPr lang="en-US" altLang="zh-CN" sz="1800" i="1" dirty="0">
                          <a:solidFill>
                            <a:schemeClr val="accent2"/>
                          </a:solidFill>
                        </a:rPr>
                        <a:t>l</a:t>
                      </a:r>
                      <a:r>
                        <a:rPr lang="en-US" altLang="zh-CN" sz="1800" i="1" baseline="-25000" dirty="0">
                          <a:solidFill>
                            <a:schemeClr val="accent2"/>
                          </a:solidFill>
                        </a:rPr>
                        <a:t>i</a:t>
                      </a:r>
                      <a:endParaRPr lang="zh-CN" altLang="en-US" sz="1800" i="1" baseline="-25000" dirty="0">
                        <a:solidFill>
                          <a:schemeClr val="accent2"/>
                        </a:solidFill>
                      </a:endParaRPr>
                    </a:p>
                  </a:txBody>
                  <a:tcPr marL="91445" marR="9144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I</a:t>
                      </a:r>
                      <a:r>
                        <a:rPr lang="en-US" altLang="zh-CN" sz="1800" b="0" baseline="-25000" dirty="0">
                          <a:solidFill>
                            <a:srgbClr val="000000"/>
                          </a:solidFill>
                          <a:latin typeface="Times New Roman" panose="02020603050405020304" pitchFamily="18" charset="0"/>
                          <a:cs typeface="Times New Roman" panose="02020603050405020304" pitchFamily="18" charset="0"/>
                        </a:rPr>
                        <a:t>1</a:t>
                      </a:r>
                      <a:endParaRPr lang="zh-CN" altLang="en-US" sz="1800" b="0" baseline="-2500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0.40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2</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0.30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342900" indent="-342900" algn="l">
                        <a:buAutoNum type="arabicPlain"/>
                      </a:pPr>
                      <a:r>
                        <a:rPr lang="en-US" altLang="zh-CN" sz="1800" b="0" dirty="0">
                          <a:solidFill>
                            <a:srgbClr val="000000"/>
                          </a:solidFill>
                          <a:latin typeface="Times New Roman" panose="02020603050405020304" pitchFamily="18" charset="0"/>
                          <a:cs typeface="Times New Roman" panose="02020603050405020304" pitchFamily="18" charset="0"/>
                        </a:rPr>
                        <a:t>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2</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3</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0.15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3</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4</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1    1    1    0    0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5</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0.04</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1    1    1    0    1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6</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0.03</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1    1    1    1    0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7</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0.03</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a:t>
                      </a:r>
                      <a:r>
                        <a:rPr lang="zh-CN" altLang="en-US" sz="1800" b="0" baseline="0" dirty="0">
                          <a:solidFill>
                            <a:srgbClr val="000000"/>
                          </a:solidFill>
                          <a:latin typeface="Times New Roman" panose="02020603050405020304" pitchFamily="18" charset="0"/>
                          <a:cs typeface="Times New Roman" panose="02020603050405020304" pitchFamily="18" charset="0"/>
                        </a:rPr>
                        <a:t> </a:t>
                      </a:r>
                      <a:r>
                        <a:rPr lang="en-US" altLang="zh-CN" sz="1800" b="0" baseline="0" dirty="0">
                          <a:solidFill>
                            <a:srgbClr val="000000"/>
                          </a:solidFill>
                          <a:latin typeface="Times New Roman" panose="02020603050405020304" pitchFamily="18" charset="0"/>
                          <a:cs typeface="Times New Roman" panose="02020603050405020304" pitchFamily="18" charset="0"/>
                        </a:rPr>
                        <a:t>1    1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5" marR="9144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bl>
          </a:graphicData>
        </a:graphic>
      </p:graphicFrame>
      <p:sp>
        <p:nvSpPr>
          <p:cNvPr id="3" name="Text Box 68"/>
          <p:cNvSpPr txBox="1"/>
          <p:nvPr/>
        </p:nvSpPr>
        <p:spPr>
          <a:xfrm>
            <a:off x="5975985" y="1656080"/>
            <a:ext cx="4935220" cy="13220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nSpc>
                <a:spcPct val="200000"/>
              </a:lnSpc>
              <a:spcBef>
                <a:spcPct val="0"/>
              </a:spcBef>
              <a:buClrTx/>
              <a:buFontTx/>
              <a:buNone/>
            </a:pPr>
            <a:r>
              <a:rPr lang="zh-CN" altLang="en-US" sz="2000" dirty="0">
                <a:solidFill>
                  <a:srgbClr val="FF0000"/>
                </a:solidFill>
                <a:latin typeface="微软雅黑" panose="020B0503020204020204" pitchFamily="34" charset="-122"/>
                <a:ea typeface="微软雅黑" panose="020B0503020204020204" pitchFamily="34" charset="-122"/>
              </a:rPr>
              <a:t>哈夫曼编码中短码不可能是长码的前缀，从而保证解码的唯一性和实时性</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722361" y="4701804"/>
          <a:ext cx="3870897" cy="846886"/>
        </p:xfrm>
        <a:graphic>
          <a:graphicData uri="http://schemas.openxmlformats.org/presentationml/2006/ole">
            <mc:AlternateContent xmlns:mc="http://schemas.openxmlformats.org/markup-compatibility/2006">
              <mc:Choice xmlns:v="urn:schemas-microsoft-com:vml" Requires="v">
                <p:oleObj spid="_x0000_s8" name="Equation" r:id="rId2" imgW="4514215" imgH="989330" progId="Equation.DSMT4">
                  <p:embed/>
                </p:oleObj>
              </mc:Choice>
              <mc:Fallback>
                <p:oleObj name="Equation" r:id="rId2" imgW="4514215" imgH="989330" progId="Equation.DSMT4">
                  <p:embed/>
                  <p:pic>
                    <p:nvPicPr>
                      <p:cNvPr id="0" name="图片 10"/>
                      <p:cNvPicPr/>
                      <p:nvPr/>
                    </p:nvPicPr>
                    <p:blipFill>
                      <a:blip r:embed="rId3"/>
                      <a:stretch>
                        <a:fillRect/>
                      </a:stretch>
                    </p:blipFill>
                    <p:spPr>
                      <a:xfrm>
                        <a:off x="722361" y="4701804"/>
                        <a:ext cx="3870897" cy="846886"/>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607865" y="5575862"/>
          <a:ext cx="4705473" cy="776737"/>
        </p:xfrm>
        <a:graphic>
          <a:graphicData uri="http://schemas.openxmlformats.org/presentationml/2006/ole">
            <mc:AlternateContent xmlns:mc="http://schemas.openxmlformats.org/markup-compatibility/2006">
              <mc:Choice xmlns:v="urn:schemas-microsoft-com:vml" Requires="v">
                <p:oleObj spid="_x0000_s10" name="Equation" r:id="rId4" imgW="5472430" imgH="905510" progId="Equation.DSMT4">
                  <p:embed/>
                </p:oleObj>
              </mc:Choice>
              <mc:Fallback>
                <p:oleObj name="Equation" r:id="rId4" imgW="5472430" imgH="905510" progId="Equation.DSMT4">
                  <p:embed/>
                  <p:pic>
                    <p:nvPicPr>
                      <p:cNvPr id="0" name="图片 8"/>
                      <p:cNvPicPr/>
                      <p:nvPr/>
                    </p:nvPicPr>
                    <p:blipFill>
                      <a:blip r:embed="rId5"/>
                      <a:stretch>
                        <a:fillRect/>
                      </a:stretch>
                    </p:blipFill>
                    <p:spPr>
                      <a:xfrm>
                        <a:off x="607865" y="5575862"/>
                        <a:ext cx="4705473" cy="776737"/>
                      </a:xfrm>
                      <a:prstGeom prst="rect">
                        <a:avLst/>
                      </a:prstGeom>
                    </p:spPr>
                  </p:pic>
                </p:oleObj>
              </mc:Fallback>
            </mc:AlternateContent>
          </a:graphicData>
        </a:graphic>
      </p:graphicFrame>
      <p:sp>
        <p:nvSpPr>
          <p:cNvPr id="11" name="文本框 2"/>
          <p:cNvSpPr txBox="1"/>
          <p:nvPr/>
        </p:nvSpPr>
        <p:spPr>
          <a:xfrm>
            <a:off x="6840388" y="5328430"/>
            <a:ext cx="2840038" cy="6451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编码长度的个数</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=4</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spcBef>
                <a:spcPct val="0"/>
              </a:spcBef>
              <a:buClrTx/>
              <a:buFontTx/>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1-2-3-5</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 name="直接连接符 11"/>
          <p:cNvCxnSpPr/>
          <p:nvPr>
            <p:custDataLst>
              <p:tags r:id="rId6"/>
            </p:custDataLst>
          </p:nvPr>
        </p:nvCxnSpPr>
        <p:spPr>
          <a:xfrm>
            <a:off x="497415" y="12958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9123749" cy="113728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指令操作码的优化—哈夫曼（Huffman）编码</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3"/>
          <p:cNvSpPr>
            <a:spLocks noGrp="1"/>
          </p:cNvSpPr>
          <p:nvPr>
            <p:ph idx="1" hasCustomPrompt="1"/>
          </p:nvPr>
        </p:nvSpPr>
        <p:spPr>
          <a:xfrm>
            <a:off x="767709" y="1655911"/>
            <a:ext cx="10115653" cy="4953000"/>
          </a:xfrm>
        </p:spPr>
        <p:txBody>
          <a:bodyPr vert="horz" wrap="square" lIns="91440" tIns="45720" rIns="91440" bIns="45720" anchor="t" anchorCtr="0"/>
          <a:lstStyle/>
          <a:p>
            <a:pPr eaLnBrk="1" latinLnBrk="0" hangingPunct="1">
              <a:lnSpc>
                <a:spcPct val="150000"/>
              </a:lnSpc>
              <a:spcBef>
                <a:spcPct val="0"/>
              </a:spcBef>
              <a:buSzPct val="70000"/>
              <a:buFont typeface="Wingdings" panose="05000000000000000000" pitchFamily="2" charset="2"/>
              <a:buChar char="l"/>
            </a:pPr>
            <a:r>
              <a:rPr lang="en-US" altLang="zh-CN" sz="2400" b="1" kern="1200" dirty="0">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t>操作码的主要缺点：</a:t>
            </a:r>
            <a:endPar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ct val="0"/>
              </a:spcBef>
              <a:buSzPct val="70000"/>
              <a:buFont typeface="Wingdings" panose="05000000000000000000" pitchFamily="2" charset="2"/>
              <a:buChar char="l"/>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操作码长度很不规整，硬件译码困难</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ct val="0"/>
              </a:spcBef>
              <a:buSzPct val="70000"/>
              <a:buFont typeface="Wingdings" panose="05000000000000000000" pitchFamily="2" charset="2"/>
              <a:buChar char="l"/>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与地址码共同组成固定长的指令比较困难</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ct val="0"/>
              </a:spcBef>
              <a:buSzPct val="70000"/>
              <a:buFont typeface="Wingdings" panose="05000000000000000000" pitchFamily="2" charset="2"/>
              <a:buChar char="l"/>
            </a:pP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代码不唯一</a:t>
            </a:r>
            <a:endPar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50000"/>
              </a:lnSpc>
              <a:spcBef>
                <a:spcPct val="0"/>
              </a:spcBef>
              <a:buSzPct val="70000"/>
              <a:buFont typeface="Wingdings" panose="05000000000000000000" pitchFamily="2" charset="2"/>
              <a:buChar char="l"/>
            </a:pPr>
            <a:r>
              <a:rPr lang="en-US" altLang="zh-CN" sz="1800" kern="1200" dirty="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800" kern="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kern="1200" dirty="0">
                <a:latin typeface="微软雅黑" panose="020B0503020204020204" pitchFamily="34" charset="-122"/>
                <a:ea typeface="微软雅黑" panose="020B0503020204020204" pitchFamily="34" charset="-122"/>
                <a:cs typeface="微软雅黑" panose="020B0503020204020204" pitchFamily="34" charset="-122"/>
              </a:rPr>
              <a:t>对换</a:t>
            </a:r>
            <a:endParaRPr lang="en-US" altLang="zh-CN" sz="1800" kern="1200" dirty="0">
              <a:latin typeface="微软雅黑" panose="020B0503020204020204" pitchFamily="34" charset="-122"/>
              <a:ea typeface="微软雅黑" panose="020B0503020204020204" pitchFamily="34" charset="-122"/>
              <a:cs typeface="微软雅黑" panose="020B0503020204020204" pitchFamily="34" charset="-122"/>
            </a:endParaRPr>
          </a:p>
          <a:p>
            <a:pPr lvl="2" eaLnBrk="1" latinLnBrk="0" hangingPunct="1">
              <a:lnSpc>
                <a:spcPct val="150000"/>
              </a:lnSpc>
              <a:spcBef>
                <a:spcPct val="0"/>
              </a:spcBef>
              <a:buSzPct val="70000"/>
              <a:buFont typeface="Wingdings" panose="05000000000000000000" pitchFamily="2" charset="2"/>
              <a:buChar char="l"/>
            </a:pPr>
            <a:r>
              <a:rPr lang="zh-CN" altLang="en-US" sz="1800" kern="1200" dirty="0">
                <a:latin typeface="微软雅黑" panose="020B0503020204020204" pitchFamily="34" charset="-122"/>
                <a:ea typeface="微软雅黑" panose="020B0503020204020204" pitchFamily="34" charset="-122"/>
                <a:cs typeface="微软雅黑" panose="020B0503020204020204" pitchFamily="34" charset="-122"/>
              </a:rPr>
              <a:t>合并次序 </a:t>
            </a:r>
            <a:endParaRPr lang="zh-CN" altLang="en-US" sz="1800" kern="12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 name="直接连接符 2"/>
          <p:cNvCxnSpPr/>
          <p:nvPr>
            <p:custDataLst>
              <p:tags r:id="rId2"/>
            </p:custDataLst>
          </p:nvPr>
        </p:nvCxnSpPr>
        <p:spPr>
          <a:xfrm>
            <a:off x="497415" y="14279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8331661"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指令操作码的优化—扩展编码 </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3"/>
          <p:cNvSpPr>
            <a:spLocks noGrp="1"/>
          </p:cNvSpPr>
          <p:nvPr>
            <p:ph idx="1" hasCustomPrompt="1"/>
          </p:nvPr>
        </p:nvSpPr>
        <p:spPr>
          <a:xfrm>
            <a:off x="668685" y="1429097"/>
            <a:ext cx="9793089" cy="5050590"/>
          </a:xfrm>
        </p:spPr>
        <p:txBody>
          <a:bodyPr vert="horz" wrap="square" lIns="91440" tIns="45720" rIns="91440" bIns="45720" anchor="t" anchorCtr="0"/>
          <a:lstStyle/>
          <a:p>
            <a:pPr eaLnBrk="1" latinLnBrk="0" hangingPunct="1">
              <a:lnSpc>
                <a:spcPct val="150000"/>
              </a:lnSpc>
              <a:spcBef>
                <a:spcPct val="0"/>
              </a:spcBef>
              <a:buClr>
                <a:srgbClr val="002B4C"/>
              </a:buClr>
              <a:buSzPct val="70000"/>
              <a:buFont typeface="Wingdings" panose="05000000000000000000" pitchFamily="2" charset="2"/>
              <a:buChar char="l"/>
            </a:pPr>
            <a:r>
              <a:rPr lang="en-US" altLang="zh-CN"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扩展编码法</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：由固定长操作码与</a:t>
            </a: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编码法相结合形成</a:t>
            </a:r>
            <a:endPar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ct val="0"/>
              </a:spcBef>
              <a:buClr>
                <a:srgbClr val="002B4C"/>
              </a:buClr>
              <a:buSzPct val="70000"/>
              <a:buFont typeface="Wingdings" panose="05000000000000000000" pitchFamily="2" charset="2"/>
              <a:buChar char="l"/>
            </a:pPr>
            <a:r>
              <a:rPr lang="zh-CN" altLang="en-US" sz="1800" kern="1200" dirty="0">
                <a:latin typeface="微软雅黑" panose="020B0503020204020204" pitchFamily="34" charset="-122"/>
                <a:ea typeface="微软雅黑" panose="020B0503020204020204" pitchFamily="34" charset="-122"/>
                <a:cs typeface="+mn-cs"/>
              </a:rPr>
              <a:t>限制几种码长</a:t>
            </a:r>
            <a:endParaRPr lang="zh-CN" altLang="en-US" sz="1800" kern="1200" dirty="0">
              <a:latin typeface="微软雅黑" panose="020B0503020204020204" pitchFamily="34" charset="-122"/>
              <a:ea typeface="微软雅黑" panose="020B0503020204020204" pitchFamily="34" charset="-122"/>
              <a:cs typeface="+mn-cs"/>
            </a:endParaRPr>
          </a:p>
          <a:p>
            <a:pPr lvl="1" eaLnBrk="1" latinLnBrk="0" hangingPunct="1">
              <a:lnSpc>
                <a:spcPct val="150000"/>
              </a:lnSpc>
              <a:spcBef>
                <a:spcPct val="0"/>
              </a:spcBef>
              <a:buClr>
                <a:srgbClr val="002B4C"/>
              </a:buClr>
              <a:buSzPct val="70000"/>
              <a:buFont typeface="Wingdings" panose="05000000000000000000" pitchFamily="2" charset="2"/>
              <a:buChar char="l"/>
            </a:pPr>
            <a:r>
              <a:rPr lang="zh-CN" altLang="en-US" sz="1800" kern="1200" dirty="0">
                <a:latin typeface="微软雅黑" panose="020B0503020204020204" pitchFamily="34" charset="-122"/>
                <a:ea typeface="微软雅黑" panose="020B0503020204020204" pitchFamily="34" charset="-122"/>
                <a:cs typeface="+mn-cs"/>
              </a:rPr>
              <a:t>减少平均长度</a:t>
            </a:r>
            <a:endParaRPr lang="zh-CN" altLang="en-US" sz="1800" kern="1200" dirty="0">
              <a:latin typeface="微软雅黑" panose="020B0503020204020204" pitchFamily="34" charset="-122"/>
              <a:ea typeface="微软雅黑" panose="020B0503020204020204" pitchFamily="34" charset="-122"/>
              <a:cs typeface="+mn-cs"/>
            </a:endParaRPr>
          </a:p>
          <a:p>
            <a:pPr lvl="1" eaLnBrk="1" latinLnBrk="0" hangingPunct="1">
              <a:lnSpc>
                <a:spcPct val="150000"/>
              </a:lnSpc>
              <a:spcBef>
                <a:spcPct val="0"/>
              </a:spcBef>
              <a:buClr>
                <a:srgbClr val="002B4C"/>
              </a:buClr>
              <a:buSzPct val="70000"/>
              <a:buFont typeface="Wingdings" panose="05000000000000000000" pitchFamily="2" charset="2"/>
              <a:buChar char="l"/>
            </a:pPr>
            <a:r>
              <a:rPr lang="zh-CN" altLang="en-US" sz="1800" kern="1200" dirty="0">
                <a:latin typeface="微软雅黑" panose="020B0503020204020204" pitchFamily="34" charset="-122"/>
                <a:ea typeface="微软雅黑" panose="020B0503020204020204" pitchFamily="34" charset="-122"/>
                <a:cs typeface="+mn-cs"/>
              </a:rPr>
              <a:t>方便译码</a:t>
            </a:r>
            <a:endParaRPr lang="zh-CN" altLang="en-US" sz="1800" kern="1200" dirty="0">
              <a:latin typeface="微软雅黑" panose="020B0503020204020204" pitchFamily="34" charset="-122"/>
              <a:ea typeface="微软雅黑" panose="020B0503020204020204" pitchFamily="34" charset="-122"/>
              <a:cs typeface="+mn-cs"/>
            </a:endParaRPr>
          </a:p>
          <a:p>
            <a:pPr marL="431800" lvl="1" indent="0" eaLnBrk="1" latinLnBrk="0" hangingPunct="1">
              <a:lnSpc>
                <a:spcPct val="150000"/>
              </a:lnSpc>
              <a:spcBef>
                <a:spcPct val="0"/>
              </a:spcBef>
              <a:buClr>
                <a:srgbClr val="002B4C"/>
              </a:buClr>
              <a:buSzPct val="70000"/>
              <a:buFont typeface="Wingdings" panose="05000000000000000000" pitchFamily="2" charset="2"/>
              <a:buNone/>
            </a:pPr>
            <a:endParaRPr lang="en-US" altLang="zh-CN" sz="1800" kern="1200" dirty="0">
              <a:latin typeface="微软雅黑" panose="020B0503020204020204" pitchFamily="34" charset="-122"/>
              <a:ea typeface="微软雅黑" panose="020B0503020204020204" pitchFamily="34" charset="-122"/>
              <a:cs typeface="+mn-cs"/>
            </a:endParaRPr>
          </a:p>
          <a:p>
            <a:pPr eaLnBrk="1" latinLnBrk="0" hangingPunct="1">
              <a:lnSpc>
                <a:spcPct val="150000"/>
              </a:lnSpc>
              <a:spcBef>
                <a:spcPct val="0"/>
              </a:spcBef>
              <a:buClr>
                <a:srgbClr val="002B4C"/>
              </a:buClr>
              <a:buSzPct val="70000"/>
              <a:buFont typeface="Wingdings" panose="05000000000000000000" pitchFamily="2" charset="2"/>
              <a:buChar char="l"/>
            </a:pPr>
            <a:r>
              <a:rPr lang="zh-CN" altLang="en-US" sz="2000" kern="1200" dirty="0">
                <a:latin typeface="微软雅黑" panose="020B0503020204020204" pitchFamily="34" charset="-122"/>
                <a:ea typeface="微软雅黑" panose="020B0503020204020204" pitchFamily="34" charset="-122"/>
              </a:rPr>
              <a:t>该编码方式仍利用高概率的用短码、低概率的用长码表示的哈夫曼压缩思想，使操作码平均长度压缩，以降低信息冗余度。</a:t>
            </a:r>
            <a:endParaRPr lang="zh-CN" altLang="en-US" sz="2000" kern="1200" dirty="0">
              <a:latin typeface="微软雅黑" panose="020B0503020204020204" pitchFamily="34" charset="-122"/>
              <a:ea typeface="微软雅黑" panose="020B0503020204020204" pitchFamily="34" charset="-122"/>
            </a:endParaRPr>
          </a:p>
        </p:txBody>
      </p:sp>
      <p:cxnSp>
        <p:nvCxnSpPr>
          <p:cNvPr id="3" name="直接连接符 2"/>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en-US" altLang="zh-CN" sz="3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第2章 数据表示与指令系统</a:t>
            </a:r>
            <a:endParaRPr lang="en-US" altLang="zh-CN" sz="3400" b="1" dirty="0">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31" name="TextBox 30"/>
          <p:cNvSpPr txBox="1"/>
          <p:nvPr/>
        </p:nvSpPr>
        <p:spPr>
          <a:xfrm>
            <a:off x="668943" y="1054475"/>
            <a:ext cx="10419893" cy="5041265"/>
          </a:xfrm>
          <a:prstGeom prst="rect">
            <a:avLst/>
          </a:prstGeom>
          <a:noFill/>
        </p:spPr>
        <p:txBody>
          <a:bodyPr wrap="square" rtlCol="0">
            <a:spAutoFit/>
          </a:bodyPr>
          <a:lstStyle/>
          <a:p>
            <a:pPr marL="273050" indent="-273050">
              <a:lnSpc>
                <a:spcPts val="3500"/>
              </a:lnSpc>
              <a:spcBef>
                <a:spcPts val="200"/>
              </a:spcBef>
              <a:spcAft>
                <a:spcPts val="200"/>
              </a:spcAft>
              <a:buClr>
                <a:srgbClr val="002B4C"/>
              </a:buClr>
              <a:buSzPct val="70000"/>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总要求</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704850" lvl="2" indent="-273050">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rPr>
              <a:t>数据表示与数据结构的关系；</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rPr>
              <a:t>自定义、堆栈、向量三种高级数据表示的内涵；</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掌握</a:t>
            </a:r>
            <a:r>
              <a:rPr lang="zh-CN" altLang="en-US" sz="2000" dirty="0">
                <a:solidFill>
                  <a:schemeClr val="accent1"/>
                </a:solidFill>
                <a:latin typeface="微软雅黑" panose="020B0503020204020204" pitchFamily="34" charset="-122"/>
                <a:ea typeface="微软雅黑" panose="020B0503020204020204" pitchFamily="34" charset="-122"/>
              </a:rPr>
              <a:t>浮点数尾数基数大小和尾数下溢处理方法的分析；</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rPr>
              <a:t>基址寻址和变址寻址的区别，静态再定位与动态再定位技术的不同；</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rPr>
              <a:t>信息在存储器按整数边界存储的概念；</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熟悉</a:t>
            </a:r>
            <a:r>
              <a:rPr lang="zh-CN" altLang="en-US" sz="2000" dirty="0">
                <a:solidFill>
                  <a:schemeClr val="accent1"/>
                </a:solidFill>
                <a:latin typeface="微软雅黑" panose="020B0503020204020204" pitchFamily="34" charset="-122"/>
                <a:ea typeface="微软雅黑" panose="020B0503020204020204" pitchFamily="34" charset="-122"/>
              </a:rPr>
              <a:t>掌握哈夫曼压缩思想的扩展操作码编码；</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掌握</a:t>
            </a:r>
            <a:r>
              <a:rPr lang="zh-CN" altLang="en-US" sz="2000" dirty="0">
                <a:solidFill>
                  <a:schemeClr val="accent1"/>
                </a:solidFill>
                <a:latin typeface="微软雅黑" panose="020B0503020204020204" pitchFamily="34" charset="-122"/>
                <a:ea typeface="微软雅黑" panose="020B0503020204020204" pitchFamily="34" charset="-122"/>
              </a:rPr>
              <a:t>指令格式优化设计的方法；</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掌握</a:t>
            </a:r>
            <a:r>
              <a:rPr lang="zh-CN" altLang="en-US" sz="2000" dirty="0">
                <a:solidFill>
                  <a:schemeClr val="accent1"/>
                </a:solidFill>
                <a:latin typeface="微软雅黑" panose="020B0503020204020204" pitchFamily="34" charset="-122"/>
                <a:ea typeface="微软雅黑" panose="020B0503020204020204" pitchFamily="34" charset="-122"/>
              </a:rPr>
              <a:t>按增强指令功能的方向发展与改进指令的目的、方法和途径；</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ts val="35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rPr>
              <a:t>精简指令系统思想、掌握RISC结构所采用的基本技术。</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8979733" cy="113728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指令操作码的优化—哈夫曼（Huffman）编码</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graphicFrame>
        <p:nvGraphicFramePr>
          <p:cNvPr id="3" name="表格 2"/>
          <p:cNvGraphicFramePr>
            <a:graphicFrameLocks noGrp="1"/>
          </p:cNvGraphicFramePr>
          <p:nvPr/>
        </p:nvGraphicFramePr>
        <p:xfrm>
          <a:off x="1367838" y="1512040"/>
          <a:ext cx="8091488" cy="3200400"/>
        </p:xfrm>
        <a:graphic>
          <a:graphicData uri="http://schemas.openxmlformats.org/drawingml/2006/table">
            <a:tbl>
              <a:tblPr firstRow="1" bandRow="1"/>
              <a:tblGrid>
                <a:gridCol w="647322"/>
                <a:gridCol w="857698"/>
                <a:gridCol w="2108835"/>
                <a:gridCol w="1210395"/>
                <a:gridCol w="2171306"/>
                <a:gridCol w="1095932"/>
              </a:tblGrid>
              <a:tr h="640080">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rPr>
                        <a:t>指令</a:t>
                      </a:r>
                      <a:endParaRPr lang="zh-CN" altLang="en-US" sz="1800" dirty="0">
                        <a:solidFill>
                          <a:schemeClr val="accent2"/>
                        </a:solidFill>
                      </a:endParaRPr>
                    </a:p>
                  </a:txBody>
                  <a:tcPr marL="91441" marR="9144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rPr>
                        <a:t>频度</a:t>
                      </a:r>
                      <a:r>
                        <a:rPr lang="en-US" altLang="zh-CN" sz="1800" i="1" dirty="0">
                          <a:solidFill>
                            <a:schemeClr val="accent2"/>
                          </a:solidFill>
                        </a:rPr>
                        <a:t>p</a:t>
                      </a:r>
                      <a:r>
                        <a:rPr lang="en-US" altLang="zh-CN" sz="1800" i="1" baseline="-25000" dirty="0">
                          <a:solidFill>
                            <a:schemeClr val="accent2"/>
                          </a:solidFill>
                        </a:rPr>
                        <a:t>i</a:t>
                      </a:r>
                      <a:endParaRPr lang="zh-CN" altLang="en-US" sz="1800" i="1" baseline="-25000" dirty="0">
                        <a:solidFill>
                          <a:schemeClr val="accent2"/>
                        </a:solidFill>
                      </a:endParaRPr>
                    </a:p>
                  </a:txBody>
                  <a:tcPr marL="91441" marR="9144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rPr>
                        <a:t>操作码使用哈夫曼编码</a:t>
                      </a:r>
                      <a:endParaRPr lang="zh-CN" altLang="en-US" sz="1800" dirty="0">
                        <a:solidFill>
                          <a:schemeClr val="accent2"/>
                        </a:solidFill>
                      </a:endParaRPr>
                    </a:p>
                  </a:txBody>
                  <a:tcPr marL="91441" marR="9144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en-US" altLang="zh-CN" sz="1800" dirty="0">
                          <a:solidFill>
                            <a:schemeClr val="accent2"/>
                          </a:solidFill>
                        </a:rPr>
                        <a:t>OP</a:t>
                      </a:r>
                      <a:r>
                        <a:rPr lang="zh-CN" altLang="en-US" sz="1800" dirty="0">
                          <a:solidFill>
                            <a:schemeClr val="accent2"/>
                          </a:solidFill>
                        </a:rPr>
                        <a:t>长度</a:t>
                      </a:r>
                      <a:r>
                        <a:rPr lang="en-US" altLang="zh-CN" sz="1800" i="1" dirty="0">
                          <a:solidFill>
                            <a:schemeClr val="accent2"/>
                          </a:solidFill>
                        </a:rPr>
                        <a:t>l</a:t>
                      </a:r>
                      <a:r>
                        <a:rPr lang="en-US" altLang="zh-CN" sz="1800" i="1" baseline="-25000" dirty="0">
                          <a:solidFill>
                            <a:schemeClr val="accent2"/>
                          </a:solidFill>
                        </a:rPr>
                        <a:t>i</a:t>
                      </a:r>
                      <a:endParaRPr lang="zh-CN" altLang="en-US" sz="1800" i="1" baseline="-25000" dirty="0">
                        <a:solidFill>
                          <a:schemeClr val="accent2"/>
                        </a:solidFill>
                      </a:endParaRPr>
                    </a:p>
                  </a:txBody>
                  <a:tcPr marL="91441" marR="9144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800" dirty="0">
                          <a:solidFill>
                            <a:schemeClr val="accent2"/>
                          </a:solidFill>
                        </a:rPr>
                        <a:t>利用哈夫曼概念的扩展操作码</a:t>
                      </a:r>
                      <a:endParaRPr lang="zh-CN" altLang="en-US" sz="1800" dirty="0">
                        <a:solidFill>
                          <a:schemeClr val="accent2"/>
                        </a:solidFill>
                      </a:endParaRPr>
                    </a:p>
                  </a:txBody>
                  <a:tcPr marL="91441" marR="9144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en-US" altLang="zh-CN" sz="1800" dirty="0">
                          <a:solidFill>
                            <a:schemeClr val="accent2"/>
                          </a:solidFill>
                        </a:rPr>
                        <a:t>OP</a:t>
                      </a:r>
                      <a:r>
                        <a:rPr lang="zh-CN" altLang="en-US" sz="1800" dirty="0">
                          <a:solidFill>
                            <a:schemeClr val="accent2"/>
                          </a:solidFill>
                        </a:rPr>
                        <a:t>长度</a:t>
                      </a:r>
                      <a:r>
                        <a:rPr lang="en-US" altLang="zh-CN" sz="1800" i="1" dirty="0">
                          <a:solidFill>
                            <a:schemeClr val="accent2"/>
                          </a:solidFill>
                        </a:rPr>
                        <a:t>l</a:t>
                      </a:r>
                      <a:r>
                        <a:rPr lang="en-US" altLang="zh-CN" sz="1800" i="1" baseline="-25000" dirty="0">
                          <a:solidFill>
                            <a:schemeClr val="accent2"/>
                          </a:solidFill>
                        </a:rPr>
                        <a:t>i</a:t>
                      </a:r>
                      <a:endParaRPr lang="zh-CN" altLang="en-US" sz="1800" i="1" baseline="-25000" dirty="0">
                        <a:solidFill>
                          <a:schemeClr val="accent2"/>
                        </a:solidFill>
                      </a:endParaRPr>
                    </a:p>
                  </a:txBody>
                  <a:tcPr marL="91441" marR="9144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I</a:t>
                      </a:r>
                      <a:r>
                        <a:rPr lang="en-US" altLang="zh-CN" sz="1800" b="0" baseline="-25000" dirty="0">
                          <a:solidFill>
                            <a:srgbClr val="000000"/>
                          </a:solidFill>
                          <a:latin typeface="Times New Roman" panose="02020603050405020304" pitchFamily="18" charset="0"/>
                          <a:cs typeface="Times New Roman" panose="02020603050405020304" pitchFamily="18" charset="0"/>
                        </a:rPr>
                        <a:t>1</a:t>
                      </a:r>
                      <a:endParaRPr lang="zh-CN" altLang="en-US" sz="1800" b="0" baseline="-2500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0.40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0    0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2</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2</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0.30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342900" indent="-342900" algn="l">
                        <a:buAutoNum type="arabicPlain"/>
                      </a:pPr>
                      <a:r>
                        <a:rPr lang="en-US" altLang="zh-CN" sz="1800" b="0" dirty="0">
                          <a:solidFill>
                            <a:srgbClr val="000000"/>
                          </a:solidFill>
                          <a:latin typeface="Times New Roman" panose="02020603050405020304" pitchFamily="18" charset="0"/>
                          <a:cs typeface="Times New Roman" panose="02020603050405020304" pitchFamily="18" charset="0"/>
                        </a:rPr>
                        <a:t>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2</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indent="0" algn="l">
                        <a:buNone/>
                      </a:pPr>
                      <a:r>
                        <a:rPr lang="en-US" altLang="zh-CN" sz="1800" b="0" dirty="0">
                          <a:solidFill>
                            <a:srgbClr val="000000"/>
                          </a:solidFill>
                          <a:latin typeface="Times New Roman" panose="02020603050405020304" pitchFamily="18" charset="0"/>
                          <a:cs typeface="Times New Roman" panose="02020603050405020304" pitchFamily="18" charset="0"/>
                        </a:rPr>
                        <a:t>0    1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2</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3</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0.15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3</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342900" indent="-342900" algn="l">
                        <a:buAutoNum type="arabicPlain"/>
                      </a:pPr>
                      <a:r>
                        <a:rPr lang="en-US" altLang="zh-CN" sz="1800" b="0" dirty="0">
                          <a:solidFill>
                            <a:srgbClr val="000000"/>
                          </a:solidFill>
                          <a:latin typeface="Times New Roman" panose="02020603050405020304" pitchFamily="18" charset="0"/>
                          <a:cs typeface="Times New Roman" panose="02020603050405020304" pitchFamily="18" charset="0"/>
                        </a:rPr>
                        <a:t>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2</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4</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1    1    1    0    0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1    1    0    0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4</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5</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0.04</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1    1    1    0    1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1    1    0    1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4</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6</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0.03</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1    1    1    1    0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1    1    1    0</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4</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35242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I</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rPr>
                        <a:t>7</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隶书" panose="02010509060101010101" charset="-122"/>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0.03</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1    1    1   </a:t>
                      </a:r>
                      <a:r>
                        <a:rPr lang="zh-CN" altLang="en-US" sz="1800" b="0" baseline="0" dirty="0">
                          <a:solidFill>
                            <a:srgbClr val="000000"/>
                          </a:solidFill>
                          <a:latin typeface="Times New Roman" panose="02020603050405020304" pitchFamily="18" charset="0"/>
                          <a:cs typeface="Times New Roman" panose="02020603050405020304" pitchFamily="18" charset="0"/>
                        </a:rPr>
                        <a:t> </a:t>
                      </a:r>
                      <a:r>
                        <a:rPr lang="en-US" altLang="zh-CN" sz="1800" b="0" baseline="0" dirty="0">
                          <a:solidFill>
                            <a:srgbClr val="000000"/>
                          </a:solidFill>
                          <a:latin typeface="Times New Roman" panose="02020603050405020304" pitchFamily="18" charset="0"/>
                          <a:cs typeface="Times New Roman" panose="02020603050405020304" pitchFamily="18" charset="0"/>
                        </a:rPr>
                        <a:t>1    1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5</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800" b="0" dirty="0">
                          <a:solidFill>
                            <a:srgbClr val="000000"/>
                          </a:solidFill>
                          <a:latin typeface="Times New Roman" panose="02020603050405020304" pitchFamily="18" charset="0"/>
                          <a:cs typeface="Times New Roman" panose="02020603050405020304" pitchFamily="18" charset="0"/>
                        </a:rPr>
                        <a:t>1    1    </a:t>
                      </a:r>
                      <a:r>
                        <a:rPr lang="en-US" altLang="zh-CN" sz="1800" b="0" baseline="0" dirty="0">
                          <a:solidFill>
                            <a:srgbClr val="000000"/>
                          </a:solidFill>
                          <a:latin typeface="Times New Roman" panose="02020603050405020304" pitchFamily="18" charset="0"/>
                          <a:cs typeface="Times New Roman" panose="02020603050405020304" pitchFamily="18" charset="0"/>
                        </a:rPr>
                        <a:t>1    1</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800" b="0" dirty="0">
                          <a:solidFill>
                            <a:srgbClr val="000000"/>
                          </a:solidFill>
                          <a:latin typeface="Times New Roman" panose="02020603050405020304" pitchFamily="18" charset="0"/>
                          <a:cs typeface="Times New Roman" panose="02020603050405020304" pitchFamily="18" charset="0"/>
                        </a:rPr>
                        <a:t>4</a:t>
                      </a:r>
                      <a:endParaRPr lang="zh-CN" altLang="en-US" sz="1800" b="0" dirty="0">
                        <a:solidFill>
                          <a:srgbClr val="000000"/>
                        </a:solidFill>
                        <a:latin typeface="Times New Roman" panose="02020603050405020304" pitchFamily="18" charset="0"/>
                        <a:cs typeface="Times New Roman" panose="02020603050405020304" pitchFamily="18" charset="0"/>
                      </a:endParaRPr>
                    </a:p>
                  </a:txBody>
                  <a:tcPr marL="91441" marR="9144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bl>
          </a:graphicData>
        </a:graphic>
      </p:graphicFrame>
      <p:sp>
        <p:nvSpPr>
          <p:cNvPr id="4" name="矩形 3"/>
          <p:cNvSpPr/>
          <p:nvPr/>
        </p:nvSpPr>
        <p:spPr>
          <a:xfrm>
            <a:off x="6215646" y="1440112"/>
            <a:ext cx="3433762" cy="3334095"/>
          </a:xfrm>
          <a:prstGeom prst="rect">
            <a:avLst/>
          </a:prstGeom>
          <a:noFill/>
          <a:ln w="38100"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endParaRPr lang="zh-CN" altLang="en-US" sz="2000" b="0" dirty="0">
              <a:solidFill>
                <a:schemeClr val="hlink"/>
              </a:solidFill>
              <a:latin typeface="Arial" panose="020B0604020202020204" pitchFamily="34" charset="0"/>
              <a:ea typeface="黑体" panose="02010609060101010101" charset="-122"/>
            </a:endParaRPr>
          </a:p>
        </p:txBody>
      </p:sp>
      <p:sp>
        <p:nvSpPr>
          <p:cNvPr id="8" name="右大括号 7"/>
          <p:cNvSpPr/>
          <p:nvPr/>
        </p:nvSpPr>
        <p:spPr>
          <a:xfrm>
            <a:off x="7416400" y="2259494"/>
            <a:ext cx="307975" cy="981075"/>
          </a:xfrm>
          <a:prstGeom prst="rightBrace">
            <a:avLst>
              <a:gd name="adj1" fmla="val 46102"/>
              <a:gd name="adj2" fmla="val 50000"/>
            </a:avLst>
          </a:prstGeom>
          <a:noFill/>
          <a:ln w="28575" cap="flat" cmpd="sng">
            <a:solidFill>
              <a:srgbClr val="FF00FF"/>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rgbClr val="FF00FF"/>
              </a:solidFill>
              <a:latin typeface="Times New Roman" panose="02020603050405020304" pitchFamily="18" charset="0"/>
            </a:endParaRPr>
          </a:p>
        </p:txBody>
      </p:sp>
      <p:sp>
        <p:nvSpPr>
          <p:cNvPr id="9" name="文本框 8"/>
          <p:cNvSpPr txBox="1"/>
          <p:nvPr/>
        </p:nvSpPr>
        <p:spPr>
          <a:xfrm>
            <a:off x="7848863" y="2592035"/>
            <a:ext cx="8771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800" b="0" dirty="0">
                <a:solidFill>
                  <a:srgbClr val="FF00FF"/>
                </a:solidFill>
                <a:latin typeface="宋体" panose="02010600030101010101" pitchFamily="2" charset="-122"/>
                <a:ea typeface="宋体" panose="02010600030101010101" pitchFamily="2" charset="-122"/>
              </a:rPr>
              <a:t>频度高</a:t>
            </a:r>
            <a:endParaRPr lang="zh-CN" altLang="en-US" sz="1800" b="0" dirty="0">
              <a:solidFill>
                <a:srgbClr val="FF00FF"/>
              </a:solidFill>
              <a:latin typeface="宋体" panose="02010600030101010101" pitchFamily="2" charset="-122"/>
              <a:ea typeface="宋体" panose="02010600030101010101" pitchFamily="2" charset="-122"/>
            </a:endParaRPr>
          </a:p>
        </p:txBody>
      </p:sp>
      <p:sp>
        <p:nvSpPr>
          <p:cNvPr id="10" name="矩形 9"/>
          <p:cNvSpPr/>
          <p:nvPr/>
        </p:nvSpPr>
        <p:spPr>
          <a:xfrm>
            <a:off x="6263531" y="3275310"/>
            <a:ext cx="504825" cy="1404937"/>
          </a:xfrm>
          <a:prstGeom prst="rect">
            <a:avLst/>
          </a:prstGeom>
          <a:noFill/>
          <a:ln w="38100" cap="flat" cmpd="sng">
            <a:solidFill>
              <a:srgbClr val="0000C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endParaRPr lang="zh-CN" altLang="en-US" sz="2000" b="0" dirty="0">
              <a:solidFill>
                <a:schemeClr val="hlink"/>
              </a:solidFill>
              <a:latin typeface="Arial" panose="020B0604020202020204" pitchFamily="34" charset="0"/>
              <a:ea typeface="黑体" panose="02010609060101010101" charset="-122"/>
            </a:endParaRPr>
          </a:p>
        </p:txBody>
      </p:sp>
      <p:graphicFrame>
        <p:nvGraphicFramePr>
          <p:cNvPr id="11" name="对象 10"/>
          <p:cNvGraphicFramePr>
            <a:graphicFrameLocks noChangeAspect="1"/>
          </p:cNvGraphicFramePr>
          <p:nvPr/>
        </p:nvGraphicFramePr>
        <p:xfrm>
          <a:off x="1151732" y="4772839"/>
          <a:ext cx="3711522" cy="812018"/>
        </p:xfrm>
        <a:graphic>
          <a:graphicData uri="http://schemas.openxmlformats.org/presentationml/2006/ole">
            <mc:AlternateContent xmlns:mc="http://schemas.openxmlformats.org/markup-compatibility/2006">
              <mc:Choice xmlns:v="urn:schemas-microsoft-com:vml" Requires="v">
                <p:oleObj spid="_x0000_s2" name="Equation" r:id="rId2" imgW="4514215" imgH="989330" progId="Equation.DSMT4">
                  <p:embed/>
                </p:oleObj>
              </mc:Choice>
              <mc:Fallback>
                <p:oleObj name="Equation" r:id="rId2" imgW="4514215" imgH="989330" progId="Equation.DSMT4">
                  <p:embed/>
                  <p:pic>
                    <p:nvPicPr>
                      <p:cNvPr id="0" name="图片 1"/>
                      <p:cNvPicPr/>
                      <p:nvPr/>
                    </p:nvPicPr>
                    <p:blipFill>
                      <a:blip r:embed="rId3"/>
                      <a:stretch>
                        <a:fillRect/>
                      </a:stretch>
                    </p:blipFill>
                    <p:spPr>
                      <a:xfrm>
                        <a:off x="1151732" y="4772839"/>
                        <a:ext cx="3711522" cy="81201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007591" y="5616564"/>
          <a:ext cx="4431601" cy="727520"/>
        </p:xfrm>
        <a:graphic>
          <a:graphicData uri="http://schemas.openxmlformats.org/presentationml/2006/ole">
            <mc:AlternateContent xmlns:mc="http://schemas.openxmlformats.org/markup-compatibility/2006">
              <mc:Choice xmlns:v="urn:schemas-microsoft-com:vml" Requires="v">
                <p:oleObj spid="_x0000_s13" name="Equation" r:id="rId4" imgW="5502910" imgH="905510" progId="Equation.DSMT4">
                  <p:embed/>
                </p:oleObj>
              </mc:Choice>
              <mc:Fallback>
                <p:oleObj name="Equation" r:id="rId4" imgW="5502910" imgH="905510" progId="Equation.DSMT4">
                  <p:embed/>
                  <p:pic>
                    <p:nvPicPr>
                      <p:cNvPr id="0" name="图片 12"/>
                      <p:cNvPicPr/>
                      <p:nvPr/>
                    </p:nvPicPr>
                    <p:blipFill>
                      <a:blip r:embed="rId5"/>
                      <a:stretch>
                        <a:fillRect/>
                      </a:stretch>
                    </p:blipFill>
                    <p:spPr>
                      <a:xfrm>
                        <a:off x="1007591" y="5616564"/>
                        <a:ext cx="4431601" cy="727520"/>
                      </a:xfrm>
                      <a:prstGeom prst="rect">
                        <a:avLst/>
                      </a:prstGeom>
                    </p:spPr>
                  </p:pic>
                </p:oleObj>
              </mc:Fallback>
            </mc:AlternateContent>
          </a:graphicData>
        </a:graphic>
      </p:graphicFrame>
      <p:sp>
        <p:nvSpPr>
          <p:cNvPr id="14" name="文本框 13"/>
          <p:cNvSpPr txBox="1"/>
          <p:nvPr/>
        </p:nvSpPr>
        <p:spPr>
          <a:xfrm>
            <a:off x="6023610" y="5328285"/>
            <a:ext cx="4932680" cy="706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编码长度的个数</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spcBef>
                <a:spcPct val="0"/>
              </a:spcBef>
              <a:buClrTx/>
              <a:buFontTx/>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2-4</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p:nvPr>
            <p:custDataLst>
              <p:tags r:id="rId6"/>
            </p:custDataLst>
          </p:nvPr>
        </p:nvCxnSpPr>
        <p:spPr>
          <a:xfrm>
            <a:off x="417405" y="13676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ldLvl="0" animBg="1"/>
      <p:bldP spid="9"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2.3.2 指令操作码的优化</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3"/>
          <p:cNvSpPr txBox="1"/>
          <p:nvPr/>
        </p:nvSpPr>
        <p:spPr bwMode="auto">
          <a:xfrm>
            <a:off x="665211" y="1164626"/>
            <a:ext cx="7862888" cy="55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accent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a:spcBef>
                <a:spcPct val="0"/>
              </a:spcBef>
              <a:buClr>
                <a:schemeClr val="tx1"/>
              </a:buClr>
              <a:buSzPct val="7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假设某模型机共有</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条指令，频度如表</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表格 3"/>
          <p:cNvGraphicFramePr>
            <a:graphicFrameLocks noGrp="1"/>
          </p:cNvGraphicFramePr>
          <p:nvPr/>
        </p:nvGraphicFramePr>
        <p:xfrm>
          <a:off x="1299216" y="2062583"/>
          <a:ext cx="8397872" cy="949325"/>
        </p:xfrm>
        <a:graphic>
          <a:graphicData uri="http://schemas.openxmlformats.org/drawingml/2006/table">
            <a:tbl>
              <a:tblPr firstRow="1" firstCol="1" bandRow="1"/>
              <a:tblGrid>
                <a:gridCol w="1049734"/>
                <a:gridCol w="1049734"/>
                <a:gridCol w="1049734"/>
                <a:gridCol w="1049734"/>
                <a:gridCol w="1049734"/>
                <a:gridCol w="1049734"/>
                <a:gridCol w="1049734"/>
                <a:gridCol w="1049734"/>
              </a:tblGrid>
              <a:tr h="429832">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zh-CN" sz="1800" kern="100" dirty="0">
                          <a:solidFill>
                            <a:schemeClr val="accent2"/>
                          </a:solidFill>
                          <a:effectLst/>
                          <a:latin typeface="Times New Roman" panose="02020603050405020304" pitchFamily="18" charset="0"/>
                          <a:cs typeface="Times New Roman" panose="02020603050405020304" pitchFamily="18" charset="0"/>
                        </a:rPr>
                        <a:t>指令</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1800" kern="100" dirty="0">
                          <a:solidFill>
                            <a:schemeClr val="accent2"/>
                          </a:solidFill>
                          <a:effectLst/>
                          <a:latin typeface="Times New Roman" panose="02020603050405020304" pitchFamily="18" charset="0"/>
                          <a:cs typeface="Times New Roman" panose="02020603050405020304" pitchFamily="18" charset="0"/>
                        </a:rPr>
                        <a:t>I1</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1800" kern="100" dirty="0">
                          <a:solidFill>
                            <a:schemeClr val="accent2"/>
                          </a:solidFill>
                          <a:effectLst/>
                          <a:latin typeface="Times New Roman" panose="02020603050405020304" pitchFamily="18" charset="0"/>
                          <a:cs typeface="Times New Roman" panose="02020603050405020304" pitchFamily="18" charset="0"/>
                        </a:rPr>
                        <a:t>I2</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1800" kern="100" dirty="0">
                          <a:solidFill>
                            <a:schemeClr val="accent2"/>
                          </a:solidFill>
                          <a:effectLst/>
                          <a:latin typeface="Times New Roman" panose="02020603050405020304" pitchFamily="18" charset="0"/>
                          <a:cs typeface="Times New Roman" panose="02020603050405020304" pitchFamily="18" charset="0"/>
                        </a:rPr>
                        <a:t>I3</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1800" kern="100" dirty="0">
                          <a:solidFill>
                            <a:schemeClr val="accent2"/>
                          </a:solidFill>
                          <a:effectLst/>
                          <a:latin typeface="Times New Roman" panose="02020603050405020304" pitchFamily="18" charset="0"/>
                          <a:cs typeface="Times New Roman" panose="02020603050405020304" pitchFamily="18" charset="0"/>
                        </a:rPr>
                        <a:t>I4</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1800" kern="100" dirty="0">
                          <a:solidFill>
                            <a:schemeClr val="accent2"/>
                          </a:solidFill>
                          <a:effectLst/>
                          <a:latin typeface="Times New Roman" panose="02020603050405020304" pitchFamily="18" charset="0"/>
                          <a:cs typeface="Times New Roman" panose="02020603050405020304" pitchFamily="18" charset="0"/>
                        </a:rPr>
                        <a:t>I5</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1800" kern="100" dirty="0">
                          <a:solidFill>
                            <a:schemeClr val="accent2"/>
                          </a:solidFill>
                          <a:effectLst/>
                          <a:latin typeface="Times New Roman" panose="02020603050405020304" pitchFamily="18" charset="0"/>
                          <a:cs typeface="Times New Roman" panose="02020603050405020304" pitchFamily="18" charset="0"/>
                        </a:rPr>
                        <a:t>I6</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en-US" sz="1800" kern="100" dirty="0">
                          <a:solidFill>
                            <a:schemeClr val="accent2"/>
                          </a:solidFill>
                          <a:effectLst/>
                          <a:latin typeface="Times New Roman" panose="02020603050405020304" pitchFamily="18" charset="0"/>
                          <a:cs typeface="Times New Roman" panose="02020603050405020304" pitchFamily="18" charset="0"/>
                        </a:rPr>
                        <a:t>I7</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519493">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spcAft>
                          <a:spcPts val="0"/>
                        </a:spcAft>
                      </a:pPr>
                      <a:r>
                        <a:rPr lang="zh-CN" sz="1800" kern="100" dirty="0">
                          <a:solidFill>
                            <a:schemeClr val="accent2"/>
                          </a:solidFill>
                          <a:effectLst/>
                          <a:latin typeface="Times New Roman" panose="02020603050405020304" pitchFamily="18" charset="0"/>
                          <a:cs typeface="Times New Roman" panose="02020603050405020304" pitchFamily="18" charset="0"/>
                        </a:rPr>
                        <a:t>频度</a:t>
                      </a:r>
                      <a:endParaRPr lang="zh-CN" sz="1800" kern="100" dirty="0">
                        <a:solidFill>
                          <a:schemeClr val="accent2"/>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1800" b="1" kern="100" dirty="0">
                          <a:solidFill>
                            <a:srgbClr val="000000"/>
                          </a:solidFill>
                          <a:effectLst/>
                          <a:latin typeface="Times New Roman" panose="02020603050405020304" pitchFamily="18" charset="0"/>
                          <a:cs typeface="Times New Roman" panose="02020603050405020304" pitchFamily="18" charset="0"/>
                        </a:rPr>
                        <a:t>0.40</a:t>
                      </a:r>
                      <a:endParaRPr lang="zh-CN" sz="18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1800" b="1" kern="100" dirty="0">
                          <a:solidFill>
                            <a:srgbClr val="000000"/>
                          </a:solidFill>
                          <a:effectLst/>
                          <a:latin typeface="Times New Roman" panose="02020603050405020304" pitchFamily="18" charset="0"/>
                          <a:cs typeface="Times New Roman" panose="02020603050405020304" pitchFamily="18" charset="0"/>
                        </a:rPr>
                        <a:t>0.30</a:t>
                      </a:r>
                      <a:endParaRPr lang="zh-CN" sz="18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1800" b="1" kern="100" dirty="0">
                          <a:solidFill>
                            <a:srgbClr val="000000"/>
                          </a:solidFill>
                          <a:effectLst/>
                          <a:latin typeface="Times New Roman" panose="02020603050405020304" pitchFamily="18" charset="0"/>
                          <a:cs typeface="Times New Roman" panose="02020603050405020304" pitchFamily="18" charset="0"/>
                        </a:rPr>
                        <a:t>0.15</a:t>
                      </a:r>
                      <a:endParaRPr lang="zh-CN" sz="18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1800" b="1" kern="100" dirty="0">
                          <a:solidFill>
                            <a:srgbClr val="000000"/>
                          </a:solidFill>
                          <a:effectLst/>
                          <a:latin typeface="Times New Roman" panose="02020603050405020304" pitchFamily="18" charset="0"/>
                          <a:cs typeface="Times New Roman" panose="02020603050405020304" pitchFamily="18" charset="0"/>
                        </a:rPr>
                        <a:t>0.05</a:t>
                      </a:r>
                      <a:endParaRPr lang="zh-CN" sz="18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1800" b="1" kern="100" dirty="0">
                          <a:solidFill>
                            <a:srgbClr val="000000"/>
                          </a:solidFill>
                          <a:effectLst/>
                          <a:latin typeface="Times New Roman" panose="02020603050405020304" pitchFamily="18" charset="0"/>
                          <a:cs typeface="Times New Roman" panose="02020603050405020304" pitchFamily="18" charset="0"/>
                        </a:rPr>
                        <a:t>0.04</a:t>
                      </a:r>
                      <a:endParaRPr lang="zh-CN" sz="18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1800" b="1" kern="100" dirty="0">
                          <a:solidFill>
                            <a:srgbClr val="000000"/>
                          </a:solidFill>
                          <a:effectLst/>
                          <a:latin typeface="Times New Roman" panose="02020603050405020304" pitchFamily="18" charset="0"/>
                          <a:cs typeface="Times New Roman" panose="02020603050405020304" pitchFamily="18" charset="0"/>
                        </a:rPr>
                        <a:t>0.03</a:t>
                      </a:r>
                      <a:endParaRPr lang="zh-CN" sz="18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spcAft>
                          <a:spcPts val="0"/>
                        </a:spcAft>
                      </a:pPr>
                      <a:r>
                        <a:rPr lang="en-US" sz="1800" b="1" kern="100" dirty="0">
                          <a:solidFill>
                            <a:srgbClr val="000000"/>
                          </a:solidFill>
                          <a:effectLst/>
                          <a:latin typeface="Times New Roman" panose="02020603050405020304" pitchFamily="18" charset="0"/>
                          <a:cs typeface="Times New Roman" panose="02020603050405020304" pitchFamily="18" charset="0"/>
                        </a:rPr>
                        <a:t>0.03</a:t>
                      </a:r>
                      <a:endParaRPr lang="zh-CN" sz="1800" b="1" kern="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68576" marR="6857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r>
            </a:tbl>
          </a:graphicData>
        </a:graphic>
      </p:graphicFrame>
      <p:pic>
        <p:nvPicPr>
          <p:cNvPr id="8" name="图片 2"/>
          <p:cNvPicPr>
            <a:picLocks noChangeAspect="1"/>
          </p:cNvPicPr>
          <p:nvPr/>
        </p:nvPicPr>
        <p:blipFill>
          <a:blip r:embed="rId2"/>
          <a:stretch>
            <a:fillRect/>
          </a:stretch>
        </p:blipFill>
        <p:spPr>
          <a:xfrm>
            <a:off x="2877064" y="3426890"/>
            <a:ext cx="5558544" cy="2253922"/>
          </a:xfrm>
          <a:prstGeom prst="rect">
            <a:avLst/>
          </a:prstGeom>
          <a:noFill/>
          <a:ln w="9525">
            <a:noFill/>
          </a:ln>
        </p:spPr>
      </p:pic>
      <p:cxnSp>
        <p:nvCxnSpPr>
          <p:cNvPr id="3" name="直接连接符 2"/>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5"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2.3.2 指令操作码的优化</a:t>
            </a:r>
            <a:endParaRPr lang="en-US" altLang="zh-CN" sz="3400" dirty="0">
              <a:solidFill>
                <a:schemeClr val="dk1">
                  <a:lumMod val="75000"/>
                </a:schemeClr>
              </a:solidFill>
              <a:latin typeface="Arial" panose="020B0604020202020204" pitchFamily="34" charset="0"/>
            </a:endParaRPr>
          </a:p>
        </p:txBody>
      </p:sp>
      <p:sp>
        <p:nvSpPr>
          <p:cNvPr id="32" name="图文框 31"/>
          <p:cNvSpPr/>
          <p:nvPr>
            <p:custDataLst>
              <p:tags r:id="rId3"/>
            </p:custDataLst>
          </p:nvPr>
        </p:nvSpPr>
        <p:spPr>
          <a:xfrm>
            <a:off x="1099628" y="1279301"/>
            <a:ext cx="9320835" cy="4912332"/>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33" name="任意多边形: 形状 20"/>
          <p:cNvSpPr>
            <a:spLocks noChangeAspect="1"/>
          </p:cNvSpPr>
          <p:nvPr>
            <p:custDataLst>
              <p:tags r:id="rId4"/>
            </p:custDataLst>
          </p:nvPr>
        </p:nvSpPr>
        <p:spPr>
          <a:xfrm rot="10800000" flipH="1" flipV="1">
            <a:off x="1548344"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34" name="任意多边形: 形状 19"/>
          <p:cNvSpPr>
            <a:spLocks noChangeAspect="1"/>
          </p:cNvSpPr>
          <p:nvPr>
            <p:custDataLst>
              <p:tags r:id="rId5"/>
            </p:custDataLst>
          </p:nvPr>
        </p:nvSpPr>
        <p:spPr>
          <a:xfrm rot="10800000" flipH="1" flipV="1">
            <a:off x="1399295"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 name="Rectangle 3"/>
          <p:cNvSpPr>
            <a:spLocks noGrp="1"/>
          </p:cNvSpPr>
          <p:nvPr>
            <p:ph idx="1" hasCustomPrompt="1"/>
            <p:custDataLst>
              <p:tags r:id="rId6"/>
            </p:custDataLst>
          </p:nvPr>
        </p:nvSpPr>
        <p:spPr>
          <a:xfrm>
            <a:off x="2447290" y="2087880"/>
            <a:ext cx="8229600" cy="1022985"/>
          </a:xfrm>
        </p:spPr>
        <p:txBody>
          <a:bodyPr vert="horz" wrap="square" lIns="91440" tIns="45720" rIns="91440" bIns="45720" anchor="t" anchorCtr="0"/>
          <a:lstStyle/>
          <a:p>
            <a:pPr marL="0" indent="0" eaLnBrk="1" hangingPunct="1">
              <a:buNone/>
            </a:pPr>
            <a:r>
              <a:rPr lang="zh-CN" altLang="en-US" sz="24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操作码编码方式能够节省程序存储空间</a:t>
            </a:r>
            <a:endParaRPr lang="zh-CN" altLang="en-US" sz="24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buNone/>
            </a:pPr>
            <a:r>
              <a:rPr lang="zh-CN" altLang="en-US" sz="20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例如：</a:t>
            </a:r>
            <a:r>
              <a:rPr lang="en-US" altLang="zh-CN" sz="20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Burroughs</a:t>
            </a:r>
            <a:r>
              <a:rPr lang="zh-CN" altLang="en-US" sz="20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公司的</a:t>
            </a:r>
            <a:r>
              <a:rPr lang="en-US" altLang="zh-CN" sz="20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B-1700</a:t>
            </a:r>
            <a:r>
              <a:rPr lang="zh-CN" altLang="en-US" sz="20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机</a:t>
            </a:r>
            <a:endParaRPr lang="zh-CN" altLang="en-US" sz="2000" b="1" kern="12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Group 4"/>
          <p:cNvGrpSpPr/>
          <p:nvPr/>
        </p:nvGrpSpPr>
        <p:grpSpPr>
          <a:xfrm>
            <a:off x="2498041" y="3303936"/>
            <a:ext cx="6365426" cy="2160240"/>
            <a:chOff x="719" y="2351"/>
            <a:chExt cx="4418" cy="1154"/>
          </a:xfrm>
        </p:grpSpPr>
        <p:sp>
          <p:nvSpPr>
            <p:cNvPr id="4" name="Rectangle 5"/>
            <p:cNvSpPr/>
            <p:nvPr>
              <p:custDataLst>
                <p:tags r:id="rId7"/>
              </p:custDataLst>
            </p:nvPr>
          </p:nvSpPr>
          <p:spPr>
            <a:xfrm>
              <a:off x="719" y="2351"/>
              <a:ext cx="1616" cy="421"/>
            </a:xfrm>
            <a:prstGeom prst="rect">
              <a:avLst/>
            </a:prstGeom>
            <a:noFill/>
            <a:ln w="25400" cap="flat" cmpd="sng">
              <a:solidFill>
                <a:srgbClr val="DDDDDD"/>
              </a:solidFill>
              <a:prstDash val="solid"/>
              <a:miter/>
              <a:headEnd type="none" w="med" len="med"/>
              <a:tailEnd type="none" w="med" len="med"/>
            </a:ln>
          </p:spPr>
          <p:txBody>
            <a:bodyPr wrap="none" lIns="36513" tIns="36513" rIns="365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600" dirty="0">
                  <a:latin typeface="微软雅黑" panose="020B0503020204020204" pitchFamily="34" charset="-122"/>
                  <a:ea typeface="微软雅黑" panose="020B0503020204020204" pitchFamily="34" charset="-122"/>
                </a:rPr>
                <a:t>操作码</a:t>
              </a:r>
              <a:endParaRPr lang="zh-CN" altLang="en-US" sz="1600" dirty="0">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80000"/>
                </a:lnSpc>
                <a:spcBef>
                  <a:spcPct val="0"/>
                </a:spcBef>
                <a:spcAft>
                  <a:spcPct val="0"/>
                </a:spcAft>
                <a:buClrTx/>
                <a:buSzTx/>
                <a:buFontTx/>
                <a:buNone/>
                <a:defRPr/>
              </a:pPr>
              <a:r>
                <a:rPr lang="zh-CN" altLang="en-US" sz="1600" dirty="0">
                  <a:latin typeface="微软雅黑" panose="020B0503020204020204" pitchFamily="34" charset="-122"/>
                  <a:ea typeface="微软雅黑" panose="020B0503020204020204" pitchFamily="34" charset="-122"/>
                </a:rPr>
                <a:t>编码方式</a:t>
              </a:r>
              <a:endParaRPr lang="zh-CN" altLang="en-US" sz="1600" dirty="0">
                <a:latin typeface="微软雅黑" panose="020B0503020204020204" pitchFamily="34" charset="-122"/>
                <a:ea typeface="微软雅黑" panose="020B0503020204020204" pitchFamily="34" charset="-122"/>
              </a:endParaRPr>
            </a:p>
          </p:txBody>
        </p:sp>
        <p:sp>
          <p:nvSpPr>
            <p:cNvPr id="8" name="Rectangle 6"/>
            <p:cNvSpPr/>
            <p:nvPr>
              <p:custDataLst>
                <p:tags r:id="rId8"/>
              </p:custDataLst>
            </p:nvPr>
          </p:nvSpPr>
          <p:spPr>
            <a:xfrm>
              <a:off x="2333" y="2351"/>
              <a:ext cx="2082" cy="421"/>
            </a:xfrm>
            <a:prstGeom prst="rect">
              <a:avLst/>
            </a:prstGeom>
            <a:noFill/>
            <a:ln w="25400" cap="flat" cmpd="sng">
              <a:solidFill>
                <a:srgbClr val="DDDDDD"/>
              </a:solidFill>
              <a:prstDash val="solid"/>
              <a:miter/>
              <a:headEnd type="none" w="med" len="med"/>
              <a:tailEnd type="none" w="med" len="med"/>
            </a:ln>
          </p:spPr>
          <p:txBody>
            <a:bodyPr wrap="none" lIns="36513" tIns="36513" rIns="365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600" dirty="0">
                  <a:latin typeface="微软雅黑" panose="020B0503020204020204" pitchFamily="34" charset="-122"/>
                  <a:ea typeface="微软雅黑" panose="020B0503020204020204" pitchFamily="34" charset="-122"/>
                </a:rPr>
                <a:t>整个操作系统所用</a:t>
              </a:r>
              <a:endParaRPr lang="zh-CN" altLang="en-US" sz="1600" dirty="0">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80000"/>
                </a:lnSpc>
                <a:spcBef>
                  <a:spcPct val="0"/>
                </a:spcBef>
                <a:spcAft>
                  <a:spcPct val="0"/>
                </a:spcAft>
                <a:buClrTx/>
                <a:buSzTx/>
                <a:buFontTx/>
                <a:buNone/>
                <a:defRPr/>
              </a:pPr>
              <a:r>
                <a:rPr lang="zh-CN" altLang="en-US" sz="1600" dirty="0">
                  <a:latin typeface="微软雅黑" panose="020B0503020204020204" pitchFamily="34" charset="-122"/>
                  <a:ea typeface="微软雅黑" panose="020B0503020204020204" pitchFamily="34" charset="-122"/>
                </a:rPr>
                <a:t>指令的操作码总位数</a:t>
              </a:r>
              <a:endParaRPr lang="zh-CN" altLang="en-US" sz="1600" dirty="0">
                <a:latin typeface="微软雅黑" panose="020B0503020204020204" pitchFamily="34" charset="-122"/>
                <a:ea typeface="微软雅黑" panose="020B0503020204020204" pitchFamily="34" charset="-122"/>
              </a:endParaRPr>
            </a:p>
          </p:txBody>
        </p:sp>
        <p:sp>
          <p:nvSpPr>
            <p:cNvPr id="9" name="Rectangle 7"/>
            <p:cNvSpPr/>
            <p:nvPr>
              <p:custDataLst>
                <p:tags r:id="rId9"/>
              </p:custDataLst>
            </p:nvPr>
          </p:nvSpPr>
          <p:spPr>
            <a:xfrm>
              <a:off x="4413" y="2351"/>
              <a:ext cx="724" cy="421"/>
            </a:xfrm>
            <a:prstGeom prst="rect">
              <a:avLst/>
            </a:prstGeom>
            <a:noFill/>
            <a:ln w="25400" cap="flat" cmpd="sng">
              <a:solidFill>
                <a:srgbClr val="DDDDDD"/>
              </a:solidFill>
              <a:prstDash val="solid"/>
              <a:miter/>
              <a:headEnd type="none" w="med" len="med"/>
              <a:tailEnd type="none" w="med" len="med"/>
            </a:ln>
          </p:spPr>
          <p:txBody>
            <a:bodyPr wrap="none" lIns="36513" tIns="36513" rIns="365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600" dirty="0">
                  <a:latin typeface="微软雅黑" panose="020B0503020204020204" pitchFamily="34" charset="-122"/>
                  <a:ea typeface="微软雅黑" panose="020B0503020204020204" pitchFamily="34" charset="-122"/>
                </a:rPr>
                <a:t>改进的</a:t>
              </a:r>
              <a:endParaRPr lang="zh-CN" altLang="en-US" sz="1600" dirty="0">
                <a:latin typeface="微软雅黑" panose="020B0503020204020204" pitchFamily="34" charset="-122"/>
                <a:ea typeface="微软雅黑" panose="020B0503020204020204" pitchFamily="34" charset="-122"/>
              </a:endParaRPr>
            </a:p>
            <a:p>
              <a:pPr marL="0" indent="0" algn="ctr" eaLnBrk="1" hangingPunct="1">
                <a:lnSpc>
                  <a:spcPct val="80000"/>
                </a:lnSpc>
                <a:spcBef>
                  <a:spcPct val="0"/>
                </a:spcBef>
                <a:buClrTx/>
                <a:buNone/>
              </a:pPr>
              <a:r>
                <a:rPr lang="zh-CN" altLang="en-US" sz="1600" dirty="0">
                  <a:latin typeface="微软雅黑" panose="020B0503020204020204" pitchFamily="34" charset="-122"/>
                  <a:ea typeface="微软雅黑" panose="020B0503020204020204" pitchFamily="34" charset="-122"/>
                </a:rPr>
                <a:t>百分比</a:t>
              </a:r>
              <a:endParaRPr lang="zh-CN" altLang="en-US" sz="1600" dirty="0">
                <a:latin typeface="微软雅黑" panose="020B0503020204020204" pitchFamily="34" charset="-122"/>
                <a:ea typeface="微软雅黑" panose="020B0503020204020204" pitchFamily="34" charset="-122"/>
              </a:endParaRPr>
            </a:p>
          </p:txBody>
        </p:sp>
        <p:sp>
          <p:nvSpPr>
            <p:cNvPr id="10" name="Rectangle 8"/>
            <p:cNvSpPr/>
            <p:nvPr>
              <p:custDataLst>
                <p:tags r:id="rId10"/>
              </p:custDataLst>
            </p:nvPr>
          </p:nvSpPr>
          <p:spPr>
            <a:xfrm>
              <a:off x="719" y="2770"/>
              <a:ext cx="1616" cy="246"/>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位定长编码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9"/>
            <p:cNvSpPr/>
            <p:nvPr>
              <p:custDataLst>
                <p:tags r:id="rId11"/>
              </p:custDataLst>
            </p:nvPr>
          </p:nvSpPr>
          <p:spPr>
            <a:xfrm>
              <a:off x="719" y="3014"/>
              <a:ext cx="1616" cy="247"/>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buClrTx/>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4-6-10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扩展编码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0"/>
            <p:cNvSpPr/>
            <p:nvPr>
              <p:custDataLst>
                <p:tags r:id="rId12"/>
              </p:custDataLst>
            </p:nvPr>
          </p:nvSpPr>
          <p:spPr>
            <a:xfrm>
              <a:off x="719" y="3259"/>
              <a:ext cx="1616" cy="246"/>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编码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1"/>
            <p:cNvSpPr/>
            <p:nvPr>
              <p:custDataLst>
                <p:tags r:id="rId13"/>
              </p:custDataLst>
            </p:nvPr>
          </p:nvSpPr>
          <p:spPr>
            <a:xfrm>
              <a:off x="2333" y="2770"/>
              <a:ext cx="2082" cy="246"/>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en-US" altLang="zh-CN" sz="1600" dirty="0">
                  <a:latin typeface="微软雅黑" panose="020B0503020204020204" pitchFamily="34" charset="-122"/>
                  <a:ea typeface="微软雅黑" panose="020B0503020204020204" pitchFamily="34" charset="-122"/>
                </a:rPr>
                <a:t>301,248</a:t>
              </a:r>
              <a:endParaRPr lang="en-US" altLang="zh-CN" sz="1600" dirty="0">
                <a:latin typeface="微软雅黑" panose="020B0503020204020204" pitchFamily="34" charset="-122"/>
                <a:ea typeface="微软雅黑" panose="020B0503020204020204" pitchFamily="34" charset="-122"/>
              </a:endParaRPr>
            </a:p>
          </p:txBody>
        </p:sp>
        <p:sp>
          <p:nvSpPr>
            <p:cNvPr id="14" name="Rectangle 12"/>
            <p:cNvSpPr/>
            <p:nvPr>
              <p:custDataLst>
                <p:tags r:id="rId14"/>
              </p:custDataLst>
            </p:nvPr>
          </p:nvSpPr>
          <p:spPr>
            <a:xfrm>
              <a:off x="2333" y="3014"/>
              <a:ext cx="2082" cy="247"/>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en-US" altLang="zh-CN" sz="1600" dirty="0">
                  <a:latin typeface="微软雅黑" panose="020B0503020204020204" pitchFamily="34" charset="-122"/>
                  <a:ea typeface="微软雅黑" panose="020B0503020204020204" pitchFamily="34" charset="-122"/>
                </a:rPr>
                <a:t>184,966</a:t>
              </a:r>
              <a:endParaRPr lang="en-US" altLang="zh-CN" sz="1600" dirty="0">
                <a:latin typeface="微软雅黑" panose="020B0503020204020204" pitchFamily="34" charset="-122"/>
                <a:ea typeface="微软雅黑" panose="020B0503020204020204" pitchFamily="34" charset="-122"/>
              </a:endParaRPr>
            </a:p>
          </p:txBody>
        </p:sp>
        <p:sp>
          <p:nvSpPr>
            <p:cNvPr id="15" name="Rectangle 13"/>
            <p:cNvSpPr/>
            <p:nvPr>
              <p:custDataLst>
                <p:tags r:id="rId15"/>
              </p:custDataLst>
            </p:nvPr>
          </p:nvSpPr>
          <p:spPr>
            <a:xfrm>
              <a:off x="2333" y="3259"/>
              <a:ext cx="2082" cy="246"/>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en-US" altLang="zh-CN" sz="1600" dirty="0">
                  <a:latin typeface="微软雅黑" panose="020B0503020204020204" pitchFamily="34" charset="-122"/>
                  <a:ea typeface="微软雅黑" panose="020B0503020204020204" pitchFamily="34" charset="-122"/>
                </a:rPr>
                <a:t>172,346</a:t>
              </a:r>
              <a:endParaRPr lang="en-US" altLang="zh-CN" sz="1600" dirty="0">
                <a:latin typeface="微软雅黑" panose="020B0503020204020204" pitchFamily="34" charset="-122"/>
                <a:ea typeface="微软雅黑" panose="020B0503020204020204" pitchFamily="34" charset="-122"/>
              </a:endParaRPr>
            </a:p>
          </p:txBody>
        </p:sp>
        <p:sp>
          <p:nvSpPr>
            <p:cNvPr id="16" name="Rectangle 14"/>
            <p:cNvSpPr/>
            <p:nvPr>
              <p:custDataLst>
                <p:tags r:id="rId16"/>
              </p:custDataLst>
            </p:nvPr>
          </p:nvSpPr>
          <p:spPr>
            <a:xfrm>
              <a:off x="4413" y="2770"/>
              <a:ext cx="724" cy="246"/>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en-US" altLang="zh-CN" sz="1600" dirty="0">
                  <a:latin typeface="微软雅黑" panose="020B0503020204020204" pitchFamily="34" charset="-122"/>
                  <a:ea typeface="微软雅黑" panose="020B0503020204020204" pitchFamily="34" charset="-122"/>
                </a:rPr>
                <a:t>0</a:t>
              </a:r>
              <a:endParaRPr lang="en-US" altLang="zh-CN" sz="1600" dirty="0">
                <a:latin typeface="微软雅黑" panose="020B0503020204020204" pitchFamily="34" charset="-122"/>
                <a:ea typeface="微软雅黑" panose="020B0503020204020204" pitchFamily="34" charset="-122"/>
              </a:endParaRPr>
            </a:p>
          </p:txBody>
        </p:sp>
        <p:sp>
          <p:nvSpPr>
            <p:cNvPr id="17" name="Rectangle 15"/>
            <p:cNvSpPr/>
            <p:nvPr>
              <p:custDataLst>
                <p:tags r:id="rId17"/>
              </p:custDataLst>
            </p:nvPr>
          </p:nvSpPr>
          <p:spPr>
            <a:xfrm>
              <a:off x="4413" y="3014"/>
              <a:ext cx="724" cy="247"/>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eaLnBrk="1" latinLnBrk="0" hangingPunct="1">
                <a:lnSpc>
                  <a:spcPct val="80000"/>
                </a:lnSpc>
                <a:spcBef>
                  <a:spcPct val="0"/>
                </a:spcBef>
                <a:buClrTx/>
                <a:buSzTx/>
                <a:buNone/>
                <a:defRP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39</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16"/>
            <p:cNvSpPr/>
            <p:nvPr>
              <p:custDataLst>
                <p:tags r:id="rId18"/>
              </p:custDataLst>
            </p:nvPr>
          </p:nvSpPr>
          <p:spPr>
            <a:xfrm>
              <a:off x="4413" y="3259"/>
              <a:ext cx="724" cy="246"/>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43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5" name="图片 4" descr="微信截图_20240112211134"/>
          <p:cNvPicPr>
            <a:picLocks noChangeAspect="1"/>
          </p:cNvPicPr>
          <p:nvPr>
            <p:custDataLst>
              <p:tags r:id="rId19"/>
            </p:custDataLst>
          </p:nvPr>
        </p:nvPicPr>
        <p:blipFill>
          <a:blip r:embed="rId20"/>
          <a:stretch>
            <a:fillRect/>
          </a:stretch>
        </p:blipFill>
        <p:spPr>
          <a:xfrm>
            <a:off x="9216390" y="201295"/>
            <a:ext cx="1895475" cy="485775"/>
          </a:xfrm>
          <a:prstGeom prst="rect">
            <a:avLst/>
          </a:prstGeom>
        </p:spPr>
      </p:pic>
    </p:spTree>
    <p:custDataLst>
      <p:tags r:id="rId2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8763709"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如何扩展操作码——</a:t>
            </a:r>
            <a:r>
              <a:rPr lang="zh-CN" altLang="en-US" sz="3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等长扩展编码法</a:t>
            </a:r>
            <a:r>
              <a:rPr lang="en-US" altLang="zh-CN" sz="3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(4-8-12)</a:t>
            </a:r>
            <a:endParaRPr lang="zh-CN" altLang="en-US" sz="3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3" name="文本框 2"/>
          <p:cNvSpPr txBox="1"/>
          <p:nvPr/>
        </p:nvSpPr>
        <p:spPr>
          <a:xfrm>
            <a:off x="631647" y="1129116"/>
            <a:ext cx="5760720" cy="398780"/>
          </a:xfrm>
          <a:prstGeom prst="rect">
            <a:avLst/>
          </a:prstGeom>
          <a:noFill/>
        </p:spPr>
        <p:txBody>
          <a:bodyPr wrap="square">
            <a:spAutoFit/>
          </a:bodyPr>
          <a:lstStyle/>
          <a:p>
            <a:pPr marL="0" lvl="0" indent="0">
              <a:spcBef>
                <a:spcPct val="0"/>
              </a:spcBef>
              <a:buClrTx/>
              <a:buFontTx/>
              <a:buNone/>
            </a:pPr>
            <a:r>
              <a:rPr lang="zh-CN" altLang="en-US" sz="2000" b="1" dirty="0">
                <a:solidFill>
                  <a:srgbClr val="0070C0"/>
                </a:solidFill>
                <a:latin typeface="微软雅黑" panose="020B0503020204020204" pitchFamily="34" charset="-122"/>
                <a:ea typeface="微软雅黑" panose="020B0503020204020204" pitchFamily="34" charset="-122"/>
              </a:rPr>
              <a:t>选择标志不同而有不同的扩展</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4" name="组合 16"/>
          <p:cNvGrpSpPr/>
          <p:nvPr/>
        </p:nvGrpSpPr>
        <p:grpSpPr>
          <a:xfrm>
            <a:off x="2591924" y="1366220"/>
            <a:ext cx="6041655" cy="4487683"/>
            <a:chOff x="391318" y="696459"/>
            <a:chExt cx="8375581" cy="5991765"/>
          </a:xfrm>
        </p:grpSpPr>
        <p:pic>
          <p:nvPicPr>
            <p:cNvPr id="8" name="Picture 3"/>
            <p:cNvPicPr>
              <a:picLocks noChangeAspect="1"/>
            </p:cNvPicPr>
            <p:nvPr/>
          </p:nvPicPr>
          <p:blipFill>
            <a:blip r:embed="rId2"/>
            <a:stretch>
              <a:fillRect/>
            </a:stretch>
          </p:blipFill>
          <p:spPr>
            <a:xfrm>
              <a:off x="391318" y="1563774"/>
              <a:ext cx="8361363" cy="5124450"/>
            </a:xfrm>
            <a:prstGeom prst="rect">
              <a:avLst/>
            </a:prstGeom>
            <a:noFill/>
            <a:ln w="9525">
              <a:noFill/>
            </a:ln>
          </p:spPr>
        </p:pic>
        <p:grpSp>
          <p:nvGrpSpPr>
            <p:cNvPr id="9" name="组合 4"/>
            <p:cNvGrpSpPr/>
            <p:nvPr/>
          </p:nvGrpSpPr>
          <p:grpSpPr>
            <a:xfrm>
              <a:off x="1097280" y="2469158"/>
              <a:ext cx="1521229" cy="2762318"/>
              <a:chOff x="1097280" y="2469158"/>
              <a:chExt cx="1521229" cy="2762318"/>
            </a:xfrm>
          </p:grpSpPr>
          <p:sp>
            <p:nvSpPr>
              <p:cNvPr id="18" name="矩形 2"/>
              <p:cNvSpPr/>
              <p:nvPr/>
            </p:nvSpPr>
            <p:spPr>
              <a:xfrm>
                <a:off x="1097280" y="3507971"/>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19" name="矩形 5"/>
              <p:cNvSpPr/>
              <p:nvPr/>
            </p:nvSpPr>
            <p:spPr>
              <a:xfrm>
                <a:off x="1715193" y="4965469"/>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20" name="文本框 3"/>
              <p:cNvSpPr txBox="1"/>
              <p:nvPr/>
            </p:nvSpPr>
            <p:spPr>
              <a:xfrm>
                <a:off x="1354975" y="2469158"/>
                <a:ext cx="1263534" cy="923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隶书" panose="02010509060101010101" charset="-122"/>
                    <a:cs typeface="+mn-cs"/>
                  </a:rPr>
                  <a:t>用</a:t>
                </a: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隶书" panose="02010509060101010101" charset="-122"/>
                    <a:cs typeface="+mn-cs"/>
                  </a:rPr>
                  <a:t>1</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隶书" panose="02010509060101010101" charset="-122"/>
                    <a:cs typeface="+mn-cs"/>
                  </a:rPr>
                  <a:t>个表示扩展到下一个</a:t>
                </a: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隶书" panose="02010509060101010101" charset="-122"/>
                    <a:cs typeface="+mn-cs"/>
                  </a:rPr>
                  <a:t>4</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隶书" panose="02010509060101010101" charset="-122"/>
                    <a:cs typeface="+mn-cs"/>
                  </a:rPr>
                  <a:t>位</a:t>
                </a:r>
                <a:endPar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隶书" panose="02010509060101010101" charset="-122"/>
                  <a:cs typeface="+mn-cs"/>
                </a:endParaRPr>
              </a:p>
            </p:txBody>
          </p:sp>
        </p:grpSp>
        <p:grpSp>
          <p:nvGrpSpPr>
            <p:cNvPr id="10" name="组合 15"/>
            <p:cNvGrpSpPr/>
            <p:nvPr/>
          </p:nvGrpSpPr>
          <p:grpSpPr>
            <a:xfrm>
              <a:off x="4833540" y="696459"/>
              <a:ext cx="3933359" cy="4535017"/>
              <a:chOff x="4833540" y="696459"/>
              <a:chExt cx="3933359" cy="4535017"/>
            </a:xfrm>
          </p:grpSpPr>
          <p:sp>
            <p:nvSpPr>
              <p:cNvPr id="11" name="矩形 8"/>
              <p:cNvSpPr/>
              <p:nvPr/>
            </p:nvSpPr>
            <p:spPr>
              <a:xfrm>
                <a:off x="4849091" y="2073092"/>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12" name="矩形 9"/>
              <p:cNvSpPr/>
              <p:nvPr/>
            </p:nvSpPr>
            <p:spPr>
              <a:xfrm>
                <a:off x="4833540" y="3513917"/>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13" name="矩形 10"/>
              <p:cNvSpPr/>
              <p:nvPr/>
            </p:nvSpPr>
            <p:spPr>
              <a:xfrm>
                <a:off x="5467787" y="3507970"/>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14" name="矩形 11"/>
              <p:cNvSpPr/>
              <p:nvPr/>
            </p:nvSpPr>
            <p:spPr>
              <a:xfrm>
                <a:off x="4833540" y="4965469"/>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15" name="矩形 12"/>
              <p:cNvSpPr/>
              <p:nvPr/>
            </p:nvSpPr>
            <p:spPr>
              <a:xfrm>
                <a:off x="5467787" y="4959522"/>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16" name="矩形 14"/>
              <p:cNvSpPr/>
              <p:nvPr/>
            </p:nvSpPr>
            <p:spPr>
              <a:xfrm>
                <a:off x="6102034" y="4959521"/>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13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rgbClr val="333399"/>
                  </a:solidFill>
                  <a:effectLst/>
                  <a:uLnTx/>
                  <a:uFillTx/>
                  <a:latin typeface="隶书" panose="02010509060101010101" charset="-122"/>
                  <a:ea typeface="黑体" panose="02010609060101010101" charset="-122"/>
                  <a:cs typeface="+mn-cs"/>
                </a:endParaRPr>
              </a:p>
            </p:txBody>
          </p:sp>
          <p:sp>
            <p:nvSpPr>
              <p:cNvPr id="17" name="文本框 16"/>
              <p:cNvSpPr txBox="1"/>
              <p:nvPr/>
            </p:nvSpPr>
            <p:spPr>
              <a:xfrm>
                <a:off x="7082297" y="696459"/>
                <a:ext cx="1684602" cy="922657"/>
              </a:xfrm>
              <a:prstGeom prst="rect">
                <a:avLst/>
              </a:prstGeom>
              <a:solidFill>
                <a:srgbClr val="FFFFFF"/>
              </a:solidFill>
              <a:ln>
                <a:solidFill>
                  <a:srgbClr val="FFFFFF">
                    <a:lumMod val="85000"/>
                  </a:srgbClr>
                </a:solidFill>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隶书" panose="02010509060101010101" charset="-122"/>
                  </a:rPr>
                  <a:t>0xxx</a:t>
                </a:r>
                <a:endPar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隶书" panose="02010509060101010101" charset="-122"/>
                </a:endParaRPr>
              </a:p>
              <a:p>
                <a:pPr marL="0" marR="0" lvl="0" indent="0" defTabSz="914400" eaLnBrk="0" fontAlgn="auto" latinLnBrk="0" hangingPunct="0">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隶书" panose="02010509060101010101" charset="-122"/>
                  </a:rPr>
                  <a:t>1xxx 0xxx</a:t>
                </a:r>
                <a:endPar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隶书" panose="02010509060101010101" charset="-122"/>
                </a:endParaRPr>
              </a:p>
              <a:p>
                <a:pPr marL="0" marR="0" lvl="0" indent="0" defTabSz="914400" eaLnBrk="0" fontAlgn="auto" latinLnBrk="0" hangingPunct="0">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隶书" panose="02010509060101010101" charset="-122"/>
                  </a:rPr>
                  <a:t>1xxx </a:t>
                </a:r>
                <a:r>
                  <a:rPr kumimoji="0" lang="en-US" altLang="zh-CN" sz="1800" b="1" i="0" u="none" strike="noStrike" kern="0" cap="none" spc="0" normalizeH="0" baseline="0" noProof="0" dirty="0" err="1">
                    <a:ln>
                      <a:noFill/>
                    </a:ln>
                    <a:solidFill>
                      <a:srgbClr val="FF0000"/>
                    </a:solidFill>
                    <a:effectLst/>
                    <a:uLnTx/>
                    <a:uFillTx/>
                    <a:latin typeface="Times New Roman" panose="02020603050405020304" pitchFamily="18" charset="0"/>
                    <a:ea typeface="隶书" panose="02010509060101010101" charset="-122"/>
                  </a:rPr>
                  <a:t>1xxx</a:t>
                </a: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隶书" panose="02010509060101010101" charset="-122"/>
                  </a:rPr>
                  <a:t> 0xxx</a:t>
                </a:r>
                <a:endParaRPr kumimoji="0" lang="zh-CN" altLang="en-US" sz="1800" b="1" i="0" u="none" strike="noStrike" kern="0" cap="none" spc="0" normalizeH="0" baseline="0" noProof="0" dirty="0">
                  <a:ln>
                    <a:noFill/>
                  </a:ln>
                  <a:solidFill>
                    <a:srgbClr val="FF0000"/>
                  </a:solidFill>
                  <a:effectLst/>
                  <a:uLnTx/>
                  <a:uFillTx/>
                  <a:latin typeface="Times New Roman" panose="02020603050405020304" pitchFamily="18" charset="0"/>
                  <a:ea typeface="隶书" panose="02010509060101010101" charset="-122"/>
                </a:endParaRPr>
              </a:p>
            </p:txBody>
          </p:sp>
        </p:grpSp>
      </p:grpSp>
      <p:cxnSp>
        <p:nvCxnSpPr>
          <p:cNvPr id="2" name="直接连接符 1"/>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06851" y="254367"/>
            <a:ext cx="854768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如何扩展操作码——等长扩展编码法(4-8-12)</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文本框 1"/>
          <p:cNvSpPr txBox="1"/>
          <p:nvPr/>
        </p:nvSpPr>
        <p:spPr>
          <a:xfrm>
            <a:off x="665203" y="1080100"/>
            <a:ext cx="348488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000" dirty="0">
                <a:solidFill>
                  <a:srgbClr val="0070C0"/>
                </a:solidFill>
                <a:latin typeface="微软雅黑" panose="020B0503020204020204" pitchFamily="34" charset="-122"/>
                <a:ea typeface="微软雅黑" panose="020B0503020204020204" pitchFamily="34" charset="-122"/>
              </a:rPr>
              <a:t>选择标志不同而有不同的扩展</a:t>
            </a:r>
            <a:endParaRPr lang="zh-CN" altLang="en-US" sz="2000" dirty="0">
              <a:solidFill>
                <a:srgbClr val="0070C0"/>
              </a:solidFill>
              <a:latin typeface="微软雅黑" panose="020B0503020204020204" pitchFamily="34" charset="-122"/>
              <a:ea typeface="微软雅黑" panose="020B0503020204020204" pitchFamily="34" charset="-122"/>
            </a:endParaRPr>
          </a:p>
        </p:txBody>
      </p:sp>
      <p:grpSp>
        <p:nvGrpSpPr>
          <p:cNvPr id="3" name="组合 16"/>
          <p:cNvGrpSpPr/>
          <p:nvPr/>
        </p:nvGrpSpPr>
        <p:grpSpPr>
          <a:xfrm>
            <a:off x="2663594" y="1584561"/>
            <a:ext cx="5558258" cy="2901716"/>
            <a:chOff x="391318" y="1563774"/>
            <a:chExt cx="8361363" cy="5124450"/>
          </a:xfrm>
        </p:grpSpPr>
        <p:pic>
          <p:nvPicPr>
            <p:cNvPr id="4" name="Picture 3"/>
            <p:cNvPicPr>
              <a:picLocks noChangeAspect="1"/>
            </p:cNvPicPr>
            <p:nvPr/>
          </p:nvPicPr>
          <p:blipFill>
            <a:blip r:embed="rId2"/>
            <a:stretch>
              <a:fillRect/>
            </a:stretch>
          </p:blipFill>
          <p:spPr>
            <a:xfrm>
              <a:off x="391318" y="1563774"/>
              <a:ext cx="8361363" cy="5124450"/>
            </a:xfrm>
            <a:prstGeom prst="rect">
              <a:avLst/>
            </a:prstGeom>
            <a:noFill/>
            <a:ln w="9525">
              <a:noFill/>
            </a:ln>
          </p:spPr>
        </p:pic>
        <p:grpSp>
          <p:nvGrpSpPr>
            <p:cNvPr id="8" name="组合 4"/>
            <p:cNvGrpSpPr/>
            <p:nvPr/>
          </p:nvGrpSpPr>
          <p:grpSpPr>
            <a:xfrm>
              <a:off x="1097280" y="3507971"/>
              <a:ext cx="800793" cy="1723505"/>
              <a:chOff x="1097280" y="3507971"/>
              <a:chExt cx="800793" cy="1723505"/>
            </a:xfrm>
          </p:grpSpPr>
          <p:sp>
            <p:nvSpPr>
              <p:cNvPr id="16" name="矩形 2"/>
              <p:cNvSpPr/>
              <p:nvPr/>
            </p:nvSpPr>
            <p:spPr>
              <a:xfrm>
                <a:off x="1097280" y="3507971"/>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sp>
            <p:nvSpPr>
              <p:cNvPr id="17" name="矩形 5"/>
              <p:cNvSpPr/>
              <p:nvPr/>
            </p:nvSpPr>
            <p:spPr>
              <a:xfrm>
                <a:off x="1715193" y="4965469"/>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grpSp>
        <p:grpSp>
          <p:nvGrpSpPr>
            <p:cNvPr id="9" name="组合 15"/>
            <p:cNvGrpSpPr/>
            <p:nvPr/>
          </p:nvGrpSpPr>
          <p:grpSpPr>
            <a:xfrm>
              <a:off x="4833540" y="2073092"/>
              <a:ext cx="1451374" cy="3158384"/>
              <a:chOff x="4833540" y="2073092"/>
              <a:chExt cx="1451374" cy="3158384"/>
            </a:xfrm>
          </p:grpSpPr>
          <p:sp>
            <p:nvSpPr>
              <p:cNvPr id="10" name="矩形 8"/>
              <p:cNvSpPr/>
              <p:nvPr/>
            </p:nvSpPr>
            <p:spPr>
              <a:xfrm>
                <a:off x="4849091" y="2073092"/>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sp>
            <p:nvSpPr>
              <p:cNvPr id="11" name="矩形 9"/>
              <p:cNvSpPr/>
              <p:nvPr/>
            </p:nvSpPr>
            <p:spPr>
              <a:xfrm>
                <a:off x="4833540" y="3513917"/>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sp>
            <p:nvSpPr>
              <p:cNvPr id="12" name="矩形 10"/>
              <p:cNvSpPr/>
              <p:nvPr/>
            </p:nvSpPr>
            <p:spPr>
              <a:xfrm>
                <a:off x="5467787" y="3507970"/>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sp>
            <p:nvSpPr>
              <p:cNvPr id="13" name="矩形 11"/>
              <p:cNvSpPr/>
              <p:nvPr/>
            </p:nvSpPr>
            <p:spPr>
              <a:xfrm>
                <a:off x="4833540" y="4965469"/>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sp>
            <p:nvSpPr>
              <p:cNvPr id="14" name="矩形 12"/>
              <p:cNvSpPr/>
              <p:nvPr/>
            </p:nvSpPr>
            <p:spPr>
              <a:xfrm>
                <a:off x="5467787" y="4959522"/>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sp>
            <p:nvSpPr>
              <p:cNvPr id="15" name="矩形 14"/>
              <p:cNvSpPr/>
              <p:nvPr/>
            </p:nvSpPr>
            <p:spPr>
              <a:xfrm>
                <a:off x="6102034" y="4959521"/>
                <a:ext cx="182880" cy="266007"/>
              </a:xfrm>
              <a:prstGeom prst="rect">
                <a:avLst/>
              </a:prstGeom>
              <a:noFill/>
              <a:ln w="2857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130000"/>
                  </a:lnSpc>
                  <a:spcBef>
                    <a:spcPct val="0"/>
                  </a:spcBef>
                  <a:buClrTx/>
                  <a:buFontTx/>
                  <a:buNone/>
                </a:pPr>
                <a:endParaRPr lang="zh-CN" altLang="en-US" sz="2000" b="0" dirty="0">
                  <a:solidFill>
                    <a:srgbClr val="333399"/>
                  </a:solidFill>
                  <a:ea typeface="黑体" panose="02010609060101010101" charset="-122"/>
                </a:endParaRPr>
              </a:p>
            </p:txBody>
          </p:sp>
        </p:grpSp>
      </p:grpSp>
      <p:sp>
        <p:nvSpPr>
          <p:cNvPr id="18" name="文本框 17"/>
          <p:cNvSpPr txBox="1"/>
          <p:nvPr/>
        </p:nvSpPr>
        <p:spPr>
          <a:xfrm>
            <a:off x="859290" y="4476368"/>
            <a:ext cx="9869505" cy="19069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285750" lvl="0" indent="-285750">
              <a:lnSpc>
                <a:spcPct val="150000"/>
              </a:lnSpc>
              <a:spcBef>
                <a:spcPct val="0"/>
              </a:spcBef>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选用哪种编码方法取决于指令使用频度</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pi</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的分布</a:t>
            </a:r>
            <a:endPar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ct val="0"/>
              </a:spcBef>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pi</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值在前</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种指令中都比较大，但在后</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种指令后急剧减少，宜选</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15/15/15</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法；</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ct val="0"/>
              </a:spcBef>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pi</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值在前</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种指令中较大，之后的</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64</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种指令的</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pi</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值也不低，宜选</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8/64/512</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法。</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a:lnSpc>
                <a:spcPct val="150000"/>
              </a:lnSpc>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衡量标准是看哪种编码法能使平均码长最短</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9" name="直接连接符 18"/>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操作码不等长扩展编码法</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graphicFrame>
        <p:nvGraphicFramePr>
          <p:cNvPr id="39" name="表格 38"/>
          <p:cNvGraphicFramePr>
            <a:graphicFrameLocks noGrp="1"/>
          </p:cNvGraphicFramePr>
          <p:nvPr/>
        </p:nvGraphicFramePr>
        <p:xfrm>
          <a:off x="1943691" y="2520473"/>
          <a:ext cx="7680325" cy="2590800"/>
        </p:xfrm>
        <a:graphic>
          <a:graphicData uri="http://schemas.openxmlformats.org/drawingml/2006/table">
            <a:tbl>
              <a:tblPr firstRow="1" bandRow="1">
                <a:tableStyleId>{0E3FDE45-AF77-4B5C-9715-49D594BDF05E}</a:tableStyleId>
              </a:tblPr>
              <a:tblGrid>
                <a:gridCol w="1536065"/>
                <a:gridCol w="1536065"/>
                <a:gridCol w="1536065"/>
                <a:gridCol w="1536065"/>
                <a:gridCol w="1536065"/>
              </a:tblGrid>
              <a:tr h="370840">
                <a:tc rowSpan="2">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编码方法</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各种不同长度操作码的指令</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c rowSpan="2">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指令种类</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169">
                <a:tc vMerge="1">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位操作码</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63600" rtl="0" eaLnBrk="1" fontAlgn="auto" latinLnBrk="0" hangingPunct="1">
                        <a:lnSpc>
                          <a:spcPct val="100000"/>
                        </a:lnSpc>
                        <a:spcBef>
                          <a:spcPts val="0"/>
                        </a:spcBef>
                        <a:spcAft>
                          <a:spcPts val="0"/>
                        </a:spcAft>
                        <a:buClrTx/>
                        <a:buSzTx/>
                        <a:buFontTx/>
                        <a:buNone/>
                        <a:defRPr/>
                      </a:pPr>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6</a:t>
                      </a:r>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位操作码</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10</a:t>
                      </a:r>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位操作码</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a:tc>
              </a:tr>
              <a:tr h="370840">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15/3/16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34</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8/31/15</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31</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55</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8/30/32</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30</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32</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70</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8/16/256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256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280</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4/32/256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32</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256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292</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3" name="文本框 42"/>
          <p:cNvSpPr txBox="1"/>
          <p:nvPr/>
        </p:nvSpPr>
        <p:spPr>
          <a:xfrm>
            <a:off x="2952314" y="1584374"/>
            <a:ext cx="6354372" cy="398780"/>
          </a:xfrm>
          <a:prstGeom prst="rect">
            <a:avLst/>
          </a:prstGeom>
          <a:noFill/>
        </p:spPr>
        <p:txBody>
          <a:bodyPr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操作码不等长扩展编码法（</a:t>
            </a: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4-6-10</a:t>
            </a: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）扩展编码</a:t>
            </a: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a:t>
            </a:r>
            <a:r>
              <a:rPr lang="en-US" altLang="zh-CN"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2"/>
          <p:cNvSpPr txBox="1"/>
          <p:nvPr/>
        </p:nvSpPr>
        <p:spPr>
          <a:xfrm>
            <a:off x="575425" y="1151642"/>
            <a:ext cx="9948124" cy="2798812"/>
          </a:xfrm>
          <a:prstGeom prst="rect">
            <a:avLst/>
          </a:prstGeom>
          <a:noFill/>
          <a:ln w="9525">
            <a:noFill/>
          </a:ln>
        </p:spPr>
        <p:txBody>
          <a:bodyPr vert="horz" wrap="square" lIns="92075" tIns="46038" rIns="92075" bIns="46038" anchor="t" anchorCtr="0"/>
          <a:lstStyle>
            <a:defPPr>
              <a:defRPr lang="zh-CN"/>
            </a:defPPr>
            <a:lvl1pPr marL="342900" indent="-342900" eaLnBrk="0" hangingPunct="0">
              <a:spcBef>
                <a:spcPct val="20000"/>
              </a:spcBef>
              <a:buClr>
                <a:schemeClr val="tx1"/>
              </a:buClr>
              <a:buFont typeface="Wingdings" panose="05000000000000000000" pitchFamily="2" charset="2"/>
              <a:buChar char="v"/>
              <a:defRPr sz="2800" b="1">
                <a:solidFill>
                  <a:schemeClr val="accent1"/>
                </a:solidFill>
                <a:latin typeface="+mn-lt"/>
                <a:ea typeface="+mn-ea"/>
              </a:defRPr>
            </a:lvl1pPr>
            <a:lvl2pPr marL="742950" indent="-285750" eaLnBrk="0" hangingPunct="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mn-ea"/>
              </a:defRPr>
            </a:lvl2pPr>
            <a:lvl3pPr marL="1143000" indent="-228600" eaLnBrk="0" hangingPunct="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mn-ea"/>
              </a:defRPr>
            </a:lvl3pPr>
            <a:lvl4pPr marL="1044575" lvl="3" indent="-469900" eaLnBrk="1" hangingPunct="1">
              <a:spcBef>
                <a:spcPct val="20000"/>
              </a:spcBef>
              <a:buClr>
                <a:schemeClr val="tx1"/>
              </a:buClr>
              <a:buSzPct val="60000"/>
              <a:buFont typeface="Wingdings" panose="05000000000000000000" pitchFamily="2" charset="2"/>
              <a:buChar char="n"/>
              <a:tabLst>
                <a:tab pos="1622425" algn="l"/>
                <a:tab pos="3051175" algn="l"/>
                <a:tab pos="3900805" algn="l"/>
                <a:tab pos="4672330" algn="l"/>
              </a:tabLst>
              <a:defRPr sz="2400" b="1">
                <a:solidFill>
                  <a:schemeClr val="accent1"/>
                </a:solidFill>
                <a:latin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mn-ea"/>
              </a:defRPr>
            </a:lvl5pPr>
            <a:lvl6pPr marL="2514600" indent="-228600" defTabSz="914400">
              <a:lnSpc>
                <a:spcPct val="90000"/>
              </a:lnSpc>
              <a:spcBef>
                <a:spcPts val="500"/>
              </a:spcBef>
              <a:buFont typeface="Arial" panose="020B0604020202020204" pitchFamily="34" charset="0"/>
              <a:buChar char="•"/>
              <a:defRPr sz="1800">
                <a:latin typeface="+mn-lt"/>
                <a:ea typeface="+mn-ea"/>
              </a:defRPr>
            </a:lvl6pPr>
            <a:lvl7pPr marL="2971800" indent="-228600" defTabSz="914400">
              <a:lnSpc>
                <a:spcPct val="90000"/>
              </a:lnSpc>
              <a:spcBef>
                <a:spcPts val="500"/>
              </a:spcBef>
              <a:buFont typeface="Arial" panose="020B0604020202020204" pitchFamily="34" charset="0"/>
              <a:buChar char="•"/>
              <a:defRPr sz="1800">
                <a:latin typeface="+mn-lt"/>
                <a:ea typeface="+mn-ea"/>
              </a:defRPr>
            </a:lvl7pPr>
            <a:lvl8pPr marL="3429000" indent="-228600" defTabSz="914400">
              <a:lnSpc>
                <a:spcPct val="90000"/>
              </a:lnSpc>
              <a:spcBef>
                <a:spcPts val="500"/>
              </a:spcBef>
              <a:buFont typeface="Arial" panose="020B0604020202020204" pitchFamily="34" charset="0"/>
              <a:buChar char="•"/>
              <a:defRPr sz="1800">
                <a:latin typeface="+mn-lt"/>
                <a:ea typeface="+mn-ea"/>
              </a:defRPr>
            </a:lvl8pPr>
            <a:lvl9pPr marL="3886200" indent="-228600" defTabSz="914400">
              <a:lnSpc>
                <a:spcPct val="90000"/>
              </a:lnSpc>
              <a:spcBef>
                <a:spcPts val="500"/>
              </a:spcBef>
              <a:buFont typeface="Arial" panose="020B0604020202020204" pitchFamily="34" charset="0"/>
              <a:buChar char="•"/>
              <a:defRPr sz="1800">
                <a:latin typeface="+mn-lt"/>
                <a:ea typeface="+mn-ea"/>
              </a:defRPr>
            </a:lvl9pPr>
          </a:lstStyle>
          <a:p>
            <a:pPr lvl="3" latinLnBrk="0">
              <a:lnSpc>
                <a:spcPct val="150000"/>
              </a:lnSpc>
              <a:spcBef>
                <a:spcPts val="0"/>
              </a:spcBef>
              <a:buSzPct val="70000"/>
              <a:buFont typeface="Wingdings" panose="05000000000000000000" pitchFamily="2" charset="2"/>
              <a:buChar char="l"/>
              <a:tabLst>
                <a:tab pos="1622425" algn="l"/>
                <a:tab pos="3051175" algn="l"/>
                <a:tab pos="3900805" algn="l"/>
                <a:tab pos="4672330" algn="l"/>
                <a:tab pos="1622425" algn="l"/>
                <a:tab pos="3051175" algn="l"/>
                <a:tab pos="3900805" algn="l"/>
                <a:tab pos="4672330" algn="l"/>
              </a:tabLst>
            </a:pPr>
            <a:r>
              <a:rPr lang="zh-CN" altLang="en-US" sz="2000" b="0" dirty="0">
                <a:latin typeface="微软雅黑" panose="020B0503020204020204" pitchFamily="34" charset="-122"/>
                <a:ea typeface="微软雅黑" panose="020B0503020204020204" pitchFamily="34" charset="-122"/>
              </a:rPr>
              <a:t>假设一台模型计算机共有7种不同的操作码，如果采用固定长操作码需要3位。已知各种操作码在程序中出现的概率如下表，计算采用Huffman编码法的操作码平均长度，并计算固定长操作码和Huffman操作码的信息冗余量。</a:t>
            </a:r>
            <a:br>
              <a:rPr lang="zh-CN" altLang="en-US" sz="2000" b="0" dirty="0">
                <a:latin typeface="微软雅黑" panose="020B0503020204020204" pitchFamily="34" charset="-122"/>
                <a:ea typeface="微软雅黑" panose="020B0503020204020204" pitchFamily="34" charset="-122"/>
              </a:rPr>
            </a:br>
            <a:b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树进行操作码编码的方法，又称为最小概率合并法。</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Group 3"/>
          <p:cNvGrpSpPr/>
          <p:nvPr/>
        </p:nvGrpSpPr>
        <p:grpSpPr>
          <a:xfrm>
            <a:off x="2087645" y="4847709"/>
            <a:ext cx="7272808" cy="901130"/>
            <a:chOff x="719" y="2975"/>
            <a:chExt cx="4706" cy="674"/>
          </a:xfrm>
        </p:grpSpPr>
        <p:sp>
          <p:nvSpPr>
            <p:cNvPr id="4" name="Rectangle 4"/>
            <p:cNvSpPr/>
            <p:nvPr/>
          </p:nvSpPr>
          <p:spPr>
            <a:xfrm>
              <a:off x="719" y="2975"/>
              <a:ext cx="674"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zh-CN" altLang="en-US" sz="1800" dirty="0">
                  <a:latin typeface="宋体" panose="02010600030101010101" pitchFamily="2" charset="-122"/>
                  <a:ea typeface="宋体" panose="02010600030101010101" pitchFamily="2" charset="-122"/>
                </a:rPr>
                <a:t>指令</a:t>
              </a:r>
              <a:endParaRPr lang="zh-CN" altLang="en-US" sz="1800" dirty="0">
                <a:latin typeface="宋体" panose="02010600030101010101" pitchFamily="2" charset="-122"/>
                <a:ea typeface="宋体" panose="02010600030101010101" pitchFamily="2" charset="-122"/>
              </a:endParaRPr>
            </a:p>
          </p:txBody>
        </p:sp>
        <p:sp>
          <p:nvSpPr>
            <p:cNvPr id="8" name="Rectangle 5"/>
            <p:cNvSpPr/>
            <p:nvPr/>
          </p:nvSpPr>
          <p:spPr>
            <a:xfrm>
              <a:off x="1391" y="2975"/>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I</a:t>
              </a:r>
              <a:r>
                <a:rPr lang="en-US" altLang="zh-CN" sz="1800" b="0" baseline="-25000" dirty="0">
                  <a:solidFill>
                    <a:srgbClr val="000000"/>
                  </a:solidFill>
                  <a:latin typeface="Book Antiqua" panose="02040602050305030304" pitchFamily="18" charset="0"/>
                  <a:ea typeface="楷体_GB2312"/>
                </a:rPr>
                <a:t>1</a:t>
              </a:r>
              <a:endParaRPr lang="en-US" altLang="zh-CN" sz="1800" b="0" baseline="-25000" dirty="0">
                <a:solidFill>
                  <a:srgbClr val="000000"/>
                </a:solidFill>
                <a:latin typeface="Book Antiqua" panose="02040602050305030304" pitchFamily="18" charset="0"/>
                <a:ea typeface="楷体_GB2312"/>
              </a:endParaRPr>
            </a:p>
          </p:txBody>
        </p:sp>
        <p:sp>
          <p:nvSpPr>
            <p:cNvPr id="9" name="Rectangle 6"/>
            <p:cNvSpPr/>
            <p:nvPr/>
          </p:nvSpPr>
          <p:spPr>
            <a:xfrm>
              <a:off x="719" y="3311"/>
              <a:ext cx="674"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概率</a:t>
              </a:r>
              <a:endParaRPr lang="zh-CN" altLang="en-US" sz="1800" dirty="0">
                <a:latin typeface="宋体" panose="02010600030101010101" pitchFamily="2" charset="-122"/>
                <a:ea typeface="宋体" panose="02010600030101010101" pitchFamily="2" charset="-122"/>
              </a:endParaRPr>
            </a:p>
          </p:txBody>
        </p:sp>
        <p:sp>
          <p:nvSpPr>
            <p:cNvPr id="10" name="Rectangle 7"/>
            <p:cNvSpPr/>
            <p:nvPr/>
          </p:nvSpPr>
          <p:spPr>
            <a:xfrm>
              <a:off x="1391" y="3311"/>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0.45</a:t>
              </a:r>
              <a:endParaRPr lang="en-US" altLang="zh-CN" sz="1800" b="0" dirty="0">
                <a:solidFill>
                  <a:srgbClr val="000000"/>
                </a:solidFill>
                <a:latin typeface="Book Antiqua" panose="02040602050305030304" pitchFamily="18" charset="0"/>
                <a:ea typeface="楷体_GB2312"/>
              </a:endParaRPr>
            </a:p>
          </p:txBody>
        </p:sp>
        <p:sp>
          <p:nvSpPr>
            <p:cNvPr id="11" name="Rectangle 8"/>
            <p:cNvSpPr/>
            <p:nvPr/>
          </p:nvSpPr>
          <p:spPr>
            <a:xfrm>
              <a:off x="1967" y="2975"/>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I</a:t>
              </a:r>
              <a:r>
                <a:rPr lang="en-US" altLang="zh-CN" sz="1800" b="0" baseline="-25000" dirty="0">
                  <a:solidFill>
                    <a:srgbClr val="000000"/>
                  </a:solidFill>
                  <a:latin typeface="Book Antiqua" panose="02040602050305030304" pitchFamily="18" charset="0"/>
                  <a:ea typeface="楷体_GB2312"/>
                </a:rPr>
                <a:t>2</a:t>
              </a:r>
              <a:endParaRPr lang="en-US" altLang="zh-CN" sz="1800" b="0" baseline="-25000" dirty="0">
                <a:solidFill>
                  <a:srgbClr val="000000"/>
                </a:solidFill>
                <a:latin typeface="Book Antiqua" panose="02040602050305030304" pitchFamily="18" charset="0"/>
                <a:ea typeface="楷体_GB2312"/>
              </a:endParaRPr>
            </a:p>
          </p:txBody>
        </p:sp>
        <p:sp>
          <p:nvSpPr>
            <p:cNvPr id="12" name="Rectangle 9"/>
            <p:cNvSpPr/>
            <p:nvPr/>
          </p:nvSpPr>
          <p:spPr>
            <a:xfrm>
              <a:off x="1967" y="3311"/>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0.30</a:t>
              </a:r>
              <a:endParaRPr lang="en-US" altLang="zh-CN" sz="1800" b="0" dirty="0">
                <a:solidFill>
                  <a:srgbClr val="000000"/>
                </a:solidFill>
                <a:latin typeface="Book Antiqua" panose="02040602050305030304" pitchFamily="18" charset="0"/>
                <a:ea typeface="楷体_GB2312"/>
              </a:endParaRPr>
            </a:p>
          </p:txBody>
        </p:sp>
        <p:sp>
          <p:nvSpPr>
            <p:cNvPr id="13" name="Rectangle 10"/>
            <p:cNvSpPr/>
            <p:nvPr/>
          </p:nvSpPr>
          <p:spPr>
            <a:xfrm>
              <a:off x="2543" y="2975"/>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I</a:t>
              </a:r>
              <a:r>
                <a:rPr lang="en-US" altLang="zh-CN" sz="1800" b="0" baseline="-25000" dirty="0">
                  <a:solidFill>
                    <a:srgbClr val="000000"/>
                  </a:solidFill>
                  <a:latin typeface="Book Antiqua" panose="02040602050305030304" pitchFamily="18" charset="0"/>
                  <a:ea typeface="楷体_GB2312"/>
                </a:rPr>
                <a:t>3</a:t>
              </a:r>
              <a:endParaRPr lang="en-US" altLang="zh-CN" sz="1800" b="0" baseline="-25000" dirty="0">
                <a:solidFill>
                  <a:srgbClr val="000000"/>
                </a:solidFill>
                <a:latin typeface="Book Antiqua" panose="02040602050305030304" pitchFamily="18" charset="0"/>
                <a:ea typeface="楷体_GB2312"/>
              </a:endParaRPr>
            </a:p>
          </p:txBody>
        </p:sp>
        <p:sp>
          <p:nvSpPr>
            <p:cNvPr id="14" name="Rectangle 11"/>
            <p:cNvSpPr/>
            <p:nvPr/>
          </p:nvSpPr>
          <p:spPr>
            <a:xfrm>
              <a:off x="2543" y="3311"/>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0.15</a:t>
              </a:r>
              <a:endParaRPr lang="en-US" altLang="zh-CN" sz="1800" b="0" dirty="0">
                <a:solidFill>
                  <a:srgbClr val="000000"/>
                </a:solidFill>
                <a:latin typeface="Book Antiqua" panose="02040602050305030304" pitchFamily="18" charset="0"/>
                <a:ea typeface="楷体_GB2312"/>
              </a:endParaRPr>
            </a:p>
          </p:txBody>
        </p:sp>
        <p:sp>
          <p:nvSpPr>
            <p:cNvPr id="15" name="Rectangle 12"/>
            <p:cNvSpPr/>
            <p:nvPr/>
          </p:nvSpPr>
          <p:spPr>
            <a:xfrm>
              <a:off x="3119" y="2975"/>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I</a:t>
              </a:r>
              <a:r>
                <a:rPr lang="en-US" altLang="zh-CN" sz="1800" b="0" baseline="-25000" dirty="0">
                  <a:solidFill>
                    <a:srgbClr val="000000"/>
                  </a:solidFill>
                  <a:latin typeface="Book Antiqua" panose="02040602050305030304" pitchFamily="18" charset="0"/>
                  <a:ea typeface="楷体_GB2312"/>
                </a:rPr>
                <a:t>4</a:t>
              </a:r>
              <a:endParaRPr lang="en-US" altLang="zh-CN" sz="1800" b="0" baseline="-25000" dirty="0">
                <a:solidFill>
                  <a:srgbClr val="000000"/>
                </a:solidFill>
                <a:latin typeface="Book Antiqua" panose="02040602050305030304" pitchFamily="18" charset="0"/>
                <a:ea typeface="楷体_GB2312"/>
              </a:endParaRPr>
            </a:p>
          </p:txBody>
        </p:sp>
        <p:sp>
          <p:nvSpPr>
            <p:cNvPr id="16" name="Rectangle 13"/>
            <p:cNvSpPr/>
            <p:nvPr/>
          </p:nvSpPr>
          <p:spPr>
            <a:xfrm>
              <a:off x="3119" y="3311"/>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0.05</a:t>
              </a:r>
              <a:endParaRPr lang="en-US" altLang="zh-CN" sz="1800" b="0" dirty="0">
                <a:solidFill>
                  <a:srgbClr val="000000"/>
                </a:solidFill>
                <a:latin typeface="Book Antiqua" panose="02040602050305030304" pitchFamily="18" charset="0"/>
                <a:ea typeface="楷体_GB2312"/>
              </a:endParaRPr>
            </a:p>
          </p:txBody>
        </p:sp>
        <p:sp>
          <p:nvSpPr>
            <p:cNvPr id="17" name="Rectangle 14"/>
            <p:cNvSpPr/>
            <p:nvPr/>
          </p:nvSpPr>
          <p:spPr>
            <a:xfrm>
              <a:off x="3695" y="2975"/>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I</a:t>
              </a:r>
              <a:r>
                <a:rPr lang="en-US" altLang="zh-CN" sz="1800" b="0" baseline="-25000" dirty="0">
                  <a:solidFill>
                    <a:srgbClr val="000000"/>
                  </a:solidFill>
                  <a:latin typeface="Book Antiqua" panose="02040602050305030304" pitchFamily="18" charset="0"/>
                  <a:ea typeface="楷体_GB2312"/>
                </a:rPr>
                <a:t>5</a:t>
              </a:r>
              <a:endParaRPr lang="en-US" altLang="zh-CN" sz="1800" b="0" baseline="-25000" dirty="0">
                <a:solidFill>
                  <a:srgbClr val="000000"/>
                </a:solidFill>
                <a:latin typeface="Book Antiqua" panose="02040602050305030304" pitchFamily="18" charset="0"/>
                <a:ea typeface="楷体_GB2312"/>
              </a:endParaRPr>
            </a:p>
          </p:txBody>
        </p:sp>
        <p:sp>
          <p:nvSpPr>
            <p:cNvPr id="18" name="Rectangle 15"/>
            <p:cNvSpPr/>
            <p:nvPr/>
          </p:nvSpPr>
          <p:spPr>
            <a:xfrm>
              <a:off x="3692" y="3311"/>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0.03</a:t>
              </a:r>
              <a:endParaRPr lang="en-US" altLang="zh-CN" sz="1800" b="0" dirty="0">
                <a:solidFill>
                  <a:srgbClr val="000000"/>
                </a:solidFill>
                <a:latin typeface="Book Antiqua" panose="02040602050305030304" pitchFamily="18" charset="0"/>
                <a:ea typeface="楷体_GB2312"/>
              </a:endParaRPr>
            </a:p>
          </p:txBody>
        </p:sp>
        <p:sp>
          <p:nvSpPr>
            <p:cNvPr id="19" name="Rectangle 16"/>
            <p:cNvSpPr/>
            <p:nvPr/>
          </p:nvSpPr>
          <p:spPr>
            <a:xfrm>
              <a:off x="4271" y="2975"/>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I</a:t>
              </a:r>
              <a:r>
                <a:rPr lang="en-US" altLang="zh-CN" sz="1800" b="0" baseline="-25000" dirty="0">
                  <a:solidFill>
                    <a:srgbClr val="000000"/>
                  </a:solidFill>
                  <a:latin typeface="Book Antiqua" panose="02040602050305030304" pitchFamily="18" charset="0"/>
                  <a:ea typeface="楷体_GB2312"/>
                </a:rPr>
                <a:t>6</a:t>
              </a:r>
              <a:endParaRPr lang="en-US" altLang="zh-CN" sz="1800" b="0" baseline="-25000" dirty="0">
                <a:solidFill>
                  <a:srgbClr val="000000"/>
                </a:solidFill>
                <a:latin typeface="Book Antiqua" panose="02040602050305030304" pitchFamily="18" charset="0"/>
                <a:ea typeface="楷体_GB2312"/>
              </a:endParaRPr>
            </a:p>
          </p:txBody>
        </p:sp>
        <p:sp>
          <p:nvSpPr>
            <p:cNvPr id="20" name="Rectangle 17"/>
            <p:cNvSpPr/>
            <p:nvPr/>
          </p:nvSpPr>
          <p:spPr>
            <a:xfrm>
              <a:off x="4271" y="3311"/>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0.01</a:t>
              </a:r>
              <a:endParaRPr lang="en-US" altLang="zh-CN" sz="1800" b="0" dirty="0">
                <a:solidFill>
                  <a:srgbClr val="000000"/>
                </a:solidFill>
                <a:latin typeface="Book Antiqua" panose="02040602050305030304" pitchFamily="18" charset="0"/>
                <a:ea typeface="楷体_GB2312"/>
              </a:endParaRPr>
            </a:p>
          </p:txBody>
        </p:sp>
        <p:sp>
          <p:nvSpPr>
            <p:cNvPr id="21" name="Rectangle 18"/>
            <p:cNvSpPr/>
            <p:nvPr/>
          </p:nvSpPr>
          <p:spPr>
            <a:xfrm>
              <a:off x="4847" y="2975"/>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I</a:t>
              </a:r>
              <a:r>
                <a:rPr lang="en-US" altLang="zh-CN" sz="1800" b="0" baseline="-25000" dirty="0">
                  <a:solidFill>
                    <a:srgbClr val="000000"/>
                  </a:solidFill>
                  <a:latin typeface="Book Antiqua" panose="02040602050305030304" pitchFamily="18" charset="0"/>
                  <a:ea typeface="楷体_GB2312"/>
                </a:rPr>
                <a:t>7</a:t>
              </a:r>
              <a:endParaRPr lang="en-US" altLang="zh-CN" sz="1800" b="0" baseline="-25000" dirty="0">
                <a:solidFill>
                  <a:srgbClr val="000000"/>
                </a:solidFill>
                <a:latin typeface="Book Antiqua" panose="02040602050305030304" pitchFamily="18" charset="0"/>
                <a:ea typeface="楷体_GB2312"/>
              </a:endParaRPr>
            </a:p>
          </p:txBody>
        </p:sp>
        <p:sp>
          <p:nvSpPr>
            <p:cNvPr id="22" name="Rectangle 19"/>
            <p:cNvSpPr/>
            <p:nvPr/>
          </p:nvSpPr>
          <p:spPr>
            <a:xfrm>
              <a:off x="4847" y="3311"/>
              <a:ext cx="578" cy="338"/>
            </a:xfrm>
            <a:prstGeom prst="rect">
              <a:avLst/>
            </a:prstGeom>
            <a:noFill/>
            <a:ln w="25400" cap="flat" cmpd="sng">
              <a:solidFill>
                <a:schemeClr val="accent2">
                  <a:lumMod val="85000"/>
                </a:schemeClr>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80000"/>
                </a:lnSpc>
                <a:spcBef>
                  <a:spcPct val="0"/>
                </a:spcBef>
                <a:buClrTx/>
                <a:buFontTx/>
                <a:buNone/>
              </a:pPr>
              <a:r>
                <a:rPr lang="en-US" altLang="zh-CN" sz="1800" b="0" dirty="0">
                  <a:solidFill>
                    <a:srgbClr val="000000"/>
                  </a:solidFill>
                  <a:latin typeface="Book Antiqua" panose="02040602050305030304" pitchFamily="18" charset="0"/>
                  <a:ea typeface="楷体_GB2312"/>
                </a:rPr>
                <a:t>0.01</a:t>
              </a:r>
              <a:endParaRPr lang="en-US" altLang="zh-CN" sz="1800" b="0" dirty="0">
                <a:solidFill>
                  <a:srgbClr val="000000"/>
                </a:solidFill>
                <a:latin typeface="Book Antiqua" panose="02040602050305030304" pitchFamily="18" charset="0"/>
                <a:ea typeface="楷体_GB2312"/>
              </a:endParaRPr>
            </a:p>
          </p:txBody>
        </p:sp>
      </p:grpSp>
      <p:cxnSp>
        <p:nvCxnSpPr>
          <p:cNvPr id="23" name="直接连接符 22"/>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a:t>
            </a:r>
            <a:r>
              <a:rPr lang="en-US" altLang="zh-CN"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2"/>
          <p:cNvSpPr>
            <a:spLocks noGrp="1"/>
          </p:cNvSpPr>
          <p:nvPr>
            <p:ph idx="1" hasCustomPrompt="1"/>
          </p:nvPr>
        </p:nvSpPr>
        <p:spPr>
          <a:xfrm>
            <a:off x="646479" y="988387"/>
            <a:ext cx="10010310" cy="1581150"/>
          </a:xfrm>
        </p:spPr>
        <p:txBody>
          <a:bodyPr vert="horz" wrap="square" lIns="92075" tIns="46038" rIns="92075" bIns="46038" anchor="t" anchorCtr="0"/>
          <a:lstStyle/>
          <a:p>
            <a:pPr marL="574675" lvl="3" indent="0" defTabSz="914400" eaLnBrk="1" latinLnBrk="0" hangingPunct="1">
              <a:lnSpc>
                <a:spcPct val="150000"/>
              </a:lnSpc>
              <a:spcBef>
                <a:spcPct val="0"/>
              </a:spcBef>
              <a:buFont typeface="Arial" panose="020B0604020202020204" pitchFamily="34" charset="0"/>
              <a:buNone/>
              <a:tabLst>
                <a:tab pos="1622425" algn="l"/>
                <a:tab pos="3051175" algn="l"/>
                <a:tab pos="3900805" algn="l"/>
                <a:tab pos="4672330" algn="l"/>
              </a:tabLst>
            </a:pPr>
            <a:r>
              <a:rPr lang="zh-CN" altLang="en-US" sz="2000" kern="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假设一台模型计算机共有</a:t>
            </a:r>
            <a:r>
              <a:rPr lang="en-US" altLang="zh-CN" sz="2000" kern="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kern="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种不同的操作码，如果采用固定长操作码需要</a:t>
            </a:r>
            <a:r>
              <a:rPr lang="en-US" altLang="zh-CN" sz="2000" kern="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kern="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位。已知各种操作码在程序中出现的概率如下表，计算</a:t>
            </a:r>
            <a:r>
              <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）固定长操作码的信息冗余量</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编码法的操作码平均长度和信息冗余量。</a:t>
            </a:r>
            <a:endPar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Group 3"/>
          <p:cNvGrpSpPr/>
          <p:nvPr/>
        </p:nvGrpSpPr>
        <p:grpSpPr>
          <a:xfrm>
            <a:off x="2092164" y="2845016"/>
            <a:ext cx="7336159" cy="830998"/>
            <a:chOff x="719" y="2975"/>
            <a:chExt cx="4706" cy="674"/>
          </a:xfrm>
        </p:grpSpPr>
        <p:sp>
          <p:nvSpPr>
            <p:cNvPr id="4" name="Rectangle 4"/>
            <p:cNvSpPr/>
            <p:nvPr/>
          </p:nvSpPr>
          <p:spPr>
            <a:xfrm>
              <a:off x="719" y="2975"/>
              <a:ext cx="674"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800" dirty="0">
                  <a:latin typeface="宋体" panose="02010600030101010101" pitchFamily="2" charset="-122"/>
                  <a:ea typeface="宋体" panose="02010600030101010101" pitchFamily="2" charset="-122"/>
                </a:rPr>
                <a:t>指令</a:t>
              </a:r>
              <a:endParaRPr lang="zh-CN" altLang="en-US" sz="1800" dirty="0">
                <a:latin typeface="宋体" panose="02010600030101010101" pitchFamily="2" charset="-122"/>
                <a:ea typeface="宋体" panose="02010600030101010101" pitchFamily="2" charset="-122"/>
              </a:endParaRPr>
            </a:p>
          </p:txBody>
        </p:sp>
        <p:sp>
          <p:nvSpPr>
            <p:cNvPr id="8" name="Rectangle 5"/>
            <p:cNvSpPr/>
            <p:nvPr/>
          </p:nvSpPr>
          <p:spPr>
            <a:xfrm>
              <a:off x="1391"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1</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9" name="Rectangle 6"/>
            <p:cNvSpPr/>
            <p:nvPr/>
          </p:nvSpPr>
          <p:spPr>
            <a:xfrm>
              <a:off x="719" y="3311"/>
              <a:ext cx="674"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概率</a:t>
              </a:r>
              <a:endParaRPr lang="zh-CN" altLang="en-US" sz="1800" dirty="0">
                <a:latin typeface="宋体" panose="02010600030101010101" pitchFamily="2" charset="-122"/>
                <a:ea typeface="宋体" panose="02010600030101010101" pitchFamily="2" charset="-122"/>
              </a:endParaRPr>
            </a:p>
          </p:txBody>
        </p:sp>
        <p:sp>
          <p:nvSpPr>
            <p:cNvPr id="10" name="Rectangle 7"/>
            <p:cNvSpPr/>
            <p:nvPr/>
          </p:nvSpPr>
          <p:spPr>
            <a:xfrm>
              <a:off x="1391"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0.45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1" name="Rectangle 8"/>
            <p:cNvSpPr/>
            <p:nvPr/>
          </p:nvSpPr>
          <p:spPr>
            <a:xfrm>
              <a:off x="1967"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2</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12" name="Rectangle 9"/>
            <p:cNvSpPr/>
            <p:nvPr/>
          </p:nvSpPr>
          <p:spPr>
            <a:xfrm>
              <a:off x="1967"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0.30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3" name="Rectangle 10"/>
            <p:cNvSpPr/>
            <p:nvPr/>
          </p:nvSpPr>
          <p:spPr>
            <a:xfrm>
              <a:off x="2543"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3</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14" name="Rectangle 11"/>
            <p:cNvSpPr/>
            <p:nvPr/>
          </p:nvSpPr>
          <p:spPr>
            <a:xfrm>
              <a:off x="2543"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0.15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5" name="Rectangle 12"/>
            <p:cNvSpPr/>
            <p:nvPr/>
          </p:nvSpPr>
          <p:spPr>
            <a:xfrm>
              <a:off x="3119"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4</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16" name="Rectangle 13"/>
            <p:cNvSpPr/>
            <p:nvPr/>
          </p:nvSpPr>
          <p:spPr>
            <a:xfrm>
              <a:off x="3119"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7" name="Rectangle 14"/>
            <p:cNvSpPr/>
            <p:nvPr/>
          </p:nvSpPr>
          <p:spPr>
            <a:xfrm>
              <a:off x="3695"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5</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18" name="Rectangle 15"/>
            <p:cNvSpPr/>
            <p:nvPr/>
          </p:nvSpPr>
          <p:spPr>
            <a:xfrm>
              <a:off x="3695"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0.03</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9" name="Rectangle 16"/>
            <p:cNvSpPr/>
            <p:nvPr/>
          </p:nvSpPr>
          <p:spPr>
            <a:xfrm>
              <a:off x="4271"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6</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20" name="Rectangle 17"/>
            <p:cNvSpPr/>
            <p:nvPr/>
          </p:nvSpPr>
          <p:spPr>
            <a:xfrm>
              <a:off x="4271"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21" name="Rectangle 18"/>
            <p:cNvSpPr/>
            <p:nvPr/>
          </p:nvSpPr>
          <p:spPr>
            <a:xfrm>
              <a:off x="4847"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7</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22" name="Rectangle 19"/>
            <p:cNvSpPr/>
            <p:nvPr/>
          </p:nvSpPr>
          <p:spPr>
            <a:xfrm>
              <a:off x="4847"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grpSp>
      <p:sp>
        <p:nvSpPr>
          <p:cNvPr id="23" name="矩形 21"/>
          <p:cNvSpPr/>
          <p:nvPr/>
        </p:nvSpPr>
        <p:spPr>
          <a:xfrm>
            <a:off x="1397793" y="3996259"/>
            <a:ext cx="9691041"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587375" lvl="2" indent="-469900" defTabSz="914400" eaLnBrk="1" latinLnBrk="0" hangingPunct="1">
              <a:lnSpc>
                <a:spcPct val="150000"/>
              </a:lnSpc>
              <a:spcBef>
                <a:spcPct val="0"/>
              </a:spcBef>
              <a:buClrTx/>
              <a:buSzTx/>
              <a:buFontTx/>
              <a:buNone/>
              <a:tabLst>
                <a:tab pos="1622425" algn="l"/>
                <a:tab pos="3051175" algn="l"/>
                <a:tab pos="3900805" algn="l"/>
                <a:tab pos="4672330" algn="l"/>
              </a:tabLst>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熵</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0.45×1.152</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0.30×1.737</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0.15×2.737</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0.05×4.322 </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587375" lvl="2" indent="-469900" defTabSz="914400" eaLnBrk="1" latinLnBrk="0" hangingPunct="1">
              <a:lnSpc>
                <a:spcPct val="150000"/>
              </a:lnSpc>
              <a:spcBef>
                <a:spcPct val="0"/>
              </a:spcBef>
              <a:buClrTx/>
              <a:buSzTx/>
              <a:buFontTx/>
              <a:buNone/>
              <a:tabLst>
                <a:tab pos="1622425" algn="l"/>
                <a:tab pos="3051175" algn="l"/>
                <a:tab pos="3900805" algn="l"/>
                <a:tab pos="4672330" algn="l"/>
              </a:tabLst>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0.03×5.059</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0.01×6.644</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0.01×6.644</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1.95</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35"/>
          <p:cNvSpPr/>
          <p:nvPr/>
        </p:nvSpPr>
        <p:spPr>
          <a:xfrm>
            <a:off x="719555" y="5256203"/>
            <a:ext cx="8991600" cy="9906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1044575" lvl="3" indent="-469900" defTabSz="914400" eaLnBrk="1" latinLnBrk="0" hangingPunct="1">
              <a:lnSpc>
                <a:spcPct val="150000"/>
              </a:lnSpc>
              <a:spcBef>
                <a:spcPts val="0"/>
              </a:spcBef>
              <a:buClrTx/>
              <a:buSzTx/>
              <a:buFontTx/>
              <a:buNone/>
              <a:tabLst>
                <a:tab pos="1622425" algn="l"/>
                <a:tab pos="3051175" algn="l"/>
                <a:tab pos="3900805" algn="l"/>
                <a:tab pos="4672330" algn="l"/>
              </a:tabLst>
            </a:pP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位固定长操作码的信息冗余量为：</a:t>
            </a:r>
            <a:endPar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5" name="Object 37"/>
          <p:cNvGraphicFramePr>
            <a:graphicFrameLocks noChangeAspect="1"/>
          </p:cNvGraphicFramePr>
          <p:nvPr/>
        </p:nvGraphicFramePr>
        <p:xfrm>
          <a:off x="5976034" y="5184130"/>
          <a:ext cx="3363913" cy="860425"/>
        </p:xfrm>
        <a:graphic>
          <a:graphicData uri="http://schemas.openxmlformats.org/presentationml/2006/ole">
            <mc:AlternateContent xmlns:mc="http://schemas.openxmlformats.org/markup-compatibility/2006">
              <mc:Choice xmlns:v="urn:schemas-microsoft-com:vml" Requires="v">
                <p:oleObj spid="_x0000_s26" name="" r:id="rId2" imgW="1638300" imgH="419100" progId="Equation.DSMT4">
                  <p:embed/>
                </p:oleObj>
              </mc:Choice>
              <mc:Fallback>
                <p:oleObj name="" r:id="rId2" imgW="1638300" imgH="419100" progId="Equation.DSMT4">
                  <p:embed/>
                  <p:pic>
                    <p:nvPicPr>
                      <p:cNvPr id="0" name="Object 37"/>
                      <p:cNvPicPr/>
                      <p:nvPr/>
                    </p:nvPicPr>
                    <p:blipFill>
                      <a:blip r:embed="rId3"/>
                      <a:stretch>
                        <a:fillRect/>
                      </a:stretch>
                    </p:blipFill>
                    <p:spPr>
                      <a:xfrm>
                        <a:off x="5976034" y="5184130"/>
                        <a:ext cx="3363913" cy="860425"/>
                      </a:xfrm>
                      <a:prstGeom prst="rect">
                        <a:avLst/>
                      </a:prstGeom>
                      <a:noFill/>
                      <a:ln w="38100">
                        <a:noFill/>
                        <a:miter/>
                      </a:ln>
                    </p:spPr>
                  </p:pic>
                </p:oleObj>
              </mc:Fallback>
            </mc:AlternateContent>
          </a:graphicData>
        </a:graphic>
      </p:graphicFrame>
      <p:cxnSp>
        <p:nvCxnSpPr>
          <p:cNvPr id="27" name="直接连接符 26"/>
          <p:cNvCxnSpPr/>
          <p:nvPr>
            <p:custDataLst>
              <p:tags r:id="rId4"/>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575598"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a:t>
            </a:r>
            <a:r>
              <a:rPr lang="en-US" altLang="zh-CN"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2"/>
          <p:cNvSpPr>
            <a:spLocks noGrp="1"/>
          </p:cNvSpPr>
          <p:nvPr>
            <p:ph idx="1" hasCustomPrompt="1"/>
          </p:nvPr>
        </p:nvSpPr>
        <p:spPr>
          <a:xfrm>
            <a:off x="179" y="1007488"/>
            <a:ext cx="8965623" cy="446490"/>
          </a:xfrm>
        </p:spPr>
        <p:txBody>
          <a:bodyPr vert="horz" wrap="square" lIns="92075" tIns="46038" rIns="92075" bIns="46038" anchor="t" anchorCtr="0"/>
          <a:lstStyle/>
          <a:p>
            <a:pPr marL="574675" lvl="3" indent="0" defTabSz="914400" eaLnBrk="1" hangingPunct="1">
              <a:buNone/>
              <a:tabLst>
                <a:tab pos="1622425" algn="l"/>
                <a:tab pos="3051175" algn="l"/>
                <a:tab pos="3900805" algn="l"/>
                <a:tab pos="4672330" algn="l"/>
              </a:tabLst>
            </a:pP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计算采用</a:t>
            </a:r>
            <a:r>
              <a:rPr lang="en-US" altLang="zh-CN" sz="2000" b="1" kern="1200" dirty="0">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t>编码法的操作码平均长度和信息冗余量。</a:t>
            </a:r>
            <a:b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br>
            <a:br>
              <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3" name="Group 3"/>
          <p:cNvGrpSpPr/>
          <p:nvPr/>
        </p:nvGrpSpPr>
        <p:grpSpPr>
          <a:xfrm>
            <a:off x="2512199" y="1504674"/>
            <a:ext cx="6349592" cy="622905"/>
            <a:chOff x="719" y="2975"/>
            <a:chExt cx="4706" cy="674"/>
          </a:xfrm>
        </p:grpSpPr>
        <p:sp>
          <p:nvSpPr>
            <p:cNvPr id="24" name="Rectangle 4"/>
            <p:cNvSpPr/>
            <p:nvPr/>
          </p:nvSpPr>
          <p:spPr>
            <a:xfrm>
              <a:off x="719" y="2975"/>
              <a:ext cx="674"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800" dirty="0">
                  <a:latin typeface="宋体" panose="02010600030101010101" pitchFamily="2" charset="-122"/>
                  <a:ea typeface="宋体" panose="02010600030101010101" pitchFamily="2" charset="-122"/>
                </a:rPr>
                <a:t>指令</a:t>
              </a:r>
              <a:endParaRPr lang="zh-CN" altLang="en-US" sz="1800" dirty="0">
                <a:latin typeface="宋体" panose="02010600030101010101" pitchFamily="2" charset="-122"/>
                <a:ea typeface="宋体" panose="02010600030101010101" pitchFamily="2" charset="-122"/>
              </a:endParaRPr>
            </a:p>
          </p:txBody>
        </p:sp>
        <p:sp>
          <p:nvSpPr>
            <p:cNvPr id="25" name="Rectangle 5"/>
            <p:cNvSpPr/>
            <p:nvPr/>
          </p:nvSpPr>
          <p:spPr>
            <a:xfrm>
              <a:off x="1391"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1</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26" name="Rectangle 6"/>
            <p:cNvSpPr/>
            <p:nvPr/>
          </p:nvSpPr>
          <p:spPr>
            <a:xfrm>
              <a:off x="719" y="3311"/>
              <a:ext cx="674"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概率</a:t>
              </a:r>
              <a:endParaRPr lang="zh-CN" altLang="en-US" sz="1800" dirty="0">
                <a:latin typeface="宋体" panose="02010600030101010101" pitchFamily="2" charset="-122"/>
                <a:ea typeface="宋体" panose="02010600030101010101" pitchFamily="2" charset="-122"/>
              </a:endParaRPr>
            </a:p>
          </p:txBody>
        </p:sp>
        <p:sp>
          <p:nvSpPr>
            <p:cNvPr id="27" name="Rectangle 7"/>
            <p:cNvSpPr/>
            <p:nvPr/>
          </p:nvSpPr>
          <p:spPr>
            <a:xfrm>
              <a:off x="1391"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0.45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28" name="Rectangle 8"/>
            <p:cNvSpPr/>
            <p:nvPr/>
          </p:nvSpPr>
          <p:spPr>
            <a:xfrm>
              <a:off x="1967"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2</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29" name="Rectangle 9"/>
            <p:cNvSpPr/>
            <p:nvPr/>
          </p:nvSpPr>
          <p:spPr>
            <a:xfrm>
              <a:off x="1967"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0.30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30" name="Rectangle 10"/>
            <p:cNvSpPr/>
            <p:nvPr/>
          </p:nvSpPr>
          <p:spPr>
            <a:xfrm>
              <a:off x="2543"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3</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31" name="Rectangle 11"/>
            <p:cNvSpPr/>
            <p:nvPr/>
          </p:nvSpPr>
          <p:spPr>
            <a:xfrm>
              <a:off x="2543"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0.15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32" name="Rectangle 12"/>
            <p:cNvSpPr/>
            <p:nvPr/>
          </p:nvSpPr>
          <p:spPr>
            <a:xfrm>
              <a:off x="3119"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4</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33" name="Rectangle 13"/>
            <p:cNvSpPr/>
            <p:nvPr/>
          </p:nvSpPr>
          <p:spPr>
            <a:xfrm>
              <a:off x="3119"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34" name="Rectangle 14"/>
            <p:cNvSpPr/>
            <p:nvPr/>
          </p:nvSpPr>
          <p:spPr>
            <a:xfrm>
              <a:off x="3695"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5</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35" name="Rectangle 15"/>
            <p:cNvSpPr/>
            <p:nvPr/>
          </p:nvSpPr>
          <p:spPr>
            <a:xfrm>
              <a:off x="3695"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0.03</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36" name="Rectangle 16"/>
            <p:cNvSpPr/>
            <p:nvPr/>
          </p:nvSpPr>
          <p:spPr>
            <a:xfrm>
              <a:off x="4271"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6</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37" name="Rectangle 17"/>
            <p:cNvSpPr/>
            <p:nvPr/>
          </p:nvSpPr>
          <p:spPr>
            <a:xfrm>
              <a:off x="4271"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38" name="Rectangle 18"/>
            <p:cNvSpPr/>
            <p:nvPr/>
          </p:nvSpPr>
          <p:spPr>
            <a:xfrm>
              <a:off x="4847" y="2975"/>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7</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39" name="Rectangle 19"/>
            <p:cNvSpPr/>
            <p:nvPr/>
          </p:nvSpPr>
          <p:spPr>
            <a:xfrm>
              <a:off x="4847" y="3311"/>
              <a:ext cx="57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grpSp>
      <p:grpSp>
        <p:nvGrpSpPr>
          <p:cNvPr id="40" name="组合 2"/>
          <p:cNvGrpSpPr/>
          <p:nvPr/>
        </p:nvGrpSpPr>
        <p:grpSpPr>
          <a:xfrm>
            <a:off x="1612708" y="5737477"/>
            <a:ext cx="804749" cy="510184"/>
            <a:chOff x="950776" y="5231674"/>
            <a:chExt cx="919072" cy="692332"/>
          </a:xfrm>
        </p:grpSpPr>
        <p:sp>
          <p:nvSpPr>
            <p:cNvPr id="41" name="矩形 1"/>
            <p:cNvSpPr/>
            <p:nvPr/>
          </p:nvSpPr>
          <p:spPr>
            <a:xfrm>
              <a:off x="955448" y="5231674"/>
              <a:ext cx="914400" cy="346166"/>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0.01</a:t>
              </a:r>
              <a:endParaRPr lang="zh-CN" altLang="en-US" sz="2000" b="0" dirty="0">
                <a:solidFill>
                  <a:srgbClr val="000000"/>
                </a:solidFill>
                <a:latin typeface="Times New Roman" panose="02020603050405020304" pitchFamily="18" charset="0"/>
                <a:ea typeface="黑体" panose="02010609060101010101" charset="-122"/>
              </a:endParaRPr>
            </a:p>
          </p:txBody>
        </p:sp>
        <p:sp>
          <p:nvSpPr>
            <p:cNvPr id="42" name="矩形 21"/>
            <p:cNvSpPr/>
            <p:nvPr/>
          </p:nvSpPr>
          <p:spPr>
            <a:xfrm>
              <a:off x="950776" y="5577840"/>
              <a:ext cx="914400" cy="346166"/>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I</a:t>
              </a:r>
              <a:r>
                <a:rPr lang="en-US" altLang="zh-CN" sz="2000" b="0" baseline="-25000" dirty="0">
                  <a:solidFill>
                    <a:srgbClr val="000000"/>
                  </a:solidFill>
                  <a:latin typeface="Times New Roman" panose="02020603050405020304" pitchFamily="18" charset="0"/>
                  <a:ea typeface="黑体" panose="02010609060101010101" charset="-122"/>
                </a:rPr>
                <a:t>7</a:t>
              </a:r>
              <a:endParaRPr lang="zh-CN" altLang="en-US" sz="2000" b="0" baseline="-25000" dirty="0">
                <a:solidFill>
                  <a:srgbClr val="000000"/>
                </a:solidFill>
                <a:latin typeface="Times New Roman" panose="02020603050405020304" pitchFamily="18" charset="0"/>
                <a:ea typeface="黑体" panose="02010609060101010101" charset="-122"/>
              </a:endParaRPr>
            </a:p>
          </p:txBody>
        </p:sp>
      </p:grpSp>
      <p:grpSp>
        <p:nvGrpSpPr>
          <p:cNvPr id="43" name="组合 25"/>
          <p:cNvGrpSpPr/>
          <p:nvPr/>
        </p:nvGrpSpPr>
        <p:grpSpPr>
          <a:xfrm>
            <a:off x="2687446" y="5737477"/>
            <a:ext cx="804748" cy="510184"/>
            <a:chOff x="950776" y="5231674"/>
            <a:chExt cx="919072" cy="692332"/>
          </a:xfrm>
        </p:grpSpPr>
        <p:sp>
          <p:nvSpPr>
            <p:cNvPr id="44" name="矩形 26"/>
            <p:cNvSpPr/>
            <p:nvPr/>
          </p:nvSpPr>
          <p:spPr>
            <a:xfrm>
              <a:off x="955448" y="5231674"/>
              <a:ext cx="914400" cy="346166"/>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0.01</a:t>
              </a:r>
              <a:endParaRPr lang="zh-CN" altLang="en-US" sz="2000" b="0" dirty="0">
                <a:solidFill>
                  <a:srgbClr val="000000"/>
                </a:solidFill>
                <a:latin typeface="Times New Roman" panose="02020603050405020304" pitchFamily="18" charset="0"/>
                <a:ea typeface="黑体" panose="02010609060101010101" charset="-122"/>
              </a:endParaRPr>
            </a:p>
          </p:txBody>
        </p:sp>
        <p:sp>
          <p:nvSpPr>
            <p:cNvPr id="45" name="矩形 27"/>
            <p:cNvSpPr/>
            <p:nvPr/>
          </p:nvSpPr>
          <p:spPr>
            <a:xfrm>
              <a:off x="950776" y="5577840"/>
              <a:ext cx="914400" cy="346166"/>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I</a:t>
              </a:r>
              <a:r>
                <a:rPr lang="en-US" altLang="zh-CN" sz="2000" b="0" baseline="-25000" dirty="0">
                  <a:solidFill>
                    <a:srgbClr val="000000"/>
                  </a:solidFill>
                  <a:latin typeface="Times New Roman" panose="02020603050405020304" pitchFamily="18" charset="0"/>
                  <a:ea typeface="黑体" panose="02010609060101010101" charset="-122"/>
                </a:rPr>
                <a:t>6</a:t>
              </a:r>
              <a:endParaRPr lang="zh-CN" altLang="en-US" sz="2000" b="0" baseline="-25000" dirty="0">
                <a:solidFill>
                  <a:srgbClr val="000000"/>
                </a:solidFill>
                <a:latin typeface="Times New Roman" panose="02020603050405020304" pitchFamily="18" charset="0"/>
                <a:ea typeface="黑体" panose="02010609060101010101" charset="-122"/>
              </a:endParaRPr>
            </a:p>
          </p:txBody>
        </p:sp>
      </p:grpSp>
      <p:grpSp>
        <p:nvGrpSpPr>
          <p:cNvPr id="46" name="组合 28"/>
          <p:cNvGrpSpPr/>
          <p:nvPr/>
        </p:nvGrpSpPr>
        <p:grpSpPr>
          <a:xfrm>
            <a:off x="3762183" y="5742240"/>
            <a:ext cx="804749" cy="509016"/>
            <a:chOff x="950776" y="5231674"/>
            <a:chExt cx="919072" cy="692332"/>
          </a:xfrm>
        </p:grpSpPr>
        <p:sp>
          <p:nvSpPr>
            <p:cNvPr id="47" name="矩形 29"/>
            <p:cNvSpPr/>
            <p:nvPr/>
          </p:nvSpPr>
          <p:spPr>
            <a:xfrm>
              <a:off x="955448" y="5231674"/>
              <a:ext cx="914400" cy="346166"/>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0.03</a:t>
              </a:r>
              <a:endParaRPr lang="zh-CN" altLang="en-US" sz="2000" b="0" dirty="0">
                <a:solidFill>
                  <a:srgbClr val="000000"/>
                </a:solidFill>
                <a:latin typeface="Times New Roman" panose="02020603050405020304" pitchFamily="18" charset="0"/>
                <a:ea typeface="黑体" panose="02010609060101010101" charset="-122"/>
              </a:endParaRPr>
            </a:p>
          </p:txBody>
        </p:sp>
        <p:sp>
          <p:nvSpPr>
            <p:cNvPr id="48" name="矩形 30"/>
            <p:cNvSpPr/>
            <p:nvPr/>
          </p:nvSpPr>
          <p:spPr>
            <a:xfrm>
              <a:off x="950776" y="5577840"/>
              <a:ext cx="914400" cy="346166"/>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I</a:t>
              </a:r>
              <a:r>
                <a:rPr lang="en-US" altLang="zh-CN" sz="2000" b="0" baseline="-25000" dirty="0">
                  <a:solidFill>
                    <a:srgbClr val="000000"/>
                  </a:solidFill>
                  <a:latin typeface="Times New Roman" panose="02020603050405020304" pitchFamily="18" charset="0"/>
                  <a:ea typeface="黑体" panose="02010609060101010101" charset="-122"/>
                </a:rPr>
                <a:t>5</a:t>
              </a:r>
              <a:endParaRPr lang="zh-CN" altLang="en-US" sz="2000" b="0" baseline="-25000" dirty="0">
                <a:solidFill>
                  <a:srgbClr val="000000"/>
                </a:solidFill>
                <a:latin typeface="Times New Roman" panose="02020603050405020304" pitchFamily="18" charset="0"/>
                <a:ea typeface="黑体" panose="02010609060101010101" charset="-122"/>
              </a:endParaRPr>
            </a:p>
          </p:txBody>
        </p:sp>
      </p:grpSp>
      <p:grpSp>
        <p:nvGrpSpPr>
          <p:cNvPr id="49" name="组合 31"/>
          <p:cNvGrpSpPr/>
          <p:nvPr/>
        </p:nvGrpSpPr>
        <p:grpSpPr>
          <a:xfrm>
            <a:off x="4836921" y="5737477"/>
            <a:ext cx="804748" cy="510184"/>
            <a:chOff x="950776" y="5231674"/>
            <a:chExt cx="919072" cy="692332"/>
          </a:xfrm>
        </p:grpSpPr>
        <p:sp>
          <p:nvSpPr>
            <p:cNvPr id="50" name="矩形 32"/>
            <p:cNvSpPr/>
            <p:nvPr/>
          </p:nvSpPr>
          <p:spPr>
            <a:xfrm>
              <a:off x="955448" y="5231674"/>
              <a:ext cx="914400" cy="346166"/>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0.05</a:t>
              </a:r>
              <a:endParaRPr lang="zh-CN" altLang="en-US" sz="2000" b="0" dirty="0">
                <a:solidFill>
                  <a:srgbClr val="000000"/>
                </a:solidFill>
                <a:latin typeface="Times New Roman" panose="02020603050405020304" pitchFamily="18" charset="0"/>
                <a:ea typeface="黑体" panose="02010609060101010101" charset="-122"/>
              </a:endParaRPr>
            </a:p>
          </p:txBody>
        </p:sp>
        <p:sp>
          <p:nvSpPr>
            <p:cNvPr id="51" name="矩形 33"/>
            <p:cNvSpPr/>
            <p:nvPr/>
          </p:nvSpPr>
          <p:spPr>
            <a:xfrm>
              <a:off x="950776" y="5577840"/>
              <a:ext cx="914400" cy="346166"/>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I</a:t>
              </a:r>
              <a:r>
                <a:rPr lang="en-US" altLang="zh-CN" sz="2000" b="0" baseline="-25000" dirty="0">
                  <a:solidFill>
                    <a:srgbClr val="000000"/>
                  </a:solidFill>
                  <a:latin typeface="Times New Roman" panose="02020603050405020304" pitchFamily="18" charset="0"/>
                  <a:ea typeface="黑体" panose="02010609060101010101" charset="-122"/>
                </a:rPr>
                <a:t>4</a:t>
              </a:r>
              <a:endParaRPr lang="zh-CN" altLang="en-US" sz="2000" b="0" baseline="-25000" dirty="0">
                <a:solidFill>
                  <a:srgbClr val="000000"/>
                </a:solidFill>
                <a:latin typeface="Times New Roman" panose="02020603050405020304" pitchFamily="18" charset="0"/>
                <a:ea typeface="黑体" panose="02010609060101010101" charset="-122"/>
              </a:endParaRPr>
            </a:p>
          </p:txBody>
        </p:sp>
      </p:grpSp>
      <p:grpSp>
        <p:nvGrpSpPr>
          <p:cNvPr id="52" name="组合 34"/>
          <p:cNvGrpSpPr/>
          <p:nvPr/>
        </p:nvGrpSpPr>
        <p:grpSpPr>
          <a:xfrm>
            <a:off x="5911658" y="5737477"/>
            <a:ext cx="804749" cy="510184"/>
            <a:chOff x="950776" y="5231674"/>
            <a:chExt cx="919072" cy="692332"/>
          </a:xfrm>
        </p:grpSpPr>
        <p:sp>
          <p:nvSpPr>
            <p:cNvPr id="53" name="矩形 35"/>
            <p:cNvSpPr/>
            <p:nvPr/>
          </p:nvSpPr>
          <p:spPr>
            <a:xfrm>
              <a:off x="955448" y="5231674"/>
              <a:ext cx="914400" cy="346166"/>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0.15</a:t>
              </a:r>
              <a:endParaRPr lang="zh-CN" altLang="en-US" sz="2000" b="0" dirty="0">
                <a:solidFill>
                  <a:srgbClr val="000000"/>
                </a:solidFill>
                <a:latin typeface="Times New Roman" panose="02020603050405020304" pitchFamily="18" charset="0"/>
                <a:ea typeface="黑体" panose="02010609060101010101" charset="-122"/>
              </a:endParaRPr>
            </a:p>
          </p:txBody>
        </p:sp>
        <p:sp>
          <p:nvSpPr>
            <p:cNvPr id="54" name="矩形 36"/>
            <p:cNvSpPr/>
            <p:nvPr/>
          </p:nvSpPr>
          <p:spPr>
            <a:xfrm>
              <a:off x="950776" y="5577840"/>
              <a:ext cx="914400" cy="346166"/>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I</a:t>
              </a:r>
              <a:r>
                <a:rPr lang="en-US" altLang="zh-CN" sz="2000" b="0" baseline="-25000" dirty="0">
                  <a:solidFill>
                    <a:srgbClr val="000000"/>
                  </a:solidFill>
                  <a:latin typeface="Times New Roman" panose="02020603050405020304" pitchFamily="18" charset="0"/>
                  <a:ea typeface="黑体" panose="02010609060101010101" charset="-122"/>
                </a:rPr>
                <a:t>3</a:t>
              </a:r>
              <a:endParaRPr lang="zh-CN" altLang="en-US" sz="2000" b="0" baseline="-25000" dirty="0">
                <a:solidFill>
                  <a:srgbClr val="000000"/>
                </a:solidFill>
                <a:latin typeface="Times New Roman" panose="02020603050405020304" pitchFamily="18" charset="0"/>
                <a:ea typeface="黑体" panose="02010609060101010101" charset="-122"/>
              </a:endParaRPr>
            </a:p>
          </p:txBody>
        </p:sp>
      </p:grpSp>
      <p:grpSp>
        <p:nvGrpSpPr>
          <p:cNvPr id="56" name="组合 37"/>
          <p:cNvGrpSpPr/>
          <p:nvPr/>
        </p:nvGrpSpPr>
        <p:grpSpPr>
          <a:xfrm>
            <a:off x="6986396" y="5737477"/>
            <a:ext cx="804748" cy="510184"/>
            <a:chOff x="950776" y="5231674"/>
            <a:chExt cx="919072" cy="692332"/>
          </a:xfrm>
        </p:grpSpPr>
        <p:sp>
          <p:nvSpPr>
            <p:cNvPr id="57" name="矩形 38"/>
            <p:cNvSpPr/>
            <p:nvPr/>
          </p:nvSpPr>
          <p:spPr>
            <a:xfrm>
              <a:off x="955448" y="5231674"/>
              <a:ext cx="914400" cy="346166"/>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0.30</a:t>
              </a:r>
              <a:endParaRPr lang="zh-CN" altLang="en-US" sz="2000" b="0" dirty="0">
                <a:solidFill>
                  <a:srgbClr val="000000"/>
                </a:solidFill>
                <a:latin typeface="Times New Roman" panose="02020603050405020304" pitchFamily="18" charset="0"/>
                <a:ea typeface="黑体" panose="02010609060101010101" charset="-122"/>
              </a:endParaRPr>
            </a:p>
          </p:txBody>
        </p:sp>
        <p:sp>
          <p:nvSpPr>
            <p:cNvPr id="58" name="矩形 39"/>
            <p:cNvSpPr/>
            <p:nvPr/>
          </p:nvSpPr>
          <p:spPr>
            <a:xfrm>
              <a:off x="950776" y="5577840"/>
              <a:ext cx="914400" cy="346166"/>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I</a:t>
              </a:r>
              <a:r>
                <a:rPr lang="en-US" altLang="zh-CN" sz="2000" b="0" baseline="-25000" dirty="0">
                  <a:solidFill>
                    <a:srgbClr val="000000"/>
                  </a:solidFill>
                  <a:latin typeface="Times New Roman" panose="02020603050405020304" pitchFamily="18" charset="0"/>
                  <a:ea typeface="黑体" panose="02010609060101010101" charset="-122"/>
                </a:rPr>
                <a:t>2</a:t>
              </a:r>
              <a:endParaRPr lang="zh-CN" altLang="en-US" sz="2000" b="0" baseline="-25000" dirty="0">
                <a:solidFill>
                  <a:srgbClr val="000000"/>
                </a:solidFill>
                <a:latin typeface="Times New Roman" panose="02020603050405020304" pitchFamily="18" charset="0"/>
                <a:ea typeface="黑体" panose="02010609060101010101" charset="-122"/>
              </a:endParaRPr>
            </a:p>
          </p:txBody>
        </p:sp>
      </p:grpSp>
      <p:grpSp>
        <p:nvGrpSpPr>
          <p:cNvPr id="59" name="组合 40"/>
          <p:cNvGrpSpPr/>
          <p:nvPr/>
        </p:nvGrpSpPr>
        <p:grpSpPr>
          <a:xfrm>
            <a:off x="8061133" y="5737477"/>
            <a:ext cx="804749" cy="510184"/>
            <a:chOff x="950776" y="5231674"/>
            <a:chExt cx="919072" cy="692332"/>
          </a:xfrm>
        </p:grpSpPr>
        <p:sp>
          <p:nvSpPr>
            <p:cNvPr id="60" name="矩形 41"/>
            <p:cNvSpPr/>
            <p:nvPr/>
          </p:nvSpPr>
          <p:spPr>
            <a:xfrm>
              <a:off x="955448" y="5231674"/>
              <a:ext cx="914400" cy="346166"/>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0.45</a:t>
              </a:r>
              <a:endParaRPr lang="zh-CN" altLang="en-US" sz="2000" b="0" dirty="0">
                <a:solidFill>
                  <a:srgbClr val="000000"/>
                </a:solidFill>
                <a:latin typeface="Times New Roman" panose="02020603050405020304" pitchFamily="18" charset="0"/>
                <a:ea typeface="黑体" panose="02010609060101010101" charset="-122"/>
              </a:endParaRPr>
            </a:p>
          </p:txBody>
        </p:sp>
        <p:sp>
          <p:nvSpPr>
            <p:cNvPr id="61" name="矩形 42"/>
            <p:cNvSpPr/>
            <p:nvPr/>
          </p:nvSpPr>
          <p:spPr>
            <a:xfrm>
              <a:off x="950776" y="5577840"/>
              <a:ext cx="914400" cy="346166"/>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I</a:t>
              </a:r>
              <a:r>
                <a:rPr lang="en-US" altLang="zh-CN" sz="2000" b="0" baseline="-25000" dirty="0">
                  <a:solidFill>
                    <a:srgbClr val="000000"/>
                  </a:solidFill>
                  <a:latin typeface="Times New Roman" panose="02020603050405020304" pitchFamily="18" charset="0"/>
                  <a:ea typeface="黑体" panose="02010609060101010101" charset="-122"/>
                </a:rPr>
                <a:t>1</a:t>
              </a:r>
              <a:endParaRPr lang="zh-CN" altLang="en-US" sz="2000" b="0" baseline="-25000" dirty="0">
                <a:solidFill>
                  <a:srgbClr val="000000"/>
                </a:solidFill>
                <a:latin typeface="Times New Roman" panose="02020603050405020304" pitchFamily="18" charset="0"/>
                <a:ea typeface="黑体" panose="02010609060101010101" charset="-122"/>
              </a:endParaRPr>
            </a:p>
          </p:txBody>
        </p:sp>
      </p:grpSp>
      <p:sp>
        <p:nvSpPr>
          <p:cNvPr id="62" name="矩形 44"/>
          <p:cNvSpPr/>
          <p:nvPr/>
        </p:nvSpPr>
        <p:spPr>
          <a:xfrm>
            <a:off x="2150871" y="5123116"/>
            <a:ext cx="800579" cy="254508"/>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0.02</a:t>
            </a:r>
            <a:endParaRPr lang="zh-CN" altLang="en-US" sz="2000" b="0" dirty="0">
              <a:solidFill>
                <a:srgbClr val="000000"/>
              </a:solidFill>
              <a:latin typeface="Times New Roman" panose="02020603050405020304" pitchFamily="18" charset="0"/>
              <a:ea typeface="黑体" panose="02010609060101010101" charset="-122"/>
            </a:endParaRPr>
          </a:p>
        </p:txBody>
      </p:sp>
      <p:cxnSp>
        <p:nvCxnSpPr>
          <p:cNvPr id="63" name="直接连接符 4"/>
          <p:cNvCxnSpPr>
            <a:stCxn id="41" idx="0"/>
            <a:endCxn id="62" idx="2"/>
          </p:cNvCxnSpPr>
          <p:nvPr/>
        </p:nvCxnSpPr>
        <p:spPr>
          <a:xfrm flipV="1">
            <a:off x="2017128" y="5377624"/>
            <a:ext cx="534033" cy="359853"/>
          </a:xfrm>
          <a:prstGeom prst="line">
            <a:avLst/>
          </a:prstGeom>
          <a:ln w="9525" cap="flat" cmpd="sng">
            <a:solidFill>
              <a:srgbClr val="000000"/>
            </a:solidFill>
            <a:prstDash val="solid"/>
            <a:headEnd type="none" w="med" len="med"/>
            <a:tailEnd type="none" w="med" len="med"/>
          </a:ln>
        </p:spPr>
      </p:cxnSp>
      <p:cxnSp>
        <p:nvCxnSpPr>
          <p:cNvPr id="64" name="直接连接符 48"/>
          <p:cNvCxnSpPr>
            <a:stCxn id="44" idx="0"/>
            <a:endCxn id="62" idx="2"/>
          </p:cNvCxnSpPr>
          <p:nvPr/>
        </p:nvCxnSpPr>
        <p:spPr>
          <a:xfrm flipH="1" flipV="1">
            <a:off x="2551161" y="5377624"/>
            <a:ext cx="540705" cy="359853"/>
          </a:xfrm>
          <a:prstGeom prst="line">
            <a:avLst/>
          </a:prstGeom>
          <a:ln w="9525" cap="flat" cmpd="sng">
            <a:solidFill>
              <a:srgbClr val="000000"/>
            </a:solidFill>
            <a:prstDash val="solid"/>
            <a:headEnd type="none" w="med" len="med"/>
            <a:tailEnd type="none" w="med" len="med"/>
          </a:ln>
        </p:spPr>
      </p:cxnSp>
      <p:sp>
        <p:nvSpPr>
          <p:cNvPr id="65" name="矩形 53"/>
          <p:cNvSpPr/>
          <p:nvPr/>
        </p:nvSpPr>
        <p:spPr>
          <a:xfrm>
            <a:off x="2893821" y="4553203"/>
            <a:ext cx="800579" cy="254508"/>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0.05</a:t>
            </a:r>
            <a:endParaRPr lang="zh-CN" altLang="en-US" sz="2000" b="0" dirty="0">
              <a:solidFill>
                <a:srgbClr val="000000"/>
              </a:solidFill>
              <a:latin typeface="Times New Roman" panose="02020603050405020304" pitchFamily="18" charset="0"/>
              <a:ea typeface="黑体" panose="02010609060101010101" charset="-122"/>
            </a:endParaRPr>
          </a:p>
        </p:txBody>
      </p:sp>
      <p:cxnSp>
        <p:nvCxnSpPr>
          <p:cNvPr id="66" name="直接连接符 54"/>
          <p:cNvCxnSpPr>
            <a:stCxn id="47" idx="0"/>
            <a:endCxn id="65" idx="2"/>
          </p:cNvCxnSpPr>
          <p:nvPr/>
        </p:nvCxnSpPr>
        <p:spPr>
          <a:xfrm flipH="1" flipV="1">
            <a:off x="3294111" y="4807711"/>
            <a:ext cx="872492" cy="934529"/>
          </a:xfrm>
          <a:prstGeom prst="line">
            <a:avLst/>
          </a:prstGeom>
          <a:ln w="9525" cap="flat" cmpd="sng">
            <a:solidFill>
              <a:srgbClr val="000000"/>
            </a:solidFill>
            <a:prstDash val="solid"/>
            <a:headEnd type="none" w="med" len="med"/>
            <a:tailEnd type="none" w="med" len="med"/>
          </a:ln>
        </p:spPr>
      </p:cxnSp>
      <p:cxnSp>
        <p:nvCxnSpPr>
          <p:cNvPr id="67" name="直接连接符 57"/>
          <p:cNvCxnSpPr>
            <a:stCxn id="62" idx="0"/>
            <a:endCxn id="65" idx="2"/>
          </p:cNvCxnSpPr>
          <p:nvPr/>
        </p:nvCxnSpPr>
        <p:spPr>
          <a:xfrm flipV="1">
            <a:off x="2551161" y="4807711"/>
            <a:ext cx="742950" cy="315405"/>
          </a:xfrm>
          <a:prstGeom prst="line">
            <a:avLst/>
          </a:prstGeom>
          <a:ln w="9525" cap="flat" cmpd="sng">
            <a:solidFill>
              <a:srgbClr val="000000"/>
            </a:solidFill>
            <a:prstDash val="solid"/>
            <a:headEnd type="none" w="med" len="med"/>
            <a:tailEnd type="none" w="med" len="med"/>
          </a:ln>
        </p:spPr>
      </p:cxnSp>
      <p:sp>
        <p:nvSpPr>
          <p:cNvPr id="68" name="矩形 64"/>
          <p:cNvSpPr/>
          <p:nvPr/>
        </p:nvSpPr>
        <p:spPr>
          <a:xfrm>
            <a:off x="3636771" y="3981703"/>
            <a:ext cx="800579" cy="254508"/>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0.10</a:t>
            </a:r>
            <a:endParaRPr lang="zh-CN" altLang="en-US" sz="2000" b="0" dirty="0">
              <a:solidFill>
                <a:srgbClr val="000000"/>
              </a:solidFill>
              <a:latin typeface="Times New Roman" panose="02020603050405020304" pitchFamily="18" charset="0"/>
              <a:ea typeface="黑体" panose="02010609060101010101" charset="-122"/>
            </a:endParaRPr>
          </a:p>
        </p:txBody>
      </p:sp>
      <p:cxnSp>
        <p:nvCxnSpPr>
          <p:cNvPr id="69" name="直接连接符 65"/>
          <p:cNvCxnSpPr>
            <a:stCxn id="50" idx="0"/>
            <a:endCxn id="68" idx="2"/>
          </p:cNvCxnSpPr>
          <p:nvPr/>
        </p:nvCxnSpPr>
        <p:spPr>
          <a:xfrm flipH="1" flipV="1">
            <a:off x="4037061" y="4236211"/>
            <a:ext cx="1204280" cy="1501266"/>
          </a:xfrm>
          <a:prstGeom prst="line">
            <a:avLst/>
          </a:prstGeom>
          <a:ln w="9525" cap="flat" cmpd="sng">
            <a:solidFill>
              <a:srgbClr val="000000"/>
            </a:solidFill>
            <a:prstDash val="solid"/>
            <a:headEnd type="none" w="med" len="med"/>
            <a:tailEnd type="none" w="med" len="med"/>
          </a:ln>
        </p:spPr>
      </p:cxnSp>
      <p:cxnSp>
        <p:nvCxnSpPr>
          <p:cNvPr id="70" name="直接连接符 68"/>
          <p:cNvCxnSpPr>
            <a:stCxn id="65" idx="0"/>
            <a:endCxn id="68" idx="2"/>
          </p:cNvCxnSpPr>
          <p:nvPr/>
        </p:nvCxnSpPr>
        <p:spPr>
          <a:xfrm flipV="1">
            <a:off x="3294111" y="4236211"/>
            <a:ext cx="742950" cy="316992"/>
          </a:xfrm>
          <a:prstGeom prst="line">
            <a:avLst/>
          </a:prstGeom>
          <a:ln w="9525" cap="flat" cmpd="sng">
            <a:solidFill>
              <a:srgbClr val="000000"/>
            </a:solidFill>
            <a:prstDash val="solid"/>
            <a:headEnd type="none" w="med" len="med"/>
            <a:tailEnd type="none" w="med" len="med"/>
          </a:ln>
        </p:spPr>
      </p:cxnSp>
      <p:sp>
        <p:nvSpPr>
          <p:cNvPr id="71" name="矩形 71"/>
          <p:cNvSpPr/>
          <p:nvPr/>
        </p:nvSpPr>
        <p:spPr>
          <a:xfrm>
            <a:off x="4379721" y="3413378"/>
            <a:ext cx="800579" cy="254508"/>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0.25</a:t>
            </a:r>
            <a:endParaRPr lang="zh-CN" altLang="en-US" sz="2000" b="0" dirty="0">
              <a:solidFill>
                <a:srgbClr val="000000"/>
              </a:solidFill>
              <a:latin typeface="Times New Roman" panose="02020603050405020304" pitchFamily="18" charset="0"/>
              <a:ea typeface="黑体" panose="02010609060101010101" charset="-122"/>
            </a:endParaRPr>
          </a:p>
        </p:txBody>
      </p:sp>
      <p:cxnSp>
        <p:nvCxnSpPr>
          <p:cNvPr id="72" name="直接连接符 72"/>
          <p:cNvCxnSpPr>
            <a:stCxn id="53" idx="0"/>
            <a:endCxn id="71" idx="2"/>
          </p:cNvCxnSpPr>
          <p:nvPr/>
        </p:nvCxnSpPr>
        <p:spPr>
          <a:xfrm flipH="1" flipV="1">
            <a:off x="4780011" y="3667886"/>
            <a:ext cx="1536067" cy="2069591"/>
          </a:xfrm>
          <a:prstGeom prst="line">
            <a:avLst/>
          </a:prstGeom>
          <a:ln w="9525" cap="flat" cmpd="sng">
            <a:solidFill>
              <a:srgbClr val="000000"/>
            </a:solidFill>
            <a:prstDash val="solid"/>
            <a:headEnd type="none" w="med" len="med"/>
            <a:tailEnd type="none" w="med" len="med"/>
          </a:ln>
        </p:spPr>
      </p:cxnSp>
      <p:cxnSp>
        <p:nvCxnSpPr>
          <p:cNvPr id="73" name="直接连接符 75"/>
          <p:cNvCxnSpPr>
            <a:stCxn id="68" idx="0"/>
            <a:endCxn id="71" idx="2"/>
          </p:cNvCxnSpPr>
          <p:nvPr/>
        </p:nvCxnSpPr>
        <p:spPr>
          <a:xfrm flipV="1">
            <a:off x="4037061" y="3667886"/>
            <a:ext cx="742950" cy="313817"/>
          </a:xfrm>
          <a:prstGeom prst="line">
            <a:avLst/>
          </a:prstGeom>
          <a:ln w="9525" cap="flat" cmpd="sng">
            <a:solidFill>
              <a:srgbClr val="000000"/>
            </a:solidFill>
            <a:prstDash val="solid"/>
            <a:headEnd type="none" w="med" len="med"/>
            <a:tailEnd type="none" w="med" len="med"/>
          </a:ln>
        </p:spPr>
      </p:cxnSp>
      <p:sp>
        <p:nvSpPr>
          <p:cNvPr id="74" name="矩形 78"/>
          <p:cNvSpPr/>
          <p:nvPr/>
        </p:nvSpPr>
        <p:spPr>
          <a:xfrm>
            <a:off x="5121083" y="2843466"/>
            <a:ext cx="800579" cy="254508"/>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0.55</a:t>
            </a:r>
            <a:endParaRPr lang="zh-CN" altLang="en-US" sz="2000" b="0" dirty="0">
              <a:solidFill>
                <a:srgbClr val="000000"/>
              </a:solidFill>
              <a:latin typeface="Times New Roman" panose="02020603050405020304" pitchFamily="18" charset="0"/>
              <a:ea typeface="黑体" panose="02010609060101010101" charset="-122"/>
            </a:endParaRPr>
          </a:p>
        </p:txBody>
      </p:sp>
      <p:cxnSp>
        <p:nvCxnSpPr>
          <p:cNvPr id="75" name="直接连接符 79"/>
          <p:cNvCxnSpPr>
            <a:stCxn id="57" idx="0"/>
            <a:endCxn id="74" idx="2"/>
          </p:cNvCxnSpPr>
          <p:nvPr/>
        </p:nvCxnSpPr>
        <p:spPr>
          <a:xfrm flipH="1" flipV="1">
            <a:off x="5521373" y="3097974"/>
            <a:ext cx="1869443" cy="2639503"/>
          </a:xfrm>
          <a:prstGeom prst="line">
            <a:avLst/>
          </a:prstGeom>
          <a:ln w="9525" cap="flat" cmpd="sng">
            <a:solidFill>
              <a:srgbClr val="000000"/>
            </a:solidFill>
            <a:prstDash val="solid"/>
            <a:headEnd type="none" w="med" len="med"/>
            <a:tailEnd type="none" w="med" len="med"/>
          </a:ln>
        </p:spPr>
      </p:cxnSp>
      <p:cxnSp>
        <p:nvCxnSpPr>
          <p:cNvPr id="76" name="直接连接符 82"/>
          <p:cNvCxnSpPr>
            <a:stCxn id="71" idx="0"/>
            <a:endCxn id="74" idx="2"/>
          </p:cNvCxnSpPr>
          <p:nvPr/>
        </p:nvCxnSpPr>
        <p:spPr>
          <a:xfrm flipV="1">
            <a:off x="4780011" y="3097974"/>
            <a:ext cx="741362" cy="315404"/>
          </a:xfrm>
          <a:prstGeom prst="line">
            <a:avLst/>
          </a:prstGeom>
          <a:ln w="9525" cap="flat" cmpd="sng">
            <a:solidFill>
              <a:srgbClr val="000000"/>
            </a:solidFill>
            <a:prstDash val="solid"/>
            <a:headEnd type="none" w="med" len="med"/>
            <a:tailEnd type="none" w="med" len="med"/>
          </a:ln>
        </p:spPr>
      </p:cxnSp>
      <p:cxnSp>
        <p:nvCxnSpPr>
          <p:cNvPr id="77" name="直接连接符 88"/>
          <p:cNvCxnSpPr>
            <a:stCxn id="60" idx="0"/>
          </p:cNvCxnSpPr>
          <p:nvPr/>
        </p:nvCxnSpPr>
        <p:spPr>
          <a:xfrm flipH="1" flipV="1">
            <a:off x="6321233" y="2619627"/>
            <a:ext cx="2144320" cy="3117850"/>
          </a:xfrm>
          <a:prstGeom prst="line">
            <a:avLst/>
          </a:prstGeom>
          <a:ln w="9525" cap="flat" cmpd="sng">
            <a:solidFill>
              <a:srgbClr val="000000"/>
            </a:solidFill>
            <a:prstDash val="solid"/>
            <a:headEnd type="none" w="med" len="med"/>
            <a:tailEnd type="none" w="med" len="med"/>
          </a:ln>
        </p:spPr>
      </p:cxnSp>
      <p:cxnSp>
        <p:nvCxnSpPr>
          <p:cNvPr id="78" name="直接连接符 91"/>
          <p:cNvCxnSpPr>
            <a:stCxn id="74" idx="0"/>
          </p:cNvCxnSpPr>
          <p:nvPr/>
        </p:nvCxnSpPr>
        <p:spPr>
          <a:xfrm flipV="1">
            <a:off x="5521373" y="2619627"/>
            <a:ext cx="799860" cy="223839"/>
          </a:xfrm>
          <a:prstGeom prst="line">
            <a:avLst/>
          </a:prstGeom>
          <a:ln w="9525" cap="flat" cmpd="sng">
            <a:solidFill>
              <a:srgbClr val="000000"/>
            </a:solidFill>
            <a:prstDash val="solid"/>
            <a:headEnd type="none" w="med" len="med"/>
            <a:tailEnd type="none" w="med" len="med"/>
          </a:ln>
        </p:spPr>
      </p:cxnSp>
      <p:sp>
        <p:nvSpPr>
          <p:cNvPr id="79" name="文本框 83"/>
          <p:cNvSpPr txBox="1"/>
          <p:nvPr/>
        </p:nvSpPr>
        <p:spPr>
          <a:xfrm>
            <a:off x="5611622" y="2492627"/>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1</a:t>
            </a:r>
            <a:endParaRPr lang="zh-CN" altLang="en-US" sz="1800" b="0" dirty="0">
              <a:solidFill>
                <a:srgbClr val="000000"/>
              </a:solidFill>
              <a:latin typeface="Times New Roman" panose="02020603050405020304" pitchFamily="18" charset="0"/>
            </a:endParaRPr>
          </a:p>
        </p:txBody>
      </p:sp>
      <p:sp>
        <p:nvSpPr>
          <p:cNvPr id="80" name="文本框 107"/>
          <p:cNvSpPr txBox="1"/>
          <p:nvPr/>
        </p:nvSpPr>
        <p:spPr>
          <a:xfrm>
            <a:off x="4828983" y="3054602"/>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1</a:t>
            </a:r>
            <a:endParaRPr lang="zh-CN" altLang="en-US" sz="1800" b="0" dirty="0">
              <a:solidFill>
                <a:srgbClr val="000000"/>
              </a:solidFill>
              <a:latin typeface="Times New Roman" panose="02020603050405020304" pitchFamily="18" charset="0"/>
            </a:endParaRPr>
          </a:p>
        </p:txBody>
      </p:sp>
      <p:sp>
        <p:nvSpPr>
          <p:cNvPr id="81" name="文本框 108"/>
          <p:cNvSpPr txBox="1"/>
          <p:nvPr/>
        </p:nvSpPr>
        <p:spPr>
          <a:xfrm>
            <a:off x="4068572" y="3637216"/>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1</a:t>
            </a:r>
            <a:endParaRPr lang="zh-CN" altLang="en-US" sz="1800" b="0" dirty="0">
              <a:solidFill>
                <a:srgbClr val="000000"/>
              </a:solidFill>
              <a:latin typeface="Times New Roman" panose="02020603050405020304" pitchFamily="18" charset="0"/>
            </a:endParaRPr>
          </a:p>
        </p:txBody>
      </p:sp>
      <p:sp>
        <p:nvSpPr>
          <p:cNvPr id="82" name="文本框 109"/>
          <p:cNvSpPr txBox="1"/>
          <p:nvPr/>
        </p:nvSpPr>
        <p:spPr>
          <a:xfrm>
            <a:off x="3295458" y="4221416"/>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1</a:t>
            </a:r>
            <a:endParaRPr lang="zh-CN" altLang="en-US" sz="1800" b="0" dirty="0">
              <a:solidFill>
                <a:srgbClr val="000000"/>
              </a:solidFill>
              <a:latin typeface="Times New Roman" panose="02020603050405020304" pitchFamily="18" charset="0"/>
            </a:endParaRPr>
          </a:p>
        </p:txBody>
      </p:sp>
      <p:sp>
        <p:nvSpPr>
          <p:cNvPr id="83" name="文本框 110"/>
          <p:cNvSpPr txBox="1"/>
          <p:nvPr/>
        </p:nvSpPr>
        <p:spPr>
          <a:xfrm>
            <a:off x="2582672" y="4762752"/>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1</a:t>
            </a:r>
            <a:endParaRPr lang="zh-CN" altLang="en-US" sz="1800" b="0" dirty="0">
              <a:solidFill>
                <a:srgbClr val="000000"/>
              </a:solidFill>
              <a:latin typeface="Times New Roman" panose="02020603050405020304" pitchFamily="18" charset="0"/>
            </a:endParaRPr>
          </a:p>
        </p:txBody>
      </p:sp>
      <p:sp>
        <p:nvSpPr>
          <p:cNvPr id="84" name="文本框 111"/>
          <p:cNvSpPr txBox="1"/>
          <p:nvPr/>
        </p:nvSpPr>
        <p:spPr>
          <a:xfrm>
            <a:off x="1904808" y="5418391"/>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1</a:t>
            </a:r>
            <a:endParaRPr lang="zh-CN" altLang="en-US" sz="1800" b="0" dirty="0">
              <a:solidFill>
                <a:srgbClr val="000000"/>
              </a:solidFill>
              <a:latin typeface="Times New Roman" panose="02020603050405020304" pitchFamily="18" charset="0"/>
            </a:endParaRPr>
          </a:p>
        </p:txBody>
      </p:sp>
      <p:sp>
        <p:nvSpPr>
          <p:cNvPr id="85" name="文本框 112"/>
          <p:cNvSpPr txBox="1"/>
          <p:nvPr/>
        </p:nvSpPr>
        <p:spPr>
          <a:xfrm>
            <a:off x="7316597" y="3778502"/>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0</a:t>
            </a:r>
            <a:endParaRPr lang="zh-CN" altLang="en-US" sz="1800" b="0" dirty="0">
              <a:solidFill>
                <a:srgbClr val="000000"/>
              </a:solidFill>
              <a:latin typeface="Times New Roman" panose="02020603050405020304" pitchFamily="18" charset="0"/>
            </a:endParaRPr>
          </a:p>
        </p:txBody>
      </p:sp>
      <p:sp>
        <p:nvSpPr>
          <p:cNvPr id="86" name="文本框 113"/>
          <p:cNvSpPr txBox="1"/>
          <p:nvPr/>
        </p:nvSpPr>
        <p:spPr>
          <a:xfrm>
            <a:off x="6322822" y="4022977"/>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0</a:t>
            </a:r>
            <a:endParaRPr lang="zh-CN" altLang="en-US" sz="1800" b="0" dirty="0">
              <a:solidFill>
                <a:srgbClr val="000000"/>
              </a:solidFill>
              <a:latin typeface="Times New Roman" panose="02020603050405020304" pitchFamily="18" charset="0"/>
            </a:endParaRPr>
          </a:p>
        </p:txBody>
      </p:sp>
      <p:sp>
        <p:nvSpPr>
          <p:cNvPr id="87" name="文本框 114"/>
          <p:cNvSpPr txBox="1"/>
          <p:nvPr/>
        </p:nvSpPr>
        <p:spPr>
          <a:xfrm>
            <a:off x="5611622" y="4510340"/>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0</a:t>
            </a:r>
            <a:endParaRPr lang="zh-CN" altLang="en-US" sz="1800" b="0" dirty="0">
              <a:solidFill>
                <a:srgbClr val="000000"/>
              </a:solidFill>
              <a:latin typeface="Times New Roman" panose="02020603050405020304" pitchFamily="18" charset="0"/>
            </a:endParaRPr>
          </a:p>
        </p:txBody>
      </p:sp>
      <p:sp>
        <p:nvSpPr>
          <p:cNvPr id="88" name="文本框 115"/>
          <p:cNvSpPr txBox="1"/>
          <p:nvPr/>
        </p:nvSpPr>
        <p:spPr>
          <a:xfrm>
            <a:off x="4533708" y="4662741"/>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0</a:t>
            </a:r>
            <a:endParaRPr lang="zh-CN" altLang="en-US" sz="1800" b="0" dirty="0">
              <a:solidFill>
                <a:srgbClr val="000000"/>
              </a:solidFill>
              <a:latin typeface="Times New Roman" panose="02020603050405020304" pitchFamily="18" charset="0"/>
            </a:endParaRPr>
          </a:p>
        </p:txBody>
      </p:sp>
      <p:sp>
        <p:nvSpPr>
          <p:cNvPr id="89" name="文本框 116"/>
          <p:cNvSpPr txBox="1"/>
          <p:nvPr/>
        </p:nvSpPr>
        <p:spPr>
          <a:xfrm>
            <a:off x="2946208" y="5408866"/>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0</a:t>
            </a:r>
            <a:endParaRPr lang="zh-CN" altLang="en-US" sz="1800" b="0" dirty="0">
              <a:solidFill>
                <a:srgbClr val="000000"/>
              </a:solidFill>
              <a:latin typeface="Times New Roman" panose="02020603050405020304" pitchFamily="18" charset="0"/>
            </a:endParaRPr>
          </a:p>
        </p:txBody>
      </p:sp>
      <p:sp>
        <p:nvSpPr>
          <p:cNvPr id="90" name="文本框 117"/>
          <p:cNvSpPr txBox="1"/>
          <p:nvPr/>
        </p:nvSpPr>
        <p:spPr>
          <a:xfrm>
            <a:off x="3727258" y="4899277"/>
            <a:ext cx="262690"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0</a:t>
            </a:r>
            <a:endParaRPr lang="zh-CN" altLang="en-US" sz="1800" b="0" dirty="0">
              <a:solidFill>
                <a:srgbClr val="000000"/>
              </a:solidFill>
              <a:latin typeface="Times New Roman" panose="02020603050405020304" pitchFamily="18" charset="0"/>
            </a:endParaRPr>
          </a:p>
        </p:txBody>
      </p:sp>
      <p:sp>
        <p:nvSpPr>
          <p:cNvPr id="91" name="矩形 87"/>
          <p:cNvSpPr/>
          <p:nvPr/>
        </p:nvSpPr>
        <p:spPr>
          <a:xfrm>
            <a:off x="5902484" y="2275389"/>
            <a:ext cx="800579" cy="254508"/>
          </a:xfrm>
          <a:prstGeom prst="rect">
            <a:avLst/>
          </a:prstGeom>
          <a:noFill/>
          <a:ln w="9525" cap="flat" cmpd="sng">
            <a:solidFill>
              <a:srgbClr val="00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130000"/>
              </a:lnSpc>
              <a:spcBef>
                <a:spcPct val="0"/>
              </a:spcBef>
              <a:buClrTx/>
              <a:buFontTx/>
              <a:buNone/>
            </a:pPr>
            <a:r>
              <a:rPr lang="en-US" altLang="zh-CN" sz="2000" b="0" dirty="0">
                <a:solidFill>
                  <a:srgbClr val="000000"/>
                </a:solidFill>
                <a:latin typeface="Times New Roman" panose="02020603050405020304" pitchFamily="18" charset="0"/>
                <a:ea typeface="黑体" panose="02010609060101010101" charset="-122"/>
              </a:rPr>
              <a:t>1.00</a:t>
            </a:r>
            <a:endParaRPr lang="zh-CN" altLang="en-US" sz="2000" b="0" dirty="0">
              <a:solidFill>
                <a:srgbClr val="000000"/>
              </a:solidFill>
              <a:latin typeface="Times New Roman" panose="02020603050405020304" pitchFamily="18" charset="0"/>
              <a:ea typeface="黑体" panose="02010609060101010101" charset="-122"/>
            </a:endParaRPr>
          </a:p>
        </p:txBody>
      </p:sp>
      <p:cxnSp>
        <p:nvCxnSpPr>
          <p:cNvPr id="3" name="直接连接符 2"/>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a:t>
            </a:r>
            <a:r>
              <a:rPr lang="en-US" altLang="zh-CN"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grpSp>
        <p:nvGrpSpPr>
          <p:cNvPr id="38" name="Group 2"/>
          <p:cNvGrpSpPr/>
          <p:nvPr/>
        </p:nvGrpSpPr>
        <p:grpSpPr>
          <a:xfrm>
            <a:off x="2591792" y="1481021"/>
            <a:ext cx="6408712" cy="2774436"/>
            <a:chOff x="623" y="1055"/>
            <a:chExt cx="4562" cy="2018"/>
          </a:xfrm>
        </p:grpSpPr>
        <p:sp>
          <p:nvSpPr>
            <p:cNvPr id="39" name="Rectangle 3"/>
            <p:cNvSpPr/>
            <p:nvPr/>
          </p:nvSpPr>
          <p:spPr>
            <a:xfrm>
              <a:off x="623" y="1055"/>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defTabSz="914400" eaLnBrk="1" latinLnBrk="0" hangingPunct="1">
                <a:lnSpc>
                  <a:spcPct val="80000"/>
                </a:lnSpc>
                <a:spcBef>
                  <a:spcPct val="0"/>
                </a:spcBef>
                <a:buClrTx/>
                <a:buSzTx/>
                <a:buFont typeface="Arial" panose="020B0604020202020204" pitchFamily="34" charset="0"/>
                <a:buNone/>
                <a:defRPr/>
              </a:pPr>
              <a:r>
                <a:rPr lang="zh-CN" altLang="en-US" sz="1800" dirty="0">
                  <a:latin typeface="宋体" panose="02010600030101010101" pitchFamily="2" charset="-122"/>
                  <a:ea typeface="宋体" panose="02010600030101010101" pitchFamily="2" charset="-122"/>
                </a:rPr>
                <a:t>指令序号</a:t>
              </a:r>
              <a:endParaRPr lang="zh-CN" altLang="en-US" sz="1800" dirty="0">
                <a:latin typeface="宋体" panose="02010600030101010101" pitchFamily="2" charset="-122"/>
                <a:ea typeface="宋体" panose="02010600030101010101" pitchFamily="2" charset="-122"/>
              </a:endParaRPr>
            </a:p>
          </p:txBody>
        </p:sp>
        <p:sp>
          <p:nvSpPr>
            <p:cNvPr id="40" name="Rectangle 4"/>
            <p:cNvSpPr/>
            <p:nvPr/>
          </p:nvSpPr>
          <p:spPr>
            <a:xfrm>
              <a:off x="1569" y="1055"/>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概率</a:t>
              </a:r>
              <a:endParaRPr lang="zh-CN" altLang="en-US" sz="1800" dirty="0">
                <a:latin typeface="宋体" panose="02010600030101010101" pitchFamily="2" charset="-122"/>
                <a:ea typeface="宋体" panose="02010600030101010101" pitchFamily="2" charset="-122"/>
              </a:endParaRPr>
            </a:p>
          </p:txBody>
        </p:sp>
        <p:sp>
          <p:nvSpPr>
            <p:cNvPr id="41" name="Rectangle 5"/>
            <p:cNvSpPr/>
            <p:nvPr/>
          </p:nvSpPr>
          <p:spPr>
            <a:xfrm>
              <a:off x="2129" y="1055"/>
              <a:ext cx="1765"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eaLnBrk="1" latinLnBrk="0" hangingPunct="1">
                <a:lnSpc>
                  <a:spcPct val="80000"/>
                </a:lnSpc>
                <a:spcBef>
                  <a:spcPct val="0"/>
                </a:spcBef>
                <a:buClrTx/>
                <a:buSzTx/>
                <a:buNone/>
                <a:defRPr/>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Huffman</a:t>
              </a:r>
              <a:r>
                <a:rPr lang="zh-CN" altLang="en-US" sz="1800" dirty="0">
                  <a:latin typeface="宋体" panose="02010600030101010101" pitchFamily="2" charset="-122"/>
                  <a:ea typeface="宋体" panose="02010600030101010101" pitchFamily="2" charset="-122"/>
                </a:rPr>
                <a:t>编码法</a:t>
              </a:r>
              <a:endParaRPr lang="zh-CN" altLang="en-US" sz="1800" dirty="0">
                <a:latin typeface="宋体" panose="02010600030101010101" pitchFamily="2" charset="-122"/>
                <a:ea typeface="宋体" panose="02010600030101010101" pitchFamily="2" charset="-122"/>
              </a:endParaRPr>
            </a:p>
          </p:txBody>
        </p:sp>
        <p:sp>
          <p:nvSpPr>
            <p:cNvPr id="42" name="Rectangle 6"/>
            <p:cNvSpPr/>
            <p:nvPr/>
          </p:nvSpPr>
          <p:spPr>
            <a:xfrm>
              <a:off x="3892" y="1055"/>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操作码长度</a:t>
              </a:r>
              <a:endParaRPr lang="zh-CN" altLang="en-US" sz="1800" dirty="0">
                <a:latin typeface="宋体" panose="02010600030101010101" pitchFamily="2" charset="-122"/>
                <a:ea typeface="宋体" panose="02010600030101010101" pitchFamily="2" charset="-122"/>
              </a:endParaRPr>
            </a:p>
          </p:txBody>
        </p:sp>
        <p:sp>
          <p:nvSpPr>
            <p:cNvPr id="43" name="Rectangle 7"/>
            <p:cNvSpPr/>
            <p:nvPr/>
          </p:nvSpPr>
          <p:spPr>
            <a:xfrm>
              <a:off x="623" y="1307"/>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1</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44" name="Rectangle 8"/>
            <p:cNvSpPr/>
            <p:nvPr/>
          </p:nvSpPr>
          <p:spPr>
            <a:xfrm>
              <a:off x="1569" y="1307"/>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0.45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45" name="Rectangle 9"/>
            <p:cNvSpPr/>
            <p:nvPr/>
          </p:nvSpPr>
          <p:spPr>
            <a:xfrm>
              <a:off x="2129" y="1307"/>
              <a:ext cx="1765" cy="254"/>
            </a:xfrm>
            <a:prstGeom prst="rect">
              <a:avLst/>
            </a:prstGeom>
            <a:noFill/>
            <a:ln w="25400" cap="flat" cmpd="sng">
              <a:solidFill>
                <a:srgbClr val="DDDDDD"/>
              </a:solidFill>
              <a:prstDash val="solid"/>
              <a:miter/>
              <a:headEnd type="none" w="med" len="med"/>
              <a:tailEnd type="none" w="med" len="med"/>
            </a:ln>
          </p:spPr>
          <p:txBody>
            <a:bodyPr wrap="none" lIns="179388" tIns="36513" rIns="17938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46" name="Rectangle 10"/>
            <p:cNvSpPr/>
            <p:nvPr/>
          </p:nvSpPr>
          <p:spPr>
            <a:xfrm>
              <a:off x="3892" y="1307"/>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a:t>
              </a:r>
              <a:r>
                <a:rPr lang="zh-CN" altLang="en-US" sz="1800" dirty="0">
                  <a:latin typeface="宋体" panose="02010600030101010101" pitchFamily="2" charset="-122"/>
                  <a:ea typeface="宋体" panose="02010600030101010101" pitchFamily="2" charset="-122"/>
                </a:rPr>
                <a:t>位</a:t>
              </a:r>
              <a:endParaRPr lang="zh-CN" altLang="en-US" sz="1800" dirty="0">
                <a:latin typeface="宋体" panose="02010600030101010101" pitchFamily="2" charset="-122"/>
                <a:ea typeface="宋体" panose="02010600030101010101" pitchFamily="2" charset="-122"/>
              </a:endParaRPr>
            </a:p>
          </p:txBody>
        </p:sp>
        <p:sp>
          <p:nvSpPr>
            <p:cNvPr id="47" name="Rectangle 11"/>
            <p:cNvSpPr/>
            <p:nvPr/>
          </p:nvSpPr>
          <p:spPr>
            <a:xfrm>
              <a:off x="623" y="1559"/>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2</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48" name="Rectangle 12"/>
            <p:cNvSpPr/>
            <p:nvPr/>
          </p:nvSpPr>
          <p:spPr>
            <a:xfrm>
              <a:off x="1569" y="1559"/>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0.30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49" name="Rectangle 13"/>
            <p:cNvSpPr/>
            <p:nvPr/>
          </p:nvSpPr>
          <p:spPr>
            <a:xfrm>
              <a:off x="2129" y="1559"/>
              <a:ext cx="1765" cy="254"/>
            </a:xfrm>
            <a:prstGeom prst="rect">
              <a:avLst/>
            </a:prstGeom>
            <a:noFill/>
            <a:ln w="25400" cap="flat" cmpd="sng">
              <a:solidFill>
                <a:srgbClr val="DDDDDD"/>
              </a:solidFill>
              <a:prstDash val="solid"/>
              <a:miter/>
              <a:headEnd type="none" w="med" len="med"/>
              <a:tailEnd type="none" w="med" len="med"/>
            </a:ln>
          </p:spPr>
          <p:txBody>
            <a:bodyPr wrap="none" lIns="179388" tIns="36513" rIns="17938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0" name="Rectangle 14"/>
            <p:cNvSpPr/>
            <p:nvPr/>
          </p:nvSpPr>
          <p:spPr>
            <a:xfrm>
              <a:off x="3892" y="1559"/>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2</a:t>
              </a:r>
              <a:r>
                <a:rPr lang="zh-CN" altLang="en-US" sz="1800" dirty="0">
                  <a:latin typeface="宋体" panose="02010600030101010101" pitchFamily="2" charset="-122"/>
                  <a:ea typeface="宋体" panose="02010600030101010101" pitchFamily="2" charset="-122"/>
                </a:rPr>
                <a:t>位</a:t>
              </a:r>
              <a:endParaRPr lang="zh-CN" altLang="en-US" sz="1800" dirty="0">
                <a:latin typeface="宋体" panose="02010600030101010101" pitchFamily="2" charset="-122"/>
                <a:ea typeface="宋体" panose="02010600030101010101" pitchFamily="2" charset="-122"/>
              </a:endParaRPr>
            </a:p>
          </p:txBody>
        </p:sp>
        <p:sp>
          <p:nvSpPr>
            <p:cNvPr id="51" name="Rectangle 15"/>
            <p:cNvSpPr/>
            <p:nvPr/>
          </p:nvSpPr>
          <p:spPr>
            <a:xfrm>
              <a:off x="623" y="1811"/>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3</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2" name="Rectangle 16"/>
            <p:cNvSpPr/>
            <p:nvPr/>
          </p:nvSpPr>
          <p:spPr>
            <a:xfrm>
              <a:off x="1569" y="1811"/>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0.15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3" name="Rectangle 17"/>
            <p:cNvSpPr/>
            <p:nvPr/>
          </p:nvSpPr>
          <p:spPr>
            <a:xfrm>
              <a:off x="2129" y="1811"/>
              <a:ext cx="1765" cy="254"/>
            </a:xfrm>
            <a:prstGeom prst="rect">
              <a:avLst/>
            </a:prstGeom>
            <a:noFill/>
            <a:ln w="25400" cap="flat" cmpd="sng">
              <a:solidFill>
                <a:srgbClr val="DDDDDD"/>
              </a:solidFill>
              <a:prstDash val="solid"/>
              <a:miter/>
              <a:headEnd type="none" w="med" len="med"/>
              <a:tailEnd type="none" w="med" len="med"/>
            </a:ln>
          </p:spPr>
          <p:txBody>
            <a:bodyPr wrap="none" lIns="179388" tIns="36513" rIns="17938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4" name="Rectangle 18"/>
            <p:cNvSpPr/>
            <p:nvPr/>
          </p:nvSpPr>
          <p:spPr>
            <a:xfrm>
              <a:off x="3892" y="1811"/>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3</a:t>
              </a:r>
              <a:r>
                <a:rPr lang="zh-CN" altLang="en-US" sz="1800" dirty="0">
                  <a:latin typeface="宋体" panose="02010600030101010101" pitchFamily="2" charset="-122"/>
                  <a:ea typeface="宋体" panose="02010600030101010101" pitchFamily="2" charset="-122"/>
                </a:rPr>
                <a:t>位</a:t>
              </a:r>
              <a:endParaRPr lang="zh-CN" altLang="en-US" sz="1800" dirty="0">
                <a:latin typeface="宋体" panose="02010600030101010101" pitchFamily="2" charset="-122"/>
                <a:ea typeface="宋体" panose="02010600030101010101" pitchFamily="2" charset="-122"/>
              </a:endParaRPr>
            </a:p>
          </p:txBody>
        </p:sp>
        <p:sp>
          <p:nvSpPr>
            <p:cNvPr id="56" name="Rectangle 19"/>
            <p:cNvSpPr/>
            <p:nvPr/>
          </p:nvSpPr>
          <p:spPr>
            <a:xfrm>
              <a:off x="623" y="2063"/>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4</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7" name="Rectangle 20"/>
            <p:cNvSpPr/>
            <p:nvPr/>
          </p:nvSpPr>
          <p:spPr>
            <a:xfrm>
              <a:off x="1569" y="2063"/>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8" name="Rectangle 21"/>
            <p:cNvSpPr/>
            <p:nvPr/>
          </p:nvSpPr>
          <p:spPr>
            <a:xfrm>
              <a:off x="2129" y="2063"/>
              <a:ext cx="1765" cy="254"/>
            </a:xfrm>
            <a:prstGeom prst="rect">
              <a:avLst/>
            </a:prstGeom>
            <a:noFill/>
            <a:ln w="25400" cap="flat" cmpd="sng">
              <a:solidFill>
                <a:srgbClr val="DDDDDD"/>
              </a:solidFill>
              <a:prstDash val="solid"/>
              <a:miter/>
              <a:headEnd type="none" w="med" len="med"/>
              <a:tailEnd type="none" w="med" len="med"/>
            </a:ln>
          </p:spPr>
          <p:txBody>
            <a:bodyPr wrap="none" lIns="179388" tIns="36513" rIns="17938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9" name="Rectangle 22"/>
            <p:cNvSpPr/>
            <p:nvPr/>
          </p:nvSpPr>
          <p:spPr>
            <a:xfrm>
              <a:off x="3892" y="2063"/>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4</a:t>
              </a:r>
              <a:r>
                <a:rPr lang="zh-CN" altLang="en-US" sz="1800" dirty="0">
                  <a:latin typeface="宋体" panose="02010600030101010101" pitchFamily="2" charset="-122"/>
                  <a:ea typeface="宋体" panose="02010600030101010101" pitchFamily="2" charset="-122"/>
                </a:rPr>
                <a:t>位</a:t>
              </a:r>
              <a:endParaRPr lang="zh-CN" altLang="en-US" sz="1800" dirty="0">
                <a:latin typeface="宋体" panose="02010600030101010101" pitchFamily="2" charset="-122"/>
                <a:ea typeface="宋体" panose="02010600030101010101" pitchFamily="2" charset="-122"/>
              </a:endParaRPr>
            </a:p>
          </p:txBody>
        </p:sp>
        <p:sp>
          <p:nvSpPr>
            <p:cNvPr id="60" name="Rectangle 23"/>
            <p:cNvSpPr/>
            <p:nvPr/>
          </p:nvSpPr>
          <p:spPr>
            <a:xfrm>
              <a:off x="623" y="2315"/>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5</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1" name="Rectangle 24"/>
            <p:cNvSpPr/>
            <p:nvPr/>
          </p:nvSpPr>
          <p:spPr>
            <a:xfrm>
              <a:off x="1569" y="2315"/>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0.03</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2" name="Rectangle 25"/>
            <p:cNvSpPr/>
            <p:nvPr/>
          </p:nvSpPr>
          <p:spPr>
            <a:xfrm>
              <a:off x="2129" y="2315"/>
              <a:ext cx="1765" cy="254"/>
            </a:xfrm>
            <a:prstGeom prst="rect">
              <a:avLst/>
            </a:prstGeom>
            <a:noFill/>
            <a:ln w="25400" cap="flat" cmpd="sng">
              <a:solidFill>
                <a:srgbClr val="DDDDDD"/>
              </a:solidFill>
              <a:prstDash val="solid"/>
              <a:miter/>
              <a:headEnd type="none" w="med" len="med"/>
              <a:tailEnd type="none" w="med" len="med"/>
            </a:ln>
          </p:spPr>
          <p:txBody>
            <a:bodyPr wrap="none" lIns="179388" tIns="36513" rIns="17938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3" name="Rectangle 26"/>
            <p:cNvSpPr/>
            <p:nvPr/>
          </p:nvSpPr>
          <p:spPr>
            <a:xfrm>
              <a:off x="3892" y="2315"/>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5</a:t>
              </a:r>
              <a:r>
                <a:rPr lang="zh-CN" altLang="en-US" sz="1800" dirty="0">
                  <a:latin typeface="宋体" panose="02010600030101010101" pitchFamily="2" charset="-122"/>
                  <a:ea typeface="宋体" panose="02010600030101010101" pitchFamily="2" charset="-122"/>
                </a:rPr>
                <a:t>位</a:t>
              </a:r>
              <a:endParaRPr lang="zh-CN" altLang="en-US" sz="1800" dirty="0">
                <a:latin typeface="宋体" panose="02010600030101010101" pitchFamily="2" charset="-122"/>
                <a:ea typeface="宋体" panose="02010600030101010101" pitchFamily="2" charset="-122"/>
              </a:endParaRPr>
            </a:p>
          </p:txBody>
        </p:sp>
        <p:sp>
          <p:nvSpPr>
            <p:cNvPr id="64" name="Rectangle 27"/>
            <p:cNvSpPr/>
            <p:nvPr/>
          </p:nvSpPr>
          <p:spPr>
            <a:xfrm>
              <a:off x="623" y="2567"/>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6</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5" name="Rectangle 28"/>
            <p:cNvSpPr/>
            <p:nvPr/>
          </p:nvSpPr>
          <p:spPr>
            <a:xfrm>
              <a:off x="1569" y="2567"/>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6" name="Rectangle 29"/>
            <p:cNvSpPr/>
            <p:nvPr/>
          </p:nvSpPr>
          <p:spPr>
            <a:xfrm>
              <a:off x="2129" y="2567"/>
              <a:ext cx="1765" cy="254"/>
            </a:xfrm>
            <a:prstGeom prst="rect">
              <a:avLst/>
            </a:prstGeom>
            <a:noFill/>
            <a:ln w="25400" cap="flat" cmpd="sng">
              <a:solidFill>
                <a:srgbClr val="DDDDDD"/>
              </a:solidFill>
              <a:prstDash val="solid"/>
              <a:miter/>
              <a:headEnd type="none" w="med" len="med"/>
              <a:tailEnd type="none" w="med" len="med"/>
            </a:ln>
          </p:spPr>
          <p:txBody>
            <a:bodyPr wrap="none" lIns="179388" tIns="36513" rIns="17938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111110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7" name="Rectangle 30"/>
            <p:cNvSpPr/>
            <p:nvPr/>
          </p:nvSpPr>
          <p:spPr>
            <a:xfrm>
              <a:off x="3892" y="2567"/>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6</a:t>
              </a:r>
              <a:r>
                <a:rPr lang="zh-CN" altLang="en-US" sz="1800" dirty="0">
                  <a:latin typeface="宋体" panose="02010600030101010101" pitchFamily="2" charset="-122"/>
                  <a:ea typeface="宋体" panose="02010600030101010101" pitchFamily="2" charset="-122"/>
                </a:rPr>
                <a:t>位</a:t>
              </a:r>
              <a:endParaRPr lang="zh-CN" altLang="en-US" sz="1800" dirty="0">
                <a:latin typeface="宋体" panose="02010600030101010101" pitchFamily="2" charset="-122"/>
                <a:ea typeface="宋体" panose="02010600030101010101" pitchFamily="2" charset="-122"/>
              </a:endParaRPr>
            </a:p>
          </p:txBody>
        </p:sp>
        <p:sp>
          <p:nvSpPr>
            <p:cNvPr id="68" name="Rectangle 31"/>
            <p:cNvSpPr/>
            <p:nvPr/>
          </p:nvSpPr>
          <p:spPr>
            <a:xfrm>
              <a:off x="623" y="2819"/>
              <a:ext cx="948"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7</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9" name="Rectangle 32"/>
            <p:cNvSpPr/>
            <p:nvPr/>
          </p:nvSpPr>
          <p:spPr>
            <a:xfrm>
              <a:off x="1569" y="2819"/>
              <a:ext cx="562"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0" name="Rectangle 33"/>
            <p:cNvSpPr/>
            <p:nvPr/>
          </p:nvSpPr>
          <p:spPr>
            <a:xfrm>
              <a:off x="2129" y="2819"/>
              <a:ext cx="1765" cy="254"/>
            </a:xfrm>
            <a:prstGeom prst="rect">
              <a:avLst/>
            </a:prstGeom>
            <a:noFill/>
            <a:ln w="25400" cap="flat" cmpd="sng">
              <a:solidFill>
                <a:srgbClr val="DDDDDD"/>
              </a:solidFill>
              <a:prstDash val="solid"/>
              <a:miter/>
              <a:headEnd type="none" w="med" len="med"/>
              <a:tailEnd type="none" w="med" len="med"/>
            </a:ln>
          </p:spPr>
          <p:txBody>
            <a:bodyPr wrap="none" lIns="179388" tIns="36513" rIns="17938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1111111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1" name="Rectangle 34"/>
            <p:cNvSpPr/>
            <p:nvPr/>
          </p:nvSpPr>
          <p:spPr>
            <a:xfrm>
              <a:off x="3892" y="2819"/>
              <a:ext cx="1293" cy="254"/>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6</a:t>
              </a:r>
              <a:r>
                <a:rPr lang="zh-CN" altLang="en-US" sz="1800" dirty="0">
                  <a:latin typeface="宋体" panose="02010600030101010101" pitchFamily="2" charset="-122"/>
                  <a:ea typeface="宋体" panose="02010600030101010101" pitchFamily="2" charset="-122"/>
                </a:rPr>
                <a:t>位</a:t>
              </a:r>
              <a:endParaRPr lang="zh-CN" altLang="en-US" sz="1800" dirty="0">
                <a:latin typeface="宋体" panose="02010600030101010101" pitchFamily="2" charset="-122"/>
                <a:ea typeface="宋体" panose="02010600030101010101" pitchFamily="2" charset="-122"/>
              </a:endParaRPr>
            </a:p>
          </p:txBody>
        </p:sp>
      </p:grpSp>
      <p:sp>
        <p:nvSpPr>
          <p:cNvPr id="72" name="矩形 2"/>
          <p:cNvSpPr/>
          <p:nvPr/>
        </p:nvSpPr>
        <p:spPr>
          <a:xfrm>
            <a:off x="575031" y="4392213"/>
            <a:ext cx="10240124"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1044575" lvl="3" indent="-469900" defTabSz="914400" eaLnBrk="1" latinLnBrk="0" hangingPunct="1">
              <a:lnSpc>
                <a:spcPct val="150000"/>
              </a:lnSpc>
              <a:spcBef>
                <a:spcPct val="0"/>
              </a:spcBef>
              <a:buClrTx/>
              <a:buSzTx/>
              <a:buFontTx/>
              <a:buNone/>
              <a:tabLst>
                <a:tab pos="1622425" algn="l"/>
                <a:tab pos="3051175" algn="l"/>
                <a:tab pos="3900805" algn="l"/>
                <a:tab pos="4672330" algn="l"/>
              </a:tabLst>
            </a:pP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编码法所得到的操作码的平均长度</a:t>
            </a:r>
            <a:endPar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044575" lvl="3" indent="-469900" defTabSz="914400" eaLnBrk="1" latinLnBrk="0" hangingPunct="1">
              <a:lnSpc>
                <a:spcPct val="150000"/>
              </a:lnSpc>
              <a:spcBef>
                <a:spcPct val="0"/>
              </a:spcBef>
              <a:buClrTx/>
              <a:buSzTx/>
              <a:buFontTx/>
              <a:buNone/>
              <a:tabLst>
                <a:tab pos="1622425" algn="l"/>
                <a:tab pos="3051175" algn="l"/>
                <a:tab pos="3900805" algn="l"/>
                <a:tab pos="4672330" algn="l"/>
              </a:tabLst>
            </a:pP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0.45×1</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0.30×2</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0.15×3</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0.05×4+0.03×5</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0.01×6</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0.01×6</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1.97</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a:t>
            </a:r>
            <a:endPar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Rectangle 35"/>
          <p:cNvSpPr/>
          <p:nvPr/>
        </p:nvSpPr>
        <p:spPr>
          <a:xfrm>
            <a:off x="647700" y="5544185"/>
            <a:ext cx="6960235" cy="9906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1044575" lvl="3" indent="-469900" defTabSz="914400" eaLnBrk="1" latinLnBrk="0" hangingPunct="1">
              <a:lnSpc>
                <a:spcPct val="150000"/>
              </a:lnSpc>
              <a:spcBef>
                <a:spcPts val="0"/>
              </a:spcBef>
              <a:buClrTx/>
              <a:buSzTx/>
              <a:buFontTx/>
              <a:buNone/>
              <a:tabLst>
                <a:tab pos="1622425" algn="l"/>
                <a:tab pos="3051175" algn="l"/>
                <a:tab pos="3900805" algn="l"/>
                <a:tab pos="4672330" algn="l"/>
              </a:tabLst>
            </a:pP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Huffman</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编码法</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的操作信息冗余量为：</a:t>
            </a:r>
            <a:endPar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4" name="对象 73"/>
          <p:cNvGraphicFramePr>
            <a:graphicFrameLocks noChangeAspect="1"/>
          </p:cNvGraphicFramePr>
          <p:nvPr/>
        </p:nvGraphicFramePr>
        <p:xfrm>
          <a:off x="6408574" y="5472738"/>
          <a:ext cx="3046426" cy="748375"/>
        </p:xfrm>
        <a:graphic>
          <a:graphicData uri="http://schemas.openxmlformats.org/presentationml/2006/ole">
            <mc:AlternateContent xmlns:mc="http://schemas.openxmlformats.org/markup-compatibility/2006">
              <mc:Choice xmlns:v="urn:schemas-microsoft-com:vml" Requires="v">
                <p:oleObj spid="_x0000_s2" name="Equation" r:id="rId2" imgW="3930650" imgH="966470" progId="Equation.DSMT4">
                  <p:embed/>
                </p:oleObj>
              </mc:Choice>
              <mc:Fallback>
                <p:oleObj name="Equation" r:id="rId2" imgW="3930650" imgH="966470" progId="Equation.DSMT4">
                  <p:embed/>
                  <p:pic>
                    <p:nvPicPr>
                      <p:cNvPr id="0" name="图片 10"/>
                      <p:cNvPicPr/>
                      <p:nvPr/>
                    </p:nvPicPr>
                    <p:blipFill>
                      <a:blip r:embed="rId3"/>
                      <a:stretch>
                        <a:fillRect/>
                      </a:stretch>
                    </p:blipFill>
                    <p:spPr>
                      <a:xfrm>
                        <a:off x="6408574" y="5472738"/>
                        <a:ext cx="3046426" cy="748375"/>
                      </a:xfrm>
                      <a:prstGeom prst="rect">
                        <a:avLst/>
                      </a:prstGeom>
                    </p:spPr>
                  </p:pic>
                </p:oleObj>
              </mc:Fallback>
            </mc:AlternateContent>
          </a:graphicData>
        </a:graphic>
      </p:graphicFrame>
      <p:cxnSp>
        <p:nvCxnSpPr>
          <p:cNvPr id="3" name="直接连接符 2"/>
          <p:cNvCxnSpPr/>
          <p:nvPr>
            <p:custDataLst>
              <p:tags r:id="rId4"/>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rPr>
              <a:t>第2章 数据表示与指令系统</a:t>
            </a:r>
            <a:endPar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endParaRPr>
          </a:p>
        </p:txBody>
      </p:sp>
      <p:grpSp>
        <p:nvGrpSpPr>
          <p:cNvPr id="11" name="组合 10"/>
          <p:cNvGrpSpPr/>
          <p:nvPr/>
        </p:nvGrpSpPr>
        <p:grpSpPr>
          <a:xfrm>
            <a:off x="1139825" y="1439545"/>
            <a:ext cx="9044305" cy="4180205"/>
            <a:chOff x="1795" y="2267"/>
            <a:chExt cx="14243" cy="6583"/>
          </a:xfrm>
        </p:grpSpPr>
        <p:sp>
          <p:nvSpPr>
            <p:cNvPr id="45" name="剪去对角的矩形 44"/>
            <p:cNvSpPr/>
            <p:nvPr>
              <p:custDataLst>
                <p:tags r:id="rId3"/>
              </p:custDataLst>
            </p:nvPr>
          </p:nvSpPr>
          <p:spPr>
            <a:xfrm>
              <a:off x="1795" y="5825"/>
              <a:ext cx="1028" cy="998"/>
            </a:xfrm>
            <a:prstGeom prst="snip2Diag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700" b="0" i="0" u="none" strike="noStrike" kern="1200" cap="none" spc="0" normalizeH="0" baseline="0" noProof="0">
                <a:ln>
                  <a:noFill/>
                </a:ln>
                <a:solidFill>
                  <a:srgbClr val="99CC39"/>
                </a:solidFill>
                <a:effectLst/>
                <a:uLnTx/>
                <a:uFillTx/>
                <a:latin typeface="Arial" panose="020B0604020202020204"/>
                <a:ea typeface="微软雅黑" panose="020B0503020204020204" pitchFamily="34" charset="-122"/>
                <a:cs typeface="+mn-cs"/>
              </a:endParaRPr>
            </a:p>
          </p:txBody>
        </p:sp>
        <p:sp>
          <p:nvSpPr>
            <p:cNvPr id="46" name="矩形 45"/>
            <p:cNvSpPr/>
            <p:nvPr>
              <p:custDataLst>
                <p:tags r:id="rId4"/>
              </p:custDataLst>
            </p:nvPr>
          </p:nvSpPr>
          <p:spPr>
            <a:xfrm>
              <a:off x="2948" y="5806"/>
              <a:ext cx="13091" cy="3045"/>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srgbClr val="294A5A"/>
                </a:solidFill>
                <a:effectLst/>
                <a:uLnTx/>
                <a:uFillTx/>
                <a:latin typeface="Arial" panose="020B0604020202020204"/>
                <a:ea typeface="微软雅黑" panose="020B0503020204020204" pitchFamily="34" charset="-122"/>
                <a:cs typeface="+mn-cs"/>
              </a:endParaRPr>
            </a:p>
          </p:txBody>
        </p:sp>
        <p:sp>
          <p:nvSpPr>
            <p:cNvPr id="47" name="文本框 46"/>
            <p:cNvSpPr txBox="1"/>
            <p:nvPr>
              <p:custDataLst>
                <p:tags r:id="rId5"/>
              </p:custDataLst>
            </p:nvPr>
          </p:nvSpPr>
          <p:spPr>
            <a:xfrm>
              <a:off x="2584" y="5933"/>
              <a:ext cx="10971" cy="2899"/>
            </a:xfrm>
            <a:prstGeom prst="rect">
              <a:avLst/>
            </a:prstGeom>
            <a:noFill/>
          </p:spPr>
          <p:txBody>
            <a:bodyPr wrap="square" rtlCol="0" anchor="t" anchorCtr="0">
              <a:noAutofit/>
            </a:bodyPr>
            <a:lstStyle/>
            <a:p>
              <a:pPr marL="774700" marR="0" lvl="1" indent="-342900" algn="l" defTabSz="914400" rtl="0" eaLnBrk="1" fontAlgn="base" latinLnBrk="0" hangingPunct="1">
                <a:lnSpc>
                  <a:spcPct val="130000"/>
                </a:lnSpc>
                <a:spcBef>
                  <a:spcPts val="0"/>
                </a:spcBef>
                <a:spcAft>
                  <a:spcPts val="0"/>
                </a:spcAft>
                <a:buClr>
                  <a:srgbClr val="484849"/>
                </a:buClr>
                <a:buSzPct val="70000"/>
                <a:buFont typeface="Wingdings" panose="05000000000000000000" charset="0"/>
                <a:buChar char="ü"/>
                <a:defRPr/>
              </a:pPr>
              <a:r>
                <a:rPr kumimoji="0" lang="zh-CN" altLang="en-US" sz="1800" b="0" i="0" u="none" strike="noStrike" kern="1200" cap="none" spc="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mn-cs"/>
                  <a:sym typeface="+mn-ea"/>
                </a:rPr>
                <a:t>浮点数尾数基值的选择</a:t>
              </a:r>
              <a:endParaRPr kumimoji="0" lang="zh-CN" altLang="en-US" sz="1800" b="0" i="0" u="none" strike="noStrike" kern="1200" cap="none" spc="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mn-cs"/>
              </a:endParaRPr>
            </a:p>
            <a:p>
              <a:pPr marL="774700" marR="0" lvl="1" indent="-342900" algn="l" defTabSz="914400" rtl="0" eaLnBrk="1" fontAlgn="base" latinLnBrk="0" hangingPunct="1">
                <a:lnSpc>
                  <a:spcPct val="130000"/>
                </a:lnSpc>
                <a:spcBef>
                  <a:spcPts val="0"/>
                </a:spcBef>
                <a:spcAft>
                  <a:spcPts val="0"/>
                </a:spcAft>
                <a:buClr>
                  <a:srgbClr val="484849"/>
                </a:buClr>
                <a:buSzPct val="70000"/>
                <a:buFont typeface="Wingdings" panose="05000000000000000000" charset="0"/>
                <a:buChar char="ü"/>
                <a:defRPr/>
              </a:pPr>
              <a:r>
                <a:rPr kumimoji="0" lang="zh-CN" altLang="en-US" sz="1800" b="0" i="0" u="none" strike="noStrike" kern="1200" cap="none" spc="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mn-cs"/>
                  <a:sym typeface="+mn-ea"/>
                </a:rPr>
                <a:t>指令字格式的优化技术</a:t>
              </a:r>
              <a:endParaRPr kumimoji="0" lang="zh-CN" altLang="en-US" sz="1800" b="0" i="0" u="none" strike="noStrike" kern="1200" cap="none" spc="15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7" name="剪去对角的矩形 56"/>
            <p:cNvSpPr/>
            <p:nvPr>
              <p:custDataLst>
                <p:tags r:id="rId6"/>
              </p:custDataLst>
            </p:nvPr>
          </p:nvSpPr>
          <p:spPr>
            <a:xfrm>
              <a:off x="1795" y="2286"/>
              <a:ext cx="1028" cy="99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700" b="0" i="0" u="none" strike="noStrike" kern="1200" cap="none" spc="0" normalizeH="0" baseline="0" noProof="0">
                <a:ln>
                  <a:noFill/>
                </a:ln>
                <a:solidFill>
                  <a:srgbClr val="99CC39"/>
                </a:solidFill>
                <a:effectLst/>
                <a:uLnTx/>
                <a:uFillTx/>
                <a:latin typeface="Arial" panose="020B0604020202020204"/>
                <a:ea typeface="微软雅黑" panose="020B0503020204020204" pitchFamily="34" charset="-122"/>
                <a:cs typeface="+mn-cs"/>
              </a:endParaRPr>
            </a:p>
          </p:txBody>
        </p:sp>
        <p:sp>
          <p:nvSpPr>
            <p:cNvPr id="5" name="文本框 4"/>
            <p:cNvSpPr txBox="1"/>
            <p:nvPr>
              <p:custDataLst>
                <p:tags r:id="rId7"/>
              </p:custDataLst>
            </p:nvPr>
          </p:nvSpPr>
          <p:spPr>
            <a:xfrm>
              <a:off x="1862" y="2374"/>
              <a:ext cx="894" cy="821"/>
            </a:xfrm>
            <a:prstGeom prst="rect">
              <a:avLst/>
            </a:prstGeom>
            <a:noFill/>
          </p:spPr>
          <p:txBody>
            <a:bodyPr vert="horz" wrap="square" lIns="86401" tIns="43200" rIns="86401" bIns="43200" rtlCol="0" anchor="t" anchorCtr="0">
              <a:noAutofit/>
            </a:bodyPr>
            <a:lstStyle/>
            <a:p>
              <a:pPr marL="0" marR="0" lvl="0" indent="0" algn="l" defTabSz="914400" rtl="0" eaLnBrk="1" fontAlgn="auto" latinLnBrk="0" hangingPunct="1">
                <a:lnSpc>
                  <a:spcPct val="130000"/>
                </a:lnSpc>
                <a:spcBef>
                  <a:spcPct val="0"/>
                </a:spcBef>
                <a:spcAft>
                  <a:spcPct val="0"/>
                </a:spcAft>
                <a:buClrTx/>
                <a:buSzTx/>
                <a:buFont typeface="Arial" panose="020B0604020202020204" pitchFamily="34" charset="0"/>
                <a:buNone/>
                <a:defRPr/>
              </a:pPr>
              <a:r>
                <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重点</a:t>
              </a:r>
              <a:endParaRPr kumimoji="0" lang="zh-CN" altLang="en-US" sz="700" b="1" i="0" u="none" strike="noStrike" kern="120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矩形 5"/>
            <p:cNvSpPr/>
            <p:nvPr>
              <p:custDataLst>
                <p:tags r:id="rId8"/>
              </p:custDataLst>
            </p:nvPr>
          </p:nvSpPr>
          <p:spPr>
            <a:xfrm>
              <a:off x="2948" y="2267"/>
              <a:ext cx="13091" cy="3045"/>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00" b="0" i="0" u="none" strike="noStrike" kern="1200" cap="none" spc="0" normalizeH="0" baseline="0" noProof="0">
                <a:ln>
                  <a:noFill/>
                </a:ln>
                <a:solidFill>
                  <a:srgbClr val="294A5A"/>
                </a:solidFill>
                <a:effectLst/>
                <a:uLnTx/>
                <a:uFillTx/>
                <a:latin typeface="Arial" panose="020B0604020202020204"/>
                <a:ea typeface="微软雅黑" panose="020B0503020204020204" pitchFamily="34" charset="-122"/>
                <a:cs typeface="+mn-cs"/>
              </a:endParaRPr>
            </a:p>
          </p:txBody>
        </p:sp>
        <p:sp>
          <p:nvSpPr>
            <p:cNvPr id="7" name="文本框 6"/>
            <p:cNvSpPr txBox="1"/>
            <p:nvPr>
              <p:custDataLst>
                <p:tags r:id="rId9"/>
              </p:custDataLst>
            </p:nvPr>
          </p:nvSpPr>
          <p:spPr>
            <a:xfrm>
              <a:off x="2591" y="2393"/>
              <a:ext cx="13053" cy="2856"/>
            </a:xfrm>
            <a:prstGeom prst="rect">
              <a:avLst/>
            </a:prstGeom>
            <a:noFill/>
          </p:spPr>
          <p:txBody>
            <a:bodyPr wrap="square" rtlCol="0" anchor="t" anchorCtr="0">
              <a:noAutofit/>
            </a:bodyPr>
            <a:lstStyle/>
            <a:p>
              <a:pPr marL="774700" marR="0" lvl="2" indent="-342900" algn="l" defTabSz="914400" rtl="0" eaLnBrk="1" fontAlgn="base" latinLnBrk="0" hangingPunct="1">
                <a:lnSpc>
                  <a:spcPct val="130000"/>
                </a:lnSpc>
                <a:spcBef>
                  <a:spcPts val="0"/>
                </a:spcBef>
                <a:spcAft>
                  <a:spcPts val="0"/>
                </a:spcAft>
                <a:buClrTx/>
                <a:buSzPct val="70000"/>
                <a:buFont typeface="Wingdings" panose="05000000000000000000" charset="0"/>
                <a:buChar char="ü"/>
                <a:defRPr/>
              </a:pPr>
              <a:r>
                <a:rPr kumimoji="0" lang="zh-CN" altLang="en-US" sz="1800" b="0" i="0" u="none" strike="noStrike" kern="1200" cap="none" spc="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浮点数尾数基值的选择和下溢处理，自定义数据表示，再定位技术，信息按整数边界存储，操作码优化，指令格式的优化设计，指令系统改进途径；</a:t>
              </a:r>
              <a:endParaRPr kumimoji="0" lang="en-US" altLang="zh-CN" sz="1800" b="0" i="0" u="none" strike="noStrike" kern="1200" cap="none" spc="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74700" marR="0" lvl="2" indent="-342900" algn="l" defTabSz="914400" rtl="0" eaLnBrk="1" fontAlgn="base" latinLnBrk="0" hangingPunct="1">
                <a:lnSpc>
                  <a:spcPct val="130000"/>
                </a:lnSpc>
                <a:spcBef>
                  <a:spcPts val="0"/>
                </a:spcBef>
                <a:spcAft>
                  <a:spcPts val="0"/>
                </a:spcAft>
                <a:buClrTx/>
                <a:buSzPct val="70000"/>
                <a:buFont typeface="Wingdings" panose="05000000000000000000" charset="0"/>
                <a:buChar char="ü"/>
                <a:defRPr/>
              </a:pPr>
              <a:r>
                <a:rPr kumimoji="0" lang="en-US" altLang="zh-CN" sz="1800" b="0" i="0" u="none" strike="noStrike" kern="1200" cap="none" spc="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RISC</a:t>
              </a:r>
              <a:r>
                <a:rPr kumimoji="0" lang="zh-CN" altLang="en-US" sz="1800" b="0" i="0" u="none" strike="noStrike" kern="1200" cap="none" spc="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思想及所采用的基本技术</a:t>
              </a:r>
              <a:endParaRPr kumimoji="0" lang="zh-CN" altLang="en-US" sz="1800" b="0" i="0" u="none" strike="noStrike" kern="1200" cap="none" spc="150" normalizeH="0" baseline="0" noProof="0" dirty="0">
                <a:ln>
                  <a:noFill/>
                </a:ln>
                <a:solidFill>
                  <a:srgbClr val="294A5A">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custDataLst>
                <p:tags r:id="rId10"/>
              </p:custDataLst>
            </p:nvPr>
          </p:nvSpPr>
          <p:spPr>
            <a:xfrm>
              <a:off x="1862" y="5886"/>
              <a:ext cx="894" cy="821"/>
            </a:xfrm>
            <a:prstGeom prst="rect">
              <a:avLst/>
            </a:prstGeom>
            <a:noFill/>
          </p:spPr>
          <p:txBody>
            <a:bodyPr vert="horz" wrap="square" lIns="86401" tIns="43200" rIns="86401" bIns="43200" rtlCol="0" anchor="t" anchorCtr="0">
              <a:noAutofit/>
            </a:bodyPr>
            <a:lstStyle/>
            <a:p>
              <a:pPr marL="0" marR="0" lvl="0" indent="0" algn="l" defTabSz="914400" rtl="0" eaLnBrk="1" fontAlgn="auto" latinLnBrk="0" hangingPunct="1">
                <a:lnSpc>
                  <a:spcPct val="130000"/>
                </a:lnSpc>
                <a:spcBef>
                  <a:spcPct val="0"/>
                </a:spcBef>
                <a:spcAft>
                  <a:spcPct val="0"/>
                </a:spcAft>
                <a:buClrTx/>
                <a:buSzTx/>
                <a:buFont typeface="Arial" panose="020B0604020202020204" pitchFamily="34" charset="0"/>
                <a:buNone/>
                <a:defRPr/>
              </a:pPr>
              <a:r>
                <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难点</a:t>
              </a:r>
              <a:endParaRPr kumimoji="0" lang="zh-CN" altLang="en-US" sz="700" b="1" i="0" u="none" strike="noStrike" kern="120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grpSp>
      <p:pic>
        <p:nvPicPr>
          <p:cNvPr id="12" name="图片 11" descr="微信截图_20240112211134"/>
          <p:cNvPicPr>
            <a:picLocks noChangeAspect="1"/>
          </p:cNvPicPr>
          <p:nvPr>
            <p:custDataLst>
              <p:tags r:id="rId11"/>
            </p:custDataLst>
          </p:nvPr>
        </p:nvPicPr>
        <p:blipFill>
          <a:blip r:embed="rId12"/>
          <a:stretch>
            <a:fillRect/>
          </a:stretch>
        </p:blipFill>
        <p:spPr>
          <a:xfrm>
            <a:off x="9216390" y="201295"/>
            <a:ext cx="1895475" cy="485775"/>
          </a:xfrm>
          <a:prstGeom prst="rect">
            <a:avLst/>
          </a:prstGeom>
        </p:spPr>
      </p:pic>
    </p:spTree>
    <p:custDataLst>
      <p:tags r:id="rId1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grpSp>
        <p:nvGrpSpPr>
          <p:cNvPr id="45" name="Group 2"/>
          <p:cNvGrpSpPr/>
          <p:nvPr/>
        </p:nvGrpSpPr>
        <p:grpSpPr>
          <a:xfrm>
            <a:off x="2033830" y="1007839"/>
            <a:ext cx="7452828" cy="4838017"/>
            <a:chOff x="383" y="288"/>
            <a:chExt cx="5186" cy="3697"/>
          </a:xfrm>
        </p:grpSpPr>
        <p:sp>
          <p:nvSpPr>
            <p:cNvPr id="46" name="Rectangle 3"/>
            <p:cNvSpPr/>
            <p:nvPr/>
          </p:nvSpPr>
          <p:spPr>
            <a:xfrm>
              <a:off x="383" y="623"/>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800" dirty="0">
                  <a:latin typeface="宋体" panose="02010600030101010101" pitchFamily="2" charset="-122"/>
                  <a:ea typeface="宋体" panose="02010600030101010101" pitchFamily="2" charset="-122"/>
                </a:rPr>
                <a:t>序号</a:t>
              </a:r>
              <a:endParaRPr lang="zh-CN" altLang="en-US" sz="1800" dirty="0">
                <a:latin typeface="宋体" panose="02010600030101010101" pitchFamily="2" charset="-122"/>
                <a:ea typeface="宋体" panose="02010600030101010101" pitchFamily="2" charset="-122"/>
              </a:endParaRPr>
            </a:p>
          </p:txBody>
        </p:sp>
        <p:sp>
          <p:nvSpPr>
            <p:cNvPr id="47" name="Rectangle 4"/>
            <p:cNvSpPr/>
            <p:nvPr/>
          </p:nvSpPr>
          <p:spPr>
            <a:xfrm>
              <a:off x="964" y="623"/>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概率</a:t>
              </a:r>
              <a:endParaRPr lang="zh-CN" altLang="en-US" sz="1800" dirty="0">
                <a:latin typeface="宋体" panose="02010600030101010101" pitchFamily="2" charset="-122"/>
                <a:ea typeface="宋体" panose="02010600030101010101" pitchFamily="2" charset="-122"/>
              </a:endParaRPr>
            </a:p>
          </p:txBody>
        </p:sp>
        <p:sp>
          <p:nvSpPr>
            <p:cNvPr id="48" name="Rectangle 5"/>
            <p:cNvSpPr/>
            <p:nvPr/>
          </p:nvSpPr>
          <p:spPr>
            <a:xfrm>
              <a:off x="1594" y="623"/>
              <a:ext cx="1989"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1-2-3-5</a:t>
              </a:r>
              <a:r>
                <a:rPr lang="zh-CN" altLang="en-US" sz="1800" dirty="0">
                  <a:latin typeface="宋体" panose="02010600030101010101" pitchFamily="2" charset="-122"/>
                  <a:ea typeface="宋体" panose="02010600030101010101" pitchFamily="2" charset="-122"/>
                </a:rPr>
                <a:t>扩展编码</a:t>
              </a:r>
              <a:endParaRPr lang="zh-CN" altLang="en-US" sz="1800" dirty="0">
                <a:latin typeface="宋体" panose="02010600030101010101" pitchFamily="2" charset="-122"/>
                <a:ea typeface="宋体" panose="02010600030101010101" pitchFamily="2" charset="-122"/>
              </a:endParaRPr>
            </a:p>
          </p:txBody>
        </p:sp>
        <p:sp>
          <p:nvSpPr>
            <p:cNvPr id="49" name="Rectangle 6"/>
            <p:cNvSpPr/>
            <p:nvPr/>
          </p:nvSpPr>
          <p:spPr>
            <a:xfrm>
              <a:off x="383" y="959"/>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1</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0" name="Rectangle 7"/>
            <p:cNvSpPr/>
            <p:nvPr/>
          </p:nvSpPr>
          <p:spPr>
            <a:xfrm>
              <a:off x="964" y="959"/>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0.45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1" name="Rectangle 8"/>
            <p:cNvSpPr/>
            <p:nvPr/>
          </p:nvSpPr>
          <p:spPr>
            <a:xfrm>
              <a:off x="1594" y="959"/>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2" name="Rectangle 9"/>
            <p:cNvSpPr/>
            <p:nvPr/>
          </p:nvSpPr>
          <p:spPr>
            <a:xfrm>
              <a:off x="383" y="1295"/>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2</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3" name="Rectangle 10"/>
            <p:cNvSpPr/>
            <p:nvPr/>
          </p:nvSpPr>
          <p:spPr>
            <a:xfrm>
              <a:off x="964" y="1295"/>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0.30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4" name="Rectangle 11"/>
            <p:cNvSpPr/>
            <p:nvPr/>
          </p:nvSpPr>
          <p:spPr>
            <a:xfrm>
              <a:off x="1594" y="1295"/>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6" name="Rectangle 12"/>
            <p:cNvSpPr/>
            <p:nvPr/>
          </p:nvSpPr>
          <p:spPr>
            <a:xfrm>
              <a:off x="383" y="1631"/>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3</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7" name="Rectangle 13"/>
            <p:cNvSpPr/>
            <p:nvPr/>
          </p:nvSpPr>
          <p:spPr>
            <a:xfrm>
              <a:off x="964" y="1631"/>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0.15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8" name="Rectangle 14"/>
            <p:cNvSpPr/>
            <p:nvPr/>
          </p:nvSpPr>
          <p:spPr>
            <a:xfrm>
              <a:off x="1594" y="1631"/>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9" name="Rectangle 15"/>
            <p:cNvSpPr/>
            <p:nvPr/>
          </p:nvSpPr>
          <p:spPr>
            <a:xfrm>
              <a:off x="383" y="1967"/>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4</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0" name="Rectangle 16"/>
            <p:cNvSpPr/>
            <p:nvPr/>
          </p:nvSpPr>
          <p:spPr>
            <a:xfrm>
              <a:off x="964" y="1967"/>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1" name="Rectangle 17"/>
            <p:cNvSpPr/>
            <p:nvPr/>
          </p:nvSpPr>
          <p:spPr>
            <a:xfrm>
              <a:off x="1594" y="1967"/>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11100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2" name="Rectangle 18"/>
            <p:cNvSpPr/>
            <p:nvPr/>
          </p:nvSpPr>
          <p:spPr>
            <a:xfrm>
              <a:off x="383" y="2303"/>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5</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3" name="Rectangle 19"/>
            <p:cNvSpPr/>
            <p:nvPr/>
          </p:nvSpPr>
          <p:spPr>
            <a:xfrm>
              <a:off x="964" y="2303"/>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0.03</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4" name="Rectangle 20"/>
            <p:cNvSpPr/>
            <p:nvPr/>
          </p:nvSpPr>
          <p:spPr>
            <a:xfrm>
              <a:off x="1594" y="2303"/>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11101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5" name="Rectangle 21"/>
            <p:cNvSpPr/>
            <p:nvPr/>
          </p:nvSpPr>
          <p:spPr>
            <a:xfrm>
              <a:off x="383" y="2639"/>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6</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6" name="Rectangle 22"/>
            <p:cNvSpPr/>
            <p:nvPr/>
          </p:nvSpPr>
          <p:spPr>
            <a:xfrm>
              <a:off x="964" y="2639"/>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7" name="Rectangle 23"/>
            <p:cNvSpPr/>
            <p:nvPr/>
          </p:nvSpPr>
          <p:spPr>
            <a:xfrm>
              <a:off x="1594" y="2639"/>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8" name="Rectangle 24"/>
            <p:cNvSpPr/>
            <p:nvPr/>
          </p:nvSpPr>
          <p:spPr>
            <a:xfrm>
              <a:off x="383" y="2975"/>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7</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9" name="Rectangle 25"/>
            <p:cNvSpPr/>
            <p:nvPr/>
          </p:nvSpPr>
          <p:spPr>
            <a:xfrm>
              <a:off x="964" y="2975"/>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0" name="Rectangle 26"/>
            <p:cNvSpPr/>
            <p:nvPr/>
          </p:nvSpPr>
          <p:spPr>
            <a:xfrm>
              <a:off x="1594" y="2975"/>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1" name="Rectangle 27"/>
            <p:cNvSpPr/>
            <p:nvPr/>
          </p:nvSpPr>
          <p:spPr>
            <a:xfrm>
              <a:off x="3581" y="623"/>
              <a:ext cx="198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2-4</a:t>
              </a:r>
              <a:r>
                <a:rPr lang="zh-CN" altLang="en-US" sz="1800" dirty="0">
                  <a:latin typeface="宋体" panose="02010600030101010101" pitchFamily="2" charset="-122"/>
                  <a:ea typeface="宋体" panose="02010600030101010101" pitchFamily="2" charset="-122"/>
                </a:rPr>
                <a:t>等长扩展编码</a:t>
              </a:r>
              <a:endParaRPr lang="zh-CN" altLang="en-US" sz="1800" dirty="0">
                <a:latin typeface="宋体" panose="02010600030101010101" pitchFamily="2" charset="-122"/>
                <a:ea typeface="宋体" panose="02010600030101010101" pitchFamily="2" charset="-122"/>
              </a:endParaRPr>
            </a:p>
          </p:txBody>
        </p:sp>
        <p:sp>
          <p:nvSpPr>
            <p:cNvPr id="72" name="Rectangle 28"/>
            <p:cNvSpPr/>
            <p:nvPr/>
          </p:nvSpPr>
          <p:spPr>
            <a:xfrm>
              <a:off x="3581" y="959"/>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3" name="Rectangle 29"/>
            <p:cNvSpPr/>
            <p:nvPr/>
          </p:nvSpPr>
          <p:spPr>
            <a:xfrm>
              <a:off x="3581" y="1295"/>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4" name="Rectangle 30"/>
            <p:cNvSpPr/>
            <p:nvPr/>
          </p:nvSpPr>
          <p:spPr>
            <a:xfrm>
              <a:off x="3581" y="1631"/>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5" name="Rectangle 31"/>
            <p:cNvSpPr/>
            <p:nvPr/>
          </p:nvSpPr>
          <p:spPr>
            <a:xfrm>
              <a:off x="3581" y="1967"/>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1100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6" name="Rectangle 32"/>
            <p:cNvSpPr/>
            <p:nvPr/>
          </p:nvSpPr>
          <p:spPr>
            <a:xfrm>
              <a:off x="3581" y="2303"/>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1101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7" name="Rectangle 33"/>
            <p:cNvSpPr/>
            <p:nvPr/>
          </p:nvSpPr>
          <p:spPr>
            <a:xfrm>
              <a:off x="3581" y="2639"/>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8" name="Rectangle 34"/>
            <p:cNvSpPr/>
            <p:nvPr/>
          </p:nvSpPr>
          <p:spPr>
            <a:xfrm>
              <a:off x="3581" y="2975"/>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9" name="Rectangle 35"/>
            <p:cNvSpPr/>
            <p:nvPr/>
          </p:nvSpPr>
          <p:spPr>
            <a:xfrm>
              <a:off x="383" y="3311"/>
              <a:ext cx="121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800" dirty="0">
                  <a:latin typeface="宋体" panose="02010600030101010101" pitchFamily="2" charset="-122"/>
                  <a:ea typeface="宋体" panose="02010600030101010101" pitchFamily="2" charset="-122"/>
                </a:rPr>
                <a:t>平均长度</a:t>
              </a:r>
              <a:endParaRPr lang="zh-CN" altLang="en-US" sz="1800" dirty="0">
                <a:latin typeface="宋体" panose="02010600030101010101" pitchFamily="2" charset="-122"/>
                <a:ea typeface="宋体" panose="02010600030101010101" pitchFamily="2" charset="-122"/>
              </a:endParaRPr>
            </a:p>
          </p:txBody>
        </p:sp>
        <p:sp>
          <p:nvSpPr>
            <p:cNvPr id="80" name="Rectangle 36"/>
            <p:cNvSpPr/>
            <p:nvPr/>
          </p:nvSpPr>
          <p:spPr>
            <a:xfrm>
              <a:off x="1594" y="3311"/>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eaLnBrk="1" hangingPunct="1">
                <a:lnSpc>
                  <a:spcPct val="80000"/>
                </a:lnSpc>
                <a:spcBef>
                  <a:spcPct val="0"/>
                </a:spcBef>
                <a:buClrTx/>
                <a:buNone/>
                <a:defRPr/>
              </a:pPr>
              <a:r>
                <a:rPr lang="en-US" altLang="zh-CN" sz="1800" b="0" dirty="0">
                  <a:solidFill>
                    <a:srgbClr val="000000"/>
                  </a:solidFill>
                  <a:latin typeface="Book Antiqua" panose="02040602050305030304" pitchFamily="18" charset="0"/>
                </a:rPr>
                <a:t>2.0</a:t>
              </a:r>
              <a:endParaRPr lang="en-US" altLang="zh-CN" sz="1800" b="0" dirty="0">
                <a:solidFill>
                  <a:srgbClr val="000000"/>
                </a:solidFill>
                <a:latin typeface="Book Antiqua" panose="02040602050305030304" pitchFamily="18" charset="0"/>
              </a:endParaRPr>
            </a:p>
          </p:txBody>
        </p:sp>
        <p:sp>
          <p:nvSpPr>
            <p:cNvPr id="81" name="Rectangle 37"/>
            <p:cNvSpPr/>
            <p:nvPr/>
          </p:nvSpPr>
          <p:spPr>
            <a:xfrm>
              <a:off x="3581" y="3311"/>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defTabSz="914400" eaLnBrk="1" latinLnBrk="0" hangingPunct="1">
                <a:lnSpc>
                  <a:spcPct val="80000"/>
                </a:lnSpc>
                <a:spcBef>
                  <a:spcPct val="0"/>
                </a:spcBef>
                <a:buClrTx/>
                <a:buSzTx/>
                <a:buNone/>
                <a:defRPr/>
              </a:pPr>
              <a:r>
                <a:rPr lang="en-US" altLang="zh-CN" sz="1800" b="0" dirty="0">
                  <a:solidFill>
                    <a:srgbClr val="000000"/>
                  </a:solidFill>
                  <a:latin typeface="Book Antiqua" panose="02040602050305030304" pitchFamily="18" charset="0"/>
                </a:rPr>
                <a:t>2.2</a:t>
              </a:r>
              <a:endParaRPr lang="en-US" altLang="zh-CN" sz="1800" b="0" dirty="0">
                <a:solidFill>
                  <a:srgbClr val="000000"/>
                </a:solidFill>
                <a:latin typeface="Book Antiqua" panose="02040602050305030304" pitchFamily="18" charset="0"/>
              </a:endParaRPr>
            </a:p>
          </p:txBody>
        </p:sp>
        <p:sp>
          <p:nvSpPr>
            <p:cNvPr id="82" name="Rectangle 38"/>
            <p:cNvSpPr/>
            <p:nvPr/>
          </p:nvSpPr>
          <p:spPr>
            <a:xfrm>
              <a:off x="383" y="3647"/>
              <a:ext cx="121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信息冗余量</a:t>
              </a:r>
              <a:endParaRPr lang="zh-CN" altLang="en-US" sz="1800" dirty="0">
                <a:latin typeface="宋体" panose="02010600030101010101" pitchFamily="2" charset="-122"/>
                <a:ea typeface="宋体" panose="02010600030101010101" pitchFamily="2" charset="-122"/>
              </a:endParaRPr>
            </a:p>
          </p:txBody>
        </p:sp>
        <p:sp>
          <p:nvSpPr>
            <p:cNvPr id="83" name="Rectangle 39"/>
            <p:cNvSpPr/>
            <p:nvPr/>
          </p:nvSpPr>
          <p:spPr>
            <a:xfrm>
              <a:off x="1594" y="3647"/>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lang="en-US" altLang="zh-CN" sz="1800" b="0" dirty="0">
                  <a:solidFill>
                    <a:srgbClr val="000000"/>
                  </a:solidFill>
                  <a:latin typeface="Book Antiqua" panose="02040602050305030304" pitchFamily="18" charset="0"/>
                </a:rPr>
                <a:t>2.5</a:t>
              </a:r>
              <a:r>
                <a:rPr kumimoji="0" lang="en-US" altLang="zh-CN" sz="2400" b="0" i="0" u="none" strike="noStrike" kern="1200" cap="none" spc="0" normalizeH="0" baseline="0" noProof="0" dirty="0">
                  <a:ln>
                    <a:noFill/>
                  </a:ln>
                  <a:solidFill>
                    <a:srgbClr val="FFFFFF"/>
                  </a:solidFill>
                  <a:effectLst/>
                  <a:uLnTx/>
                  <a:uFillTx/>
                  <a:latin typeface="Book Antiqua" panose="02040602050305030304" pitchFamily="18" charset="0"/>
                  <a:ea typeface="楷体_GB2312"/>
                  <a:cs typeface="+mn-cs"/>
                </a:rPr>
                <a:t>%</a:t>
              </a:r>
              <a:endParaRPr kumimoji="0" lang="en-US" altLang="zh-CN" sz="2400" b="0" i="0" u="none" strike="noStrike" kern="1200" cap="none" spc="0" normalizeH="0" baseline="0" noProof="0" dirty="0">
                <a:ln>
                  <a:noFill/>
                </a:ln>
                <a:solidFill>
                  <a:srgbClr val="FFFFFF"/>
                </a:solidFill>
                <a:effectLst/>
                <a:uLnTx/>
                <a:uFillTx/>
                <a:latin typeface="Book Antiqua" panose="02040602050305030304" pitchFamily="18" charset="0"/>
                <a:ea typeface="楷体_GB2312"/>
                <a:cs typeface="+mn-cs"/>
              </a:endParaRPr>
            </a:p>
          </p:txBody>
        </p:sp>
        <p:sp>
          <p:nvSpPr>
            <p:cNvPr id="84" name="Rectangle 40"/>
            <p:cNvSpPr/>
            <p:nvPr/>
          </p:nvSpPr>
          <p:spPr>
            <a:xfrm>
              <a:off x="3581" y="3647"/>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eaLnBrk="1" hangingPunct="1">
                <a:lnSpc>
                  <a:spcPct val="80000"/>
                </a:lnSpc>
                <a:spcBef>
                  <a:spcPct val="0"/>
                </a:spcBef>
                <a:buClrTx/>
                <a:buNone/>
                <a:defRPr/>
              </a:pPr>
              <a:r>
                <a:rPr lang="en-US" altLang="zh-CN" sz="1800" b="0" dirty="0">
                  <a:solidFill>
                    <a:srgbClr val="000000"/>
                  </a:solidFill>
                  <a:latin typeface="Book Antiqua" panose="02040602050305030304" pitchFamily="18" charset="0"/>
                </a:rPr>
                <a:t>11.4%</a:t>
              </a:r>
              <a:endParaRPr lang="en-US" altLang="zh-CN" sz="1800" b="0" dirty="0">
                <a:solidFill>
                  <a:srgbClr val="000000"/>
                </a:solidFill>
                <a:latin typeface="Book Antiqua" panose="02040602050305030304" pitchFamily="18" charset="0"/>
              </a:endParaRPr>
            </a:p>
          </p:txBody>
        </p:sp>
        <p:sp>
          <p:nvSpPr>
            <p:cNvPr id="85" name="Rectangle 41"/>
            <p:cNvSpPr/>
            <p:nvPr/>
          </p:nvSpPr>
          <p:spPr>
            <a:xfrm>
              <a:off x="868" y="288"/>
              <a:ext cx="4022"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eaLnBrk="1" latinLnBrk="0" hangingPunct="1">
                <a:lnSpc>
                  <a:spcPct val="80000"/>
                </a:lnSpc>
                <a:spcBef>
                  <a:spcPct val="0"/>
                </a:spcBef>
                <a:buClrTx/>
                <a:buSzTx/>
                <a:buFont typeface="Arial" panose="020B0604020202020204" pitchFamily="34" charset="0"/>
                <a:buNone/>
                <a:defRPr/>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条指令的操作码扩展编码法</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条指令的操作码扩展编码法</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5"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cxnSp>
        <p:nvCxnSpPr>
          <p:cNvPr id="6" name="直接连接符 5"/>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举例1</a:t>
            </a:r>
            <a:endParaRPr lang="zh-CN" altLang="en-US" sz="3400" dirty="0">
              <a:solidFill>
                <a:schemeClr val="dk1">
                  <a:lumMod val="75000"/>
                </a:schemeClr>
              </a:solidFill>
              <a:latin typeface="Arial" panose="020B0604020202020204" pitchFamily="34" charset="0"/>
            </a:endParaRPr>
          </a:p>
        </p:txBody>
      </p:sp>
      <p:sp>
        <p:nvSpPr>
          <p:cNvPr id="2" name="Rectangle 2"/>
          <p:cNvSpPr>
            <a:spLocks noGrp="1"/>
          </p:cNvSpPr>
          <p:nvPr>
            <p:ph idx="1" hasCustomPrompt="1"/>
            <p:custDataLst>
              <p:tags r:id="rId3"/>
            </p:custDataLst>
          </p:nvPr>
        </p:nvSpPr>
        <p:spPr>
          <a:xfrm>
            <a:off x="647118" y="1260290"/>
            <a:ext cx="10009670" cy="4800600"/>
          </a:xfrm>
        </p:spPr>
        <p:txBody>
          <a:bodyPr vert="horz" wrap="square" lIns="92075" tIns="46038" rIns="92075" bIns="46038" anchor="t" anchorCtr="0"/>
          <a:lstStyle/>
          <a:p>
            <a:pPr marL="1295400" lvl="3" indent="0" defTabSz="914400" eaLnBrk="1" latinLnBrk="0" hangingPunct="1">
              <a:lnSpc>
                <a:spcPct val="130000"/>
              </a:lnSpc>
              <a:spcBef>
                <a:spcPct val="0"/>
              </a:spcBef>
              <a:buNone/>
              <a:tabLst>
                <a:tab pos="1806575" algn="l"/>
                <a:tab pos="2186305" algn="l"/>
                <a:tab pos="2576830" algn="l"/>
              </a:tabLst>
            </a:pP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例如：把上例改为</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1-2-3-5</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扩展编码法，其操作码最短平均长度为：</a:t>
            </a:r>
            <a:b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H	=	0.45×1</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0.30×2</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0.15×3</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(0.05</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0.03</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0.01</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0.01)×5</a:t>
            </a:r>
            <a:b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	2.00</a:t>
            </a:r>
            <a:b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信息冗余量为：</a:t>
            </a:r>
            <a:endPar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295400" lvl="3" indent="0" defTabSz="914400" eaLnBrk="1" latinLnBrk="0" hangingPunct="1">
              <a:lnSpc>
                <a:spcPct val="130000"/>
              </a:lnSpc>
              <a:spcBef>
                <a:spcPct val="0"/>
              </a:spcBef>
              <a:buNone/>
              <a:tabLst>
                <a:tab pos="1806575" algn="l"/>
                <a:tab pos="2186305" algn="l"/>
                <a:tab pos="2576830" algn="l"/>
              </a:tabLst>
            </a:pPr>
            <a:b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又例如：把上例改为</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等长扩展编码法，其操作码最短平均长度为：</a:t>
            </a:r>
            <a:b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H	=	(0.45+0.30+0.15)×2+</a:t>
            </a:r>
            <a:b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(0.05+0.03+0.01+0.01)×4</a:t>
            </a:r>
            <a:b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	2.20</a:t>
            </a:r>
            <a:br>
              <a:rPr lang="en-US" altLang="zh-CN"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信息冗余量为：</a:t>
            </a:r>
            <a:endParaRPr lang="zh-CN" altLang="en-US" sz="2000" kern="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grpSp>
        <p:nvGrpSpPr>
          <p:cNvPr id="5" name="Group 2"/>
          <p:cNvGrpSpPr/>
          <p:nvPr/>
        </p:nvGrpSpPr>
        <p:grpSpPr>
          <a:xfrm>
            <a:off x="2159844" y="1015014"/>
            <a:ext cx="7452828" cy="4838017"/>
            <a:chOff x="383" y="288"/>
            <a:chExt cx="5186" cy="3697"/>
          </a:xfrm>
        </p:grpSpPr>
        <p:sp>
          <p:nvSpPr>
            <p:cNvPr id="6" name="Rectangle 3"/>
            <p:cNvSpPr/>
            <p:nvPr/>
          </p:nvSpPr>
          <p:spPr>
            <a:xfrm>
              <a:off x="383" y="623"/>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800" dirty="0">
                  <a:latin typeface="宋体" panose="02010600030101010101" pitchFamily="2" charset="-122"/>
                  <a:ea typeface="宋体" panose="02010600030101010101" pitchFamily="2" charset="-122"/>
                </a:rPr>
                <a:t>序号</a:t>
              </a:r>
              <a:endParaRPr lang="zh-CN" altLang="en-US" sz="1800" dirty="0">
                <a:latin typeface="宋体" panose="02010600030101010101" pitchFamily="2" charset="-122"/>
                <a:ea typeface="宋体" panose="02010600030101010101" pitchFamily="2" charset="-122"/>
              </a:endParaRPr>
            </a:p>
          </p:txBody>
        </p:sp>
        <p:sp>
          <p:nvSpPr>
            <p:cNvPr id="7" name="Rectangle 4"/>
            <p:cNvSpPr/>
            <p:nvPr/>
          </p:nvSpPr>
          <p:spPr>
            <a:xfrm>
              <a:off x="964" y="623"/>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概率</a:t>
              </a:r>
              <a:endParaRPr lang="zh-CN" altLang="en-US" sz="1800" dirty="0">
                <a:latin typeface="宋体" panose="02010600030101010101" pitchFamily="2" charset="-122"/>
                <a:ea typeface="宋体" panose="02010600030101010101" pitchFamily="2" charset="-122"/>
              </a:endParaRPr>
            </a:p>
          </p:txBody>
        </p:sp>
        <p:sp>
          <p:nvSpPr>
            <p:cNvPr id="45" name="Rectangle 5"/>
            <p:cNvSpPr/>
            <p:nvPr/>
          </p:nvSpPr>
          <p:spPr>
            <a:xfrm>
              <a:off x="1594" y="623"/>
              <a:ext cx="1989"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1-2-3-5</a:t>
              </a:r>
              <a:r>
                <a:rPr lang="zh-CN" altLang="en-US" sz="1800" dirty="0">
                  <a:latin typeface="宋体" panose="02010600030101010101" pitchFamily="2" charset="-122"/>
                  <a:ea typeface="宋体" panose="02010600030101010101" pitchFamily="2" charset="-122"/>
                </a:rPr>
                <a:t>扩展编码</a:t>
              </a:r>
              <a:endParaRPr lang="zh-CN" altLang="en-US" sz="1800" dirty="0">
                <a:latin typeface="宋体" panose="02010600030101010101" pitchFamily="2" charset="-122"/>
                <a:ea typeface="宋体" panose="02010600030101010101" pitchFamily="2" charset="-122"/>
              </a:endParaRPr>
            </a:p>
          </p:txBody>
        </p:sp>
        <p:sp>
          <p:nvSpPr>
            <p:cNvPr id="46" name="Rectangle 6"/>
            <p:cNvSpPr/>
            <p:nvPr/>
          </p:nvSpPr>
          <p:spPr>
            <a:xfrm>
              <a:off x="383" y="959"/>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1</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47" name="Rectangle 7"/>
            <p:cNvSpPr/>
            <p:nvPr/>
          </p:nvSpPr>
          <p:spPr>
            <a:xfrm>
              <a:off x="964" y="959"/>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0.45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48" name="Rectangle 8"/>
            <p:cNvSpPr/>
            <p:nvPr/>
          </p:nvSpPr>
          <p:spPr>
            <a:xfrm>
              <a:off x="1594" y="959"/>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49" name="Rectangle 9"/>
            <p:cNvSpPr/>
            <p:nvPr/>
          </p:nvSpPr>
          <p:spPr>
            <a:xfrm>
              <a:off x="383" y="1295"/>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2</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0" name="Rectangle 10"/>
            <p:cNvSpPr/>
            <p:nvPr/>
          </p:nvSpPr>
          <p:spPr>
            <a:xfrm>
              <a:off x="964" y="1295"/>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0.30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1" name="Rectangle 11"/>
            <p:cNvSpPr/>
            <p:nvPr/>
          </p:nvSpPr>
          <p:spPr>
            <a:xfrm>
              <a:off x="1594" y="1295"/>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2" name="Rectangle 12"/>
            <p:cNvSpPr/>
            <p:nvPr/>
          </p:nvSpPr>
          <p:spPr>
            <a:xfrm>
              <a:off x="383" y="1631"/>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3</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3" name="Rectangle 13"/>
            <p:cNvSpPr/>
            <p:nvPr/>
          </p:nvSpPr>
          <p:spPr>
            <a:xfrm>
              <a:off x="964" y="1631"/>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0.15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4" name="Rectangle 14"/>
            <p:cNvSpPr/>
            <p:nvPr/>
          </p:nvSpPr>
          <p:spPr>
            <a:xfrm>
              <a:off x="1594" y="1631"/>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5" name="Rectangle 15"/>
            <p:cNvSpPr/>
            <p:nvPr/>
          </p:nvSpPr>
          <p:spPr>
            <a:xfrm>
              <a:off x="383" y="1967"/>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4</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6" name="Rectangle 16"/>
            <p:cNvSpPr/>
            <p:nvPr/>
          </p:nvSpPr>
          <p:spPr>
            <a:xfrm>
              <a:off x="964" y="1967"/>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7" name="Rectangle 17"/>
            <p:cNvSpPr/>
            <p:nvPr/>
          </p:nvSpPr>
          <p:spPr>
            <a:xfrm>
              <a:off x="1594" y="1967"/>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11100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58" name="Rectangle 18"/>
            <p:cNvSpPr/>
            <p:nvPr/>
          </p:nvSpPr>
          <p:spPr>
            <a:xfrm>
              <a:off x="383" y="2303"/>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5</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59" name="Rectangle 19"/>
            <p:cNvSpPr/>
            <p:nvPr/>
          </p:nvSpPr>
          <p:spPr>
            <a:xfrm>
              <a:off x="964" y="2303"/>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0.03</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0" name="Rectangle 20"/>
            <p:cNvSpPr/>
            <p:nvPr/>
          </p:nvSpPr>
          <p:spPr>
            <a:xfrm>
              <a:off x="1594" y="2303"/>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11101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1" name="Rectangle 21"/>
            <p:cNvSpPr/>
            <p:nvPr/>
          </p:nvSpPr>
          <p:spPr>
            <a:xfrm>
              <a:off x="383" y="2639"/>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6</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2" name="Rectangle 22"/>
            <p:cNvSpPr/>
            <p:nvPr/>
          </p:nvSpPr>
          <p:spPr>
            <a:xfrm>
              <a:off x="964" y="2639"/>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3" name="Rectangle 23"/>
            <p:cNvSpPr/>
            <p:nvPr/>
          </p:nvSpPr>
          <p:spPr>
            <a:xfrm>
              <a:off x="1594" y="2639"/>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4" name="Rectangle 24"/>
            <p:cNvSpPr/>
            <p:nvPr/>
          </p:nvSpPr>
          <p:spPr>
            <a:xfrm>
              <a:off x="383" y="2975"/>
              <a:ext cx="58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I</a:t>
              </a:r>
              <a:r>
                <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rPr>
                <a:t>7</a:t>
              </a:r>
              <a:endParaRPr kumimoji="0" lang="en-US" altLang="zh-CN" sz="1800" b="0" i="0" u="none" strike="noStrike" kern="1200" cap="none" spc="0" normalizeH="0" baseline="-25000" noProof="0" dirty="0">
                <a:ln>
                  <a:noFill/>
                </a:ln>
                <a:solidFill>
                  <a:srgbClr val="000000"/>
                </a:solidFill>
                <a:effectLst/>
                <a:uLnTx/>
                <a:uFillTx/>
                <a:latin typeface="Book Antiqua" panose="02040602050305030304" pitchFamily="18" charset="0"/>
                <a:ea typeface="楷体_GB2312"/>
                <a:cs typeface="+mn-cs"/>
              </a:endParaRPr>
            </a:p>
          </p:txBody>
        </p:sp>
        <p:sp>
          <p:nvSpPr>
            <p:cNvPr id="65" name="Rectangle 25"/>
            <p:cNvSpPr/>
            <p:nvPr/>
          </p:nvSpPr>
          <p:spPr>
            <a:xfrm>
              <a:off x="964" y="2975"/>
              <a:ext cx="632"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0.01</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6" name="Rectangle 26"/>
            <p:cNvSpPr/>
            <p:nvPr/>
          </p:nvSpPr>
          <p:spPr>
            <a:xfrm>
              <a:off x="1594" y="2975"/>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7" name="Rectangle 27"/>
            <p:cNvSpPr/>
            <p:nvPr/>
          </p:nvSpPr>
          <p:spPr>
            <a:xfrm>
              <a:off x="3581" y="623"/>
              <a:ext cx="1988"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2-4</a:t>
              </a:r>
              <a:r>
                <a:rPr lang="zh-CN" altLang="en-US" sz="1800" dirty="0">
                  <a:latin typeface="宋体" panose="02010600030101010101" pitchFamily="2" charset="-122"/>
                  <a:ea typeface="宋体" panose="02010600030101010101" pitchFamily="2" charset="-122"/>
                </a:rPr>
                <a:t>等长扩展编码</a:t>
              </a:r>
              <a:endParaRPr lang="zh-CN" altLang="en-US" sz="1800" dirty="0">
                <a:latin typeface="宋体" panose="02010600030101010101" pitchFamily="2" charset="-122"/>
                <a:ea typeface="宋体" panose="02010600030101010101" pitchFamily="2" charset="-122"/>
              </a:endParaRPr>
            </a:p>
          </p:txBody>
        </p:sp>
        <p:sp>
          <p:nvSpPr>
            <p:cNvPr id="68" name="Rectangle 28"/>
            <p:cNvSpPr/>
            <p:nvPr/>
          </p:nvSpPr>
          <p:spPr>
            <a:xfrm>
              <a:off x="3581" y="959"/>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69" name="Rectangle 29"/>
            <p:cNvSpPr/>
            <p:nvPr/>
          </p:nvSpPr>
          <p:spPr>
            <a:xfrm>
              <a:off x="3581" y="1295"/>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01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0" name="Rectangle 30"/>
            <p:cNvSpPr/>
            <p:nvPr/>
          </p:nvSpPr>
          <p:spPr>
            <a:xfrm>
              <a:off x="3581" y="1631"/>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1" name="Rectangle 31"/>
            <p:cNvSpPr/>
            <p:nvPr/>
          </p:nvSpPr>
          <p:spPr>
            <a:xfrm>
              <a:off x="3581" y="1967"/>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1100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2" name="Rectangle 32"/>
            <p:cNvSpPr/>
            <p:nvPr/>
          </p:nvSpPr>
          <p:spPr>
            <a:xfrm>
              <a:off x="3581" y="2303"/>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1101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3" name="Rectangle 33"/>
            <p:cNvSpPr/>
            <p:nvPr/>
          </p:nvSpPr>
          <p:spPr>
            <a:xfrm>
              <a:off x="3581" y="2639"/>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1110</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4" name="Rectangle 34"/>
            <p:cNvSpPr/>
            <p:nvPr/>
          </p:nvSpPr>
          <p:spPr>
            <a:xfrm>
              <a:off x="3581" y="2975"/>
              <a:ext cx="1988"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1111</a:t>
              </a:r>
              <a:endParaRPr kumimoji="0" lang="en-US" altLang="zh-CN" sz="24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75" name="Rectangle 35"/>
            <p:cNvSpPr/>
            <p:nvPr/>
          </p:nvSpPr>
          <p:spPr>
            <a:xfrm>
              <a:off x="383" y="3311"/>
              <a:ext cx="121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base" latinLnBrk="0" hangingPunct="1">
                <a:lnSpc>
                  <a:spcPct val="80000"/>
                </a:lnSpc>
                <a:spcBef>
                  <a:spcPct val="0"/>
                </a:spcBef>
                <a:spcAft>
                  <a:spcPct val="0"/>
                </a:spcAft>
                <a:buClrTx/>
                <a:buSzTx/>
                <a:buFontTx/>
                <a:buNone/>
                <a:defRPr/>
              </a:pPr>
              <a:r>
                <a:rPr lang="zh-CN" altLang="en-US" sz="1800" dirty="0">
                  <a:latin typeface="宋体" panose="02010600030101010101" pitchFamily="2" charset="-122"/>
                  <a:ea typeface="宋体" panose="02010600030101010101" pitchFamily="2" charset="-122"/>
                </a:rPr>
                <a:t>平均长度</a:t>
              </a:r>
              <a:endParaRPr lang="zh-CN" altLang="en-US" sz="1800" dirty="0">
                <a:latin typeface="宋体" panose="02010600030101010101" pitchFamily="2" charset="-122"/>
                <a:ea typeface="宋体" panose="02010600030101010101" pitchFamily="2" charset="-122"/>
              </a:endParaRPr>
            </a:p>
          </p:txBody>
        </p:sp>
        <p:sp>
          <p:nvSpPr>
            <p:cNvPr id="78" name="Rectangle 38"/>
            <p:cNvSpPr/>
            <p:nvPr/>
          </p:nvSpPr>
          <p:spPr>
            <a:xfrm>
              <a:off x="383" y="3647"/>
              <a:ext cx="1213" cy="338"/>
            </a:xfrm>
            <a:prstGeom prst="rect">
              <a:avLst/>
            </a:prstGeom>
            <a:noFill/>
            <a:ln w="25400" cap="flat" cmpd="sng">
              <a:solidFill>
                <a:srgbClr val="DDDDDD"/>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hangingPunct="1">
                <a:lnSpc>
                  <a:spcPct val="80000"/>
                </a:lnSpc>
                <a:spcBef>
                  <a:spcPct val="0"/>
                </a:spcBef>
                <a:buClrTx/>
                <a:buNone/>
              </a:pPr>
              <a:r>
                <a:rPr lang="zh-CN" altLang="en-US" sz="1800" dirty="0">
                  <a:latin typeface="宋体" panose="02010600030101010101" pitchFamily="2" charset="-122"/>
                  <a:ea typeface="宋体" panose="02010600030101010101" pitchFamily="2" charset="-122"/>
                </a:rPr>
                <a:t>信息冗余量</a:t>
              </a:r>
              <a:endParaRPr lang="zh-CN" altLang="en-US" sz="1800" dirty="0">
                <a:latin typeface="宋体" panose="02010600030101010101" pitchFamily="2" charset="-122"/>
                <a:ea typeface="宋体" panose="02010600030101010101" pitchFamily="2" charset="-122"/>
              </a:endParaRPr>
            </a:p>
          </p:txBody>
        </p:sp>
        <p:sp>
          <p:nvSpPr>
            <p:cNvPr id="79" name="Rectangle 39"/>
            <p:cNvSpPr/>
            <p:nvPr/>
          </p:nvSpPr>
          <p:spPr>
            <a:xfrm>
              <a:off x="1594" y="3647"/>
              <a:ext cx="1989" cy="338"/>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Book Antiqua" panose="02040602050305030304" pitchFamily="18" charset="0"/>
                  <a:ea typeface="楷体_GB2312"/>
                  <a:cs typeface="+mn-cs"/>
                </a:rPr>
                <a:t>2</a:t>
              </a:r>
              <a:endParaRPr kumimoji="0" lang="en-US" altLang="zh-CN" sz="2400" b="0" i="0" u="none" strike="noStrike" kern="1200" cap="none" spc="0" normalizeH="0" baseline="0" noProof="0" dirty="0">
                <a:ln>
                  <a:noFill/>
                </a:ln>
                <a:solidFill>
                  <a:srgbClr val="FFFFFF"/>
                </a:solidFill>
                <a:effectLst/>
                <a:uLnTx/>
                <a:uFillTx/>
                <a:latin typeface="Book Antiqua" panose="02040602050305030304" pitchFamily="18" charset="0"/>
                <a:ea typeface="楷体_GB2312"/>
                <a:cs typeface="+mn-cs"/>
              </a:endParaRPr>
            </a:p>
          </p:txBody>
        </p:sp>
        <p:sp>
          <p:nvSpPr>
            <p:cNvPr id="81" name="Rectangle 41"/>
            <p:cNvSpPr/>
            <p:nvPr/>
          </p:nvSpPr>
          <p:spPr>
            <a:xfrm>
              <a:off x="868" y="288"/>
              <a:ext cx="4022"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eaLnBrk="1" latinLnBrk="0" hangingPunct="1">
                <a:lnSpc>
                  <a:spcPct val="80000"/>
                </a:lnSpc>
                <a:spcBef>
                  <a:spcPct val="0"/>
                </a:spcBef>
                <a:buClrTx/>
                <a:buSzTx/>
                <a:buFont typeface="Arial" panose="020B0604020202020204" pitchFamily="34" charset="0"/>
                <a:buNone/>
                <a:defRPr/>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条指令的操作码扩展编码法</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3" name="Rectangle 36"/>
          <p:cNvSpPr/>
          <p:nvPr/>
        </p:nvSpPr>
        <p:spPr>
          <a:xfrm>
            <a:off x="3885835" y="4953612"/>
            <a:ext cx="2858402" cy="439701"/>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2.0</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24" name="Rectangle 36"/>
          <p:cNvSpPr/>
          <p:nvPr/>
        </p:nvSpPr>
        <p:spPr>
          <a:xfrm>
            <a:off x="3895867" y="5399826"/>
            <a:ext cx="2852654" cy="450587"/>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2.5%</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26" name="Rectangle 36"/>
          <p:cNvSpPr/>
          <p:nvPr/>
        </p:nvSpPr>
        <p:spPr>
          <a:xfrm>
            <a:off x="6762891" y="5413330"/>
            <a:ext cx="2849781" cy="442319"/>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11.4%</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27" name="Rectangle 36"/>
          <p:cNvSpPr/>
          <p:nvPr/>
        </p:nvSpPr>
        <p:spPr>
          <a:xfrm>
            <a:off x="6758580" y="4963951"/>
            <a:ext cx="2854092" cy="439701"/>
          </a:xfrm>
          <a:prstGeom prst="rect">
            <a:avLst/>
          </a:prstGeom>
          <a:noFill/>
          <a:ln w="25400" cap="flat" cmpd="sng">
            <a:solidFill>
              <a:srgbClr val="DDDDDD"/>
            </a:solidFill>
            <a:prstDash val="solid"/>
            <a:miter/>
            <a:headEnd type="none" w="med" len="med"/>
            <a:tailEnd type="none" w="med" len="med"/>
          </a:ln>
        </p:spPr>
        <p:txBody>
          <a:bodyPr wrap="none" lIns="900113" tIns="36513" rIns="900113"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rPr>
              <a:t>2.2</a:t>
            </a:r>
            <a:endParaRPr kumimoji="0" lang="en-US" altLang="zh-CN" sz="1800" b="0" i="0" u="none" strike="noStrike" kern="1200" cap="none" spc="0" normalizeH="0" baseline="0" noProof="0" dirty="0">
              <a:ln>
                <a:noFill/>
              </a:ln>
              <a:solidFill>
                <a:srgbClr val="000000"/>
              </a:solidFill>
              <a:effectLst/>
              <a:uLnTx/>
              <a:uFillTx/>
              <a:latin typeface="Book Antiqua" panose="02040602050305030304" pitchFamily="18" charset="0"/>
              <a:ea typeface="楷体_GB2312"/>
              <a:cs typeface="+mn-cs"/>
            </a:endParaRPr>
          </a:p>
        </p:txBody>
      </p:sp>
      <p:sp>
        <p:nvSpPr>
          <p:cNvPr id="130"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7条指令的操作码扩展编码法</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132"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133"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第2章 数据表示与指令系统</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custDataLst>
              <p:tags r:id="rId3"/>
            </p:custDataLst>
          </p:nvPr>
        </p:nvSpPr>
        <p:spPr>
          <a:xfrm>
            <a:off x="1151890" y="1224280"/>
            <a:ext cx="5118735" cy="2881630"/>
          </a:xfrm>
          <a:prstGeom prst="rect">
            <a:avLst/>
          </a:prstGeom>
          <a:noFill/>
        </p:spPr>
        <p:txBody>
          <a:bodyPr wrap="square">
            <a:spAutoFit/>
          </a:bodyPr>
          <a:lstStyle/>
          <a:p>
            <a:pPr marL="273050" indent="-273050" eaLnBrk="1" hangingPunct="1">
              <a:spcBef>
                <a:spcPts val="200"/>
              </a:spcBef>
              <a:spcAft>
                <a:spcPts val="200"/>
              </a:spcAft>
              <a:buSzPct val="70000"/>
              <a:buFont typeface="Wingdings" panose="05000000000000000000" pitchFamily="2" charset="2"/>
              <a:buChar char="l"/>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 </a:t>
            </a: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指令系统的设计与优化</a:t>
            </a: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lnSpc>
                <a:spcPct val="150000"/>
              </a:lnSpc>
              <a:spcBef>
                <a:spcPts val="200"/>
              </a:spcBef>
              <a:spcAft>
                <a:spcPts val="200"/>
              </a:spcAft>
              <a:buSzPct val="70000"/>
              <a:buFont typeface="Wingdings" panose="05000000000000000000" pitchFamily="2" charset="2"/>
              <a:buChar char="l"/>
            </a:pPr>
            <a:r>
              <a:rPr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2.3.1 </a:t>
            </a: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指令系统设计的基本原则</a:t>
            </a: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136650" lvl="4" indent="-273050">
              <a:lnSpc>
                <a:spcPct val="15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寄存器、主存储器、堆栈</a:t>
            </a: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lnSpc>
                <a:spcPct val="150000"/>
              </a:lnSpc>
              <a:spcBef>
                <a:spcPts val="200"/>
              </a:spcBef>
              <a:spcAft>
                <a:spcPts val="200"/>
              </a:spcAft>
              <a:buSzPct val="70000"/>
              <a:buFont typeface="Wingdings" panose="05000000000000000000" pitchFamily="2" charset="2"/>
              <a:buChar char="l"/>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2.3.2 </a:t>
            </a: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指令操作码的优化</a:t>
            </a: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lnSpc>
                <a:spcPct val="150000"/>
              </a:lnSpc>
              <a:spcBef>
                <a:spcPts val="200"/>
              </a:spcBef>
              <a:spcAft>
                <a:spcPts val="200"/>
              </a:spcAft>
              <a:buSzPct val="70000"/>
              <a:buFont typeface="Wingdings" panose="05000000000000000000" pitchFamily="2" charset="2"/>
              <a:buChar char="l"/>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2.3.3 </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指令地址码的优化</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2.3.3 指令地址码的优化</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矩形 1"/>
          <p:cNvSpPr/>
          <p:nvPr/>
        </p:nvSpPr>
        <p:spPr>
          <a:xfrm>
            <a:off x="590550" y="1063875"/>
            <a:ext cx="9994230" cy="17456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342900" lvl="0" indent="-342900" algn="just">
              <a:lnSpc>
                <a:spcPts val="3900"/>
              </a:lnSpc>
              <a:spcBef>
                <a:spcPct val="0"/>
              </a:spcBef>
              <a:buClrTx/>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：只对操作码进行优化表示，而没有在地址码和寻址方式上采取相应的措施，那么在定长指令字的前提下，程序所需的总位数还是难以减少的。</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lnSpc>
                <a:spcPts val="3900"/>
              </a:lnSpc>
              <a:spcBef>
                <a:spcPts val="1200"/>
              </a:spcBef>
              <a:buClrTx/>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等长地址码发挥不出操作码优化表示的作用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Picture 13"/>
          <p:cNvPicPr>
            <a:picLocks noChangeAspect="1"/>
          </p:cNvPicPr>
          <p:nvPr/>
        </p:nvPicPr>
        <p:blipFill>
          <a:blip r:embed="rId2"/>
          <a:stretch>
            <a:fillRect/>
          </a:stretch>
        </p:blipFill>
        <p:spPr>
          <a:xfrm>
            <a:off x="3442159" y="3535437"/>
            <a:ext cx="4636169" cy="1938494"/>
          </a:xfrm>
          <a:prstGeom prst="rect">
            <a:avLst/>
          </a:prstGeom>
          <a:noFill/>
          <a:ln w="9525">
            <a:noFill/>
          </a:ln>
        </p:spPr>
      </p:pic>
      <p:sp>
        <p:nvSpPr>
          <p:cNvPr id="8" name="文本框 4"/>
          <p:cNvSpPr txBox="1"/>
          <p:nvPr/>
        </p:nvSpPr>
        <p:spPr>
          <a:xfrm>
            <a:off x="3509803" y="5709356"/>
            <a:ext cx="4500880" cy="5397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just">
              <a:lnSpc>
                <a:spcPts val="3500"/>
              </a:lnSpc>
              <a:spcBef>
                <a:spcPct val="0"/>
              </a:spcBef>
              <a:buClrTx/>
              <a:buNone/>
            </a:pPr>
            <a:r>
              <a:rPr lang="zh-CN" altLang="en-US" sz="2000" dirty="0">
                <a:solidFill>
                  <a:srgbClr val="FF0000"/>
                </a:solidFill>
                <a:latin typeface="微软雅黑" panose="020B0503020204020204" pitchFamily="34" charset="-122"/>
                <a:ea typeface="微软雅黑" panose="020B0503020204020204" pitchFamily="34" charset="-122"/>
              </a:rPr>
              <a:t>只有地址可变长，才能利用这部分空白</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3" name="直接连接符 2"/>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2.3.3 指令地址码的优化</a:t>
            </a:r>
            <a:endParaRPr lang="zh-CN" altLang="en-US" sz="3025" b="1" dirty="0">
              <a:solidFill>
                <a:schemeClr val="accent1"/>
              </a:solidFill>
              <a:latin typeface="宋体" panose="02010600030101010101" pitchFamily="2" charset="-122"/>
              <a:ea typeface="宋体" panose="02010600030101010101" pitchFamily="2"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矩形 1"/>
          <p:cNvSpPr/>
          <p:nvPr/>
        </p:nvSpPr>
        <p:spPr>
          <a:xfrm>
            <a:off x="668943" y="1090821"/>
            <a:ext cx="9987845" cy="9886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342900" lvl="0" indent="-342900" algn="just">
              <a:lnSpc>
                <a:spcPts val="3500"/>
              </a:lnSpc>
              <a:spcBef>
                <a:spcPct val="0"/>
              </a:spcBef>
              <a:buClrTx/>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：即使有可变长指令，且主存可以按位编址，也不受整数边界存储的约束，那么程序所需要的总位数可以减少，但机器的速度又会明显下降。</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3"/>
          <p:cNvPicPr>
            <a:picLocks noChangeAspect="1"/>
          </p:cNvPicPr>
          <p:nvPr/>
        </p:nvPicPr>
        <p:blipFill>
          <a:blip r:embed="rId2"/>
          <a:stretch>
            <a:fillRect/>
          </a:stretch>
        </p:blipFill>
        <p:spPr>
          <a:xfrm>
            <a:off x="2710537" y="2736031"/>
            <a:ext cx="5904656" cy="3196245"/>
          </a:xfrm>
          <a:prstGeom prst="rect">
            <a:avLst/>
          </a:prstGeom>
          <a:noFill/>
          <a:ln w="9525">
            <a:noFill/>
          </a:ln>
        </p:spPr>
      </p:pic>
      <p:cxnSp>
        <p:nvCxnSpPr>
          <p:cNvPr id="4" name="直接连接符 3"/>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2.3.3 指令地址码的优化</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矩形 1"/>
          <p:cNvSpPr/>
          <p:nvPr/>
        </p:nvSpPr>
        <p:spPr>
          <a:xfrm>
            <a:off x="647065" y="1008380"/>
            <a:ext cx="9883140" cy="2214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lvl="0" algn="just" latinLnBrk="0">
              <a:lnSpc>
                <a:spcPct val="150000"/>
              </a:lnSpc>
              <a:spcBef>
                <a:spcPct val="0"/>
              </a:spcBef>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解决方案：指令字格式的优化措施</a:t>
            </a:r>
            <a:endParaRPr lang="en-US" altLang="zh-CN" sz="2000" dirty="0">
              <a:solidFill>
                <a:srgbClr val="FF0000"/>
              </a:solidFill>
              <a:latin typeface="微软雅黑" panose="020B0503020204020204" pitchFamily="34" charset="-122"/>
              <a:ea typeface="微软雅黑" panose="020B0503020204020204" pitchFamily="34" charset="-122"/>
            </a:endParaRPr>
          </a:p>
          <a:p>
            <a:pPr lvl="1" algn="l" eaLnBrk="1" latinLnBrk="0" hangingPunct="1">
              <a:lnSpc>
                <a:spcPct val="150000"/>
              </a:lnSpc>
              <a:spcBef>
                <a:spcPts val="0"/>
              </a:spcBef>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采用扩展操作码：概率高的短编码，概率低的长编码；</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eaLnBrk="1" latinLnBrk="0" hangingPunct="1">
              <a:lnSpc>
                <a:spcPct val="150000"/>
              </a:lnSpc>
              <a:spcBef>
                <a:spcPts val="0"/>
              </a:spcBef>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在保证指令字在存储器中按整数边界存储的前提下，使用变长指令字格式；</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eaLnBrk="1" latinLnBrk="0" hangingPunct="1">
              <a:lnSpc>
                <a:spcPct val="150000"/>
              </a:lnSpc>
              <a:spcBef>
                <a:spcPts val="0"/>
              </a:spcBef>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采用多种寻址方式，以便缩短地址码的长度，并在有限的地址码长度范围内提供寻址范围更大的信息。</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 name="直接连接符 2"/>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655" y="266700"/>
            <a:ext cx="6590030"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在定长指令字内实现多种地址制</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13"/>
          <p:cNvSpPr/>
          <p:nvPr/>
        </p:nvSpPr>
        <p:spPr>
          <a:xfrm>
            <a:off x="575310" y="1224280"/>
            <a:ext cx="10610850" cy="28613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latinLnBrk="0">
              <a:lnSpc>
                <a:spcPct val="150000"/>
              </a:lnSpc>
              <a:spcBef>
                <a:spcPct val="0"/>
              </a:spcBef>
              <a:buClrTx/>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操作数地址的位数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latinLnBrk="0">
              <a:lnSpc>
                <a:spcPct val="150000"/>
              </a:lnSpc>
              <a:spcBef>
                <a:spcPct val="0"/>
              </a:spcBef>
              <a:buClrTx/>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从</a:t>
            </a:r>
            <a:r>
              <a:rPr lang="zh-CN" altLang="en-US" sz="20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寻址范围</a:t>
            </a: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看：越大越好 </a:t>
            </a: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latinLnBrk="0">
              <a:lnSpc>
                <a:spcPct val="150000"/>
              </a:lnSpc>
              <a:spcBef>
                <a:spcPct val="0"/>
              </a:spcBef>
              <a:buClrTx/>
              <a:buSzTx/>
              <a:buFontTx/>
              <a:buNone/>
            </a:pP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用各种方法，压缩操作码的位数</a:t>
            </a:r>
            <a:endPar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latinLnBrk="0">
              <a:lnSpc>
                <a:spcPct val="150000"/>
              </a:lnSpc>
              <a:spcBef>
                <a:spcPct val="0"/>
              </a:spcBef>
              <a:buClrTx/>
              <a:buFontTx/>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latinLnBrk="0">
              <a:lnSpc>
                <a:spcPct val="150000"/>
              </a:lnSpc>
              <a:spcBef>
                <a:spcPct val="0"/>
              </a:spcBef>
              <a:buClrTx/>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通过采用多种不同的寻址方式、地址制、地址形式和地址码长度以及多种指令字长，将它们与</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可变长操作码的优化</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表示相结合，可构成</a:t>
            </a: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冗余度</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尽可能少的指令字</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Group 3"/>
          <p:cNvGrpSpPr/>
          <p:nvPr/>
        </p:nvGrpSpPr>
        <p:grpSpPr>
          <a:xfrm>
            <a:off x="2986326" y="4324531"/>
            <a:ext cx="5161756" cy="1814563"/>
            <a:chOff x="1008" y="2064"/>
            <a:chExt cx="3600" cy="1488"/>
          </a:xfrm>
        </p:grpSpPr>
        <p:sp>
          <p:nvSpPr>
            <p:cNvPr id="4" name="Rectangle 4"/>
            <p:cNvSpPr/>
            <p:nvPr/>
          </p:nvSpPr>
          <p:spPr>
            <a:xfrm>
              <a:off x="3696" y="3120"/>
              <a:ext cx="912"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地址码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8" name="Rectangle 5"/>
            <p:cNvSpPr/>
            <p:nvPr/>
          </p:nvSpPr>
          <p:spPr>
            <a:xfrm>
              <a:off x="3696" y="2592"/>
              <a:ext cx="912"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地址码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9" name="Rectangle 6"/>
            <p:cNvSpPr/>
            <p:nvPr/>
          </p:nvSpPr>
          <p:spPr>
            <a:xfrm>
              <a:off x="3696" y="2064"/>
              <a:ext cx="912"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地址码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10" name="Rectangle 7"/>
            <p:cNvSpPr/>
            <p:nvPr/>
          </p:nvSpPr>
          <p:spPr>
            <a:xfrm>
              <a:off x="2784" y="2592"/>
              <a:ext cx="912"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地址码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11" name="Rectangle 8"/>
            <p:cNvSpPr/>
            <p:nvPr/>
          </p:nvSpPr>
          <p:spPr>
            <a:xfrm>
              <a:off x="1872" y="2592"/>
              <a:ext cx="912"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地址码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12" name="Rectangle 9"/>
            <p:cNvSpPr/>
            <p:nvPr/>
          </p:nvSpPr>
          <p:spPr>
            <a:xfrm>
              <a:off x="2784" y="2064"/>
              <a:ext cx="912"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地址码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13" name="Rectangle 10"/>
            <p:cNvSpPr/>
            <p:nvPr/>
          </p:nvSpPr>
          <p:spPr>
            <a:xfrm>
              <a:off x="1008" y="2592"/>
              <a:ext cx="912"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操作码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14" name="Rectangle 11"/>
            <p:cNvSpPr/>
            <p:nvPr/>
          </p:nvSpPr>
          <p:spPr>
            <a:xfrm>
              <a:off x="1008" y="3120"/>
              <a:ext cx="2688"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操作码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15" name="Rectangle 12"/>
            <p:cNvSpPr/>
            <p:nvPr/>
          </p:nvSpPr>
          <p:spPr>
            <a:xfrm>
              <a:off x="1008" y="2064"/>
              <a:ext cx="1776" cy="432"/>
            </a:xfrm>
            <a:prstGeom prst="rect">
              <a:avLst/>
            </a:prstGeom>
            <a:solidFill>
              <a:srgbClr val="0092CC"/>
            </a:solidFill>
            <a:ln w="952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marR="0" lvl="0" indent="0" algn="ctr" defTabSz="914400" rtl="0" eaLnBrk="1" fontAlgn="ctr"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rPr>
                <a:t>操作码</a:t>
              </a:r>
              <a:endParaRPr kumimoji="0" lang="zh-CN" altLang="en-US" sz="1800" b="0" i="0" u="none" strike="noStrike" kern="1200" cap="none" spc="0" normalizeH="0" baseline="0" noProof="0" dirty="0">
                <a:ln>
                  <a:noFill/>
                </a:ln>
                <a:solidFill>
                  <a:srgbClr val="FFFFFF"/>
                </a:solidFill>
                <a:effectLst/>
                <a:uLnTx/>
                <a:uFillTx/>
                <a:latin typeface="Tahoma" panose="020B0604030504040204" pitchFamily="34" charset="0"/>
                <a:ea typeface="宋体" panose="02010600030101010101" pitchFamily="2" charset="-122"/>
                <a:cs typeface="+mn-cs"/>
              </a:endParaRPr>
            </a:p>
          </p:txBody>
        </p:sp>
      </p:grpSp>
      <p:cxnSp>
        <p:nvCxnSpPr>
          <p:cNvPr id="16" name="直接连接符 15"/>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地址码的优化表示</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3" name="Rectangle 3"/>
          <p:cNvSpPr txBox="1"/>
          <p:nvPr/>
        </p:nvSpPr>
        <p:spPr>
          <a:xfrm>
            <a:off x="635402" y="976084"/>
            <a:ext cx="10021386"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latinLnBrk="0" hangingPunct="1">
              <a:lnSpc>
                <a:spcPct val="150000"/>
              </a:lnSpc>
              <a:spcBef>
                <a:spcPts val="0"/>
              </a:spcBef>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地址码个数的选择</a:t>
            </a:r>
            <a:endParaRPr lang="en-US" altLang="zh-CN" sz="2000" dirty="0">
              <a:latin typeface="微软雅黑" panose="020B0503020204020204" pitchFamily="34" charset="-122"/>
              <a:ea typeface="微软雅黑" panose="020B0503020204020204" pitchFamily="34" charset="-122"/>
            </a:endParaRPr>
          </a:p>
          <a:p>
            <a:pPr lvl="1" eaLnBrk="1" latinLnBrk="0" hangingPunct="1">
              <a:lnSpc>
                <a:spcPct val="150000"/>
              </a:lnSpc>
              <a:spcBef>
                <a:spcPts val="0"/>
              </a:spcBef>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地址码个数通常有</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个及</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个等</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种情况</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评价指令中地址码个数应该取多少的标准主要有两个</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程序存储容量，包括操作码和地址</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程序执行速度，以程序执行过程中访问主存的信息量代表</a:t>
            </a: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717953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举例：计算一个典型的算术表达式 </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graphicFrame>
        <p:nvGraphicFramePr>
          <p:cNvPr id="2" name="Object 4"/>
          <p:cNvGraphicFramePr>
            <a:graphicFrameLocks noChangeAspect="1"/>
          </p:cNvGraphicFramePr>
          <p:nvPr/>
        </p:nvGraphicFramePr>
        <p:xfrm>
          <a:off x="6624340" y="2375882"/>
          <a:ext cx="3694113" cy="1060450"/>
        </p:xfrm>
        <a:graphic>
          <a:graphicData uri="http://schemas.openxmlformats.org/presentationml/2006/ole">
            <mc:AlternateContent xmlns:mc="http://schemas.openxmlformats.org/markup-compatibility/2006">
              <mc:Choice xmlns:v="urn:schemas-microsoft-com:vml" Requires="v">
                <p:oleObj spid="_x0000_s3" name="" r:id="rId2" imgW="951865" imgH="393700" progId="Equation.3">
                  <p:embed/>
                </p:oleObj>
              </mc:Choice>
              <mc:Fallback>
                <p:oleObj name="" r:id="rId2" imgW="951865" imgH="393700" progId="Equation.3">
                  <p:embed/>
                  <p:pic>
                    <p:nvPicPr>
                      <p:cNvPr id="0" name="Object 4"/>
                      <p:cNvPicPr/>
                      <p:nvPr/>
                    </p:nvPicPr>
                    <p:blipFill>
                      <a:blip r:embed="rId3"/>
                      <a:stretch>
                        <a:fillRect/>
                      </a:stretch>
                    </p:blipFill>
                    <p:spPr>
                      <a:xfrm>
                        <a:off x="6624340" y="2375882"/>
                        <a:ext cx="3694113" cy="1060450"/>
                      </a:xfrm>
                      <a:prstGeom prst="rect">
                        <a:avLst/>
                      </a:prstGeom>
                      <a:noFill/>
                      <a:ln w="38100">
                        <a:noFill/>
                        <a:miter/>
                      </a:ln>
                    </p:spPr>
                  </p:pic>
                </p:oleObj>
              </mc:Fallback>
            </mc:AlternateContent>
          </a:graphicData>
        </a:graphic>
      </p:graphicFrame>
      <p:sp>
        <p:nvSpPr>
          <p:cNvPr id="4" name="Rectangle 3"/>
          <p:cNvSpPr txBox="1"/>
          <p:nvPr/>
        </p:nvSpPr>
        <p:spPr>
          <a:xfrm>
            <a:off x="863498" y="1223644"/>
            <a:ext cx="6264696" cy="37433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用三地址指令编写的程序如下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buNone/>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MUL X, A, B    ;</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X←(A)×(B)</a:t>
            </a:r>
            <a:endPar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X, X, C    ;</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(C)</a:t>
            </a:r>
            <a:endPar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SUB X, X, D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分子的计算结果在</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Y, E, F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计算分母</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存入</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Y</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YDIV X, X, Y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最后结果在</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单元中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4"/>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ts val="0"/>
              </a:spcBef>
              <a:spcAft>
                <a:spcPts val="0"/>
              </a:spcAft>
              <a:buClrTx/>
              <a:buSzPct val="100000"/>
              <a:buFont typeface="Arial" panose="020B0604020202020204" pitchFamily="34" charset="0"/>
              <a:buNone/>
              <a:defRPr/>
            </a:pPr>
            <a:r>
              <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rPr>
              <a:t>第2章 数据表示与指令系统</a:t>
            </a:r>
            <a:endParaRPr kumimoji="0" lang="zh-CN" altLang="en-US" sz="3400" b="1" i="0" u="none" strike="noStrike" kern="1200" cap="none" spc="0" normalizeH="0" baseline="0" noProof="0" dirty="0">
              <a:ln>
                <a:noFill/>
              </a:ln>
              <a:solidFill>
                <a:srgbClr val="294A5A">
                  <a:lumMod val="75000"/>
                </a:srgbClr>
              </a:solidFill>
              <a:effectLst/>
              <a:uLnTx/>
              <a:uFillTx/>
              <a:latin typeface="Arial" panose="020B0604020202020204" pitchFamily="34" charset="0"/>
              <a:ea typeface="微软雅黑" panose="020B0503020204020204" pitchFamily="34" charset="-122"/>
            </a:endParaRPr>
          </a:p>
        </p:txBody>
      </p:sp>
      <p:sp>
        <p:nvSpPr>
          <p:cNvPr id="3" name="文本框 2"/>
          <p:cNvSpPr txBox="1"/>
          <p:nvPr>
            <p:custDataLst>
              <p:tags r:id="rId3"/>
            </p:custDataLst>
          </p:nvPr>
        </p:nvSpPr>
        <p:spPr>
          <a:xfrm>
            <a:off x="1151890" y="1224280"/>
            <a:ext cx="5118735" cy="2881630"/>
          </a:xfrm>
          <a:prstGeom prst="rect">
            <a:avLst/>
          </a:prstGeom>
          <a:noFill/>
        </p:spPr>
        <p:txBody>
          <a:bodyPr wrap="square">
            <a:spAutoFit/>
          </a:bodyPr>
          <a:lstStyle/>
          <a:p>
            <a:pPr marL="273050" marR="0" lvl="0" indent="-273050" algn="l" defTabSz="914400" rtl="0" eaLnBrk="1" fontAlgn="base" latinLnBrk="0" hangingPunct="1">
              <a:lnSpc>
                <a:spcPct val="100000"/>
              </a:lnSpc>
              <a:spcBef>
                <a:spcPts val="200"/>
              </a:spcBef>
              <a:spcAft>
                <a:spcPts val="200"/>
              </a:spcAft>
              <a:buClrTx/>
              <a:buSzPct val="70000"/>
              <a:buFont typeface="Wingdings" panose="05000000000000000000" pitchFamily="2" charset="2"/>
              <a:buChar char="l"/>
              <a:defRPr/>
            </a:pPr>
            <a:r>
              <a:rPr kumimoji="0" lang="en-US" altLang="zh-CN"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2.3 </a:t>
            </a:r>
            <a:r>
              <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指令系统的设计与优化</a:t>
            </a:r>
            <a:endPar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04850" marR="0" lvl="2" indent="-273050" algn="l" defTabSz="914400" rtl="0" eaLnBrk="1" fontAlgn="base" latinLnBrk="0" hangingPunct="1">
              <a:lnSpc>
                <a:spcPct val="150000"/>
              </a:lnSpc>
              <a:spcBef>
                <a:spcPts val="200"/>
              </a:spcBef>
              <a:spcAft>
                <a:spcPts val="200"/>
              </a:spcAft>
              <a:buClrTx/>
              <a:buSzPct val="70000"/>
              <a:buFont typeface="Wingdings" panose="05000000000000000000" pitchFamily="2" charset="2"/>
              <a:buChar char="l"/>
              <a:defRPr/>
            </a:pPr>
            <a:r>
              <a:rPr kumimoji="0" lang="en-US" altLang="zh-CN"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2.3.1 </a:t>
            </a:r>
            <a:r>
              <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指令系统设计的基本原则</a:t>
            </a:r>
            <a:endPar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1136650" marR="0" lvl="4" indent="-273050" algn="l" defTabSz="914400" rtl="0" eaLnBrk="1" fontAlgn="base" latinLnBrk="0" hangingPunct="1">
              <a:lnSpc>
                <a:spcPct val="150000"/>
              </a:lnSpc>
              <a:spcBef>
                <a:spcPts val="200"/>
              </a:spcBef>
              <a:spcAft>
                <a:spcPts val="200"/>
              </a:spcAft>
              <a:buClrTx/>
              <a:buSzPct val="70000"/>
              <a:buFont typeface="Wingdings" panose="05000000000000000000" pitchFamily="2" charset="2"/>
              <a:buChar char="l"/>
              <a:defRPr/>
            </a:pPr>
            <a:r>
              <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寄存器、主存储器、堆栈</a:t>
            </a:r>
            <a:endParaRPr kumimoji="0" lang="zh-CN" altLang="en-US"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04850" marR="0" lvl="2" indent="-273050" algn="l" defTabSz="914400" rtl="0" eaLnBrk="1" fontAlgn="base" latinLnBrk="0" hangingPunct="1">
              <a:lnSpc>
                <a:spcPct val="150000"/>
              </a:lnSpc>
              <a:spcBef>
                <a:spcPts val="200"/>
              </a:spcBef>
              <a:spcAft>
                <a:spcPts val="200"/>
              </a:spcAft>
              <a:buClrTx/>
              <a:buSzPct val="70000"/>
              <a:buFont typeface="Wingdings" panose="05000000000000000000" pitchFamily="2" charset="2"/>
              <a:buChar char="l"/>
              <a:defRPr/>
            </a:pPr>
            <a:r>
              <a:rPr kumimoji="0" lang="en-US" altLang="zh-CN"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2.3.2 </a:t>
            </a:r>
            <a:r>
              <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指令操作码的优化</a:t>
            </a:r>
            <a:endPar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04850" marR="0" lvl="2" indent="-273050" algn="l" defTabSz="914400" rtl="0" eaLnBrk="1" fontAlgn="base" latinLnBrk="0" hangingPunct="1">
              <a:lnSpc>
                <a:spcPct val="150000"/>
              </a:lnSpc>
              <a:spcBef>
                <a:spcPts val="200"/>
              </a:spcBef>
              <a:spcAft>
                <a:spcPts val="200"/>
              </a:spcAft>
              <a:buClrTx/>
              <a:buSzPct val="70000"/>
              <a:buFont typeface="Wingdings" panose="05000000000000000000" pitchFamily="2" charset="2"/>
              <a:buChar char="l"/>
              <a:defRPr/>
            </a:pPr>
            <a:r>
              <a:rPr kumimoji="0" lang="en-US" altLang="zh-CN" sz="2400" b="1"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2.3.3 </a:t>
            </a:r>
            <a:r>
              <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指令地址码的优化</a:t>
            </a:r>
            <a:endParaRPr kumimoji="0" lang="zh-CN" altLang="en-US" sz="2400" b="0" i="0" u="none" strike="noStrike" kern="120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3" name="Rectangle 3"/>
          <p:cNvSpPr txBox="1"/>
          <p:nvPr/>
        </p:nvSpPr>
        <p:spPr>
          <a:xfrm>
            <a:off x="575460" y="1223645"/>
            <a:ext cx="6624736"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90000"/>
              </a:lnSpc>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用普通二地址指令编写的程序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lnSpc>
                <a:spcPct val="90000"/>
              </a:lnSpc>
              <a:buNone/>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MOVE X, A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复制临时变量到</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MUL X, B</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X, C</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SUB X, D         ;</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中存放分子运算结果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MOVE Y, E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复制临时变量到</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Y, F         ;</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中存放分母运算结果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DIV X, Y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最后结果在</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单元中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90000"/>
              </a:lnSpc>
            </a:pPr>
            <a:endParaRPr lang="zh-CN" alt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Object 4"/>
          <p:cNvGraphicFramePr>
            <a:graphicFrameLocks noChangeAspect="1"/>
          </p:cNvGraphicFramePr>
          <p:nvPr/>
        </p:nvGraphicFramePr>
        <p:xfrm>
          <a:off x="7488441" y="2736215"/>
          <a:ext cx="3694112" cy="1060450"/>
        </p:xfrm>
        <a:graphic>
          <a:graphicData uri="http://schemas.openxmlformats.org/presentationml/2006/ole">
            <mc:AlternateContent xmlns:mc="http://schemas.openxmlformats.org/markup-compatibility/2006">
              <mc:Choice xmlns:v="urn:schemas-microsoft-com:vml" Requires="v">
                <p:oleObj spid="_x0000_s2" name="" r:id="rId2" imgW="951865" imgH="393700" progId="Equation.3">
                  <p:embed/>
                </p:oleObj>
              </mc:Choice>
              <mc:Fallback>
                <p:oleObj name="" r:id="rId2" imgW="951865" imgH="393700" progId="Equation.3">
                  <p:embed/>
                  <p:pic>
                    <p:nvPicPr>
                      <p:cNvPr id="0" name="Object 4"/>
                      <p:cNvPicPr/>
                      <p:nvPr/>
                    </p:nvPicPr>
                    <p:blipFill>
                      <a:blip r:embed="rId3"/>
                      <a:stretch>
                        <a:fillRect/>
                      </a:stretch>
                    </p:blipFill>
                    <p:spPr>
                      <a:xfrm>
                        <a:off x="7488441" y="2736215"/>
                        <a:ext cx="3694112" cy="1060450"/>
                      </a:xfrm>
                      <a:prstGeom prst="rect">
                        <a:avLst/>
                      </a:prstGeom>
                      <a:noFill/>
                      <a:ln w="38100">
                        <a:noFill/>
                        <a:miter/>
                      </a:ln>
                    </p:spPr>
                  </p:pic>
                </p:oleObj>
              </mc:Fallback>
            </mc:AlternateContent>
          </a:graphicData>
        </a:graphic>
      </p:graphicFrame>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8" name="TextBox 54"/>
          <p:cNvSpPr txBox="1"/>
          <p:nvPr/>
        </p:nvSpPr>
        <p:spPr>
          <a:xfrm>
            <a:off x="668943" y="254367"/>
            <a:ext cx="717953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举例：计算一个典型的算术表达式 </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 name="直接连接符 8"/>
          <p:cNvCxnSpPr/>
          <p:nvPr>
            <p:custDataLst>
              <p:tags r:id="rId4"/>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2" name="Rectangle 3"/>
          <p:cNvSpPr txBox="1"/>
          <p:nvPr/>
        </p:nvSpPr>
        <p:spPr>
          <a:xfrm>
            <a:off x="431885" y="1079610"/>
            <a:ext cx="7268394" cy="5242164"/>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用多寄存器结构的二地址指令编写程序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buNone/>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MOVE R1, A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操作数</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取到寄存器</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R1</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MUL R1, B</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R1, C</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SUB R1, D       ;</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R1</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中存放分子运算结果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MOVE R2, E</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R2, F       ;</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R2</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中存放分母运算结果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DIV R1, R2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最后结果在</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R1</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MOVE X, R1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最后结果存入</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Object 4"/>
          <p:cNvGraphicFramePr>
            <a:graphicFrameLocks noChangeAspect="1"/>
          </p:cNvGraphicFramePr>
          <p:nvPr/>
        </p:nvGraphicFramePr>
        <p:xfrm>
          <a:off x="7632452" y="2951590"/>
          <a:ext cx="3694112" cy="1060450"/>
        </p:xfrm>
        <a:graphic>
          <a:graphicData uri="http://schemas.openxmlformats.org/presentationml/2006/ole">
            <mc:AlternateContent xmlns:mc="http://schemas.openxmlformats.org/markup-compatibility/2006">
              <mc:Choice xmlns:v="urn:schemas-microsoft-com:vml" Requires="v">
                <p:oleObj spid="_x0000_s4" name="" r:id="rId2" imgW="951865" imgH="393700" progId="Equation.3">
                  <p:embed/>
                </p:oleObj>
              </mc:Choice>
              <mc:Fallback>
                <p:oleObj name="" r:id="rId2" imgW="951865" imgH="393700" progId="Equation.3">
                  <p:embed/>
                  <p:pic>
                    <p:nvPicPr>
                      <p:cNvPr id="0" name="Object 4"/>
                      <p:cNvPicPr/>
                      <p:nvPr/>
                    </p:nvPicPr>
                    <p:blipFill>
                      <a:blip r:embed="rId3"/>
                      <a:stretch>
                        <a:fillRect/>
                      </a:stretch>
                    </p:blipFill>
                    <p:spPr>
                      <a:xfrm>
                        <a:off x="7632452" y="2951590"/>
                        <a:ext cx="3694112" cy="1060450"/>
                      </a:xfrm>
                      <a:prstGeom prst="rect">
                        <a:avLst/>
                      </a:prstGeom>
                      <a:noFill/>
                      <a:ln w="38100">
                        <a:noFill/>
                        <a:miter/>
                      </a:ln>
                    </p:spPr>
                  </p:pic>
                </p:oleObj>
              </mc:Fallback>
            </mc:AlternateContent>
          </a:graphicData>
        </a:graphic>
      </p:graphicFrame>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8" name="TextBox 54"/>
          <p:cNvSpPr txBox="1"/>
          <p:nvPr/>
        </p:nvSpPr>
        <p:spPr>
          <a:xfrm>
            <a:off x="669578" y="215632"/>
            <a:ext cx="717953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举例：计算一个典型的算术表达式 </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 name="直接连接符 8"/>
          <p:cNvCxnSpPr/>
          <p:nvPr>
            <p:custDataLst>
              <p:tags r:id="rId4"/>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2" name="Rectangle 3"/>
          <p:cNvSpPr txBox="1"/>
          <p:nvPr/>
        </p:nvSpPr>
        <p:spPr>
          <a:xfrm>
            <a:off x="566699" y="1151855"/>
            <a:ext cx="8424936" cy="5073953"/>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80000"/>
              </a:lnSpc>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用一地址指令编写的程序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lnSpc>
                <a:spcPct val="80000"/>
              </a:lnSpc>
              <a:buNone/>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LOAD E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先计算分母，取一个操作数到累加器中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F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分母运算结果在累加器中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STORE X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保存分母运算结果到</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LOAD A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开始计算分子</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MUL B</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 C</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SUB D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累加器中是分子运算结果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DIV X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最后运算结果在累加器中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50000"/>
              </a:lnSpc>
              <a:spcBef>
                <a:spcPts val="0"/>
              </a:spcBef>
              <a:buFont typeface="Wingdings" panose="05000000000000000000" pitchFamily="2" charset="2"/>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STORE X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保存最后运算结果到</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Object 4"/>
          <p:cNvGraphicFramePr>
            <a:graphicFrameLocks noChangeAspect="1"/>
          </p:cNvGraphicFramePr>
          <p:nvPr/>
        </p:nvGraphicFramePr>
        <p:xfrm>
          <a:off x="7704460" y="2376044"/>
          <a:ext cx="3694112" cy="1060450"/>
        </p:xfrm>
        <a:graphic>
          <a:graphicData uri="http://schemas.openxmlformats.org/presentationml/2006/ole">
            <mc:AlternateContent xmlns:mc="http://schemas.openxmlformats.org/markup-compatibility/2006">
              <mc:Choice xmlns:v="urn:schemas-microsoft-com:vml" Requires="v">
                <p:oleObj spid="_x0000_s4" name="" r:id="rId2" imgW="951865" imgH="393700" progId="Equation.3">
                  <p:embed/>
                </p:oleObj>
              </mc:Choice>
              <mc:Fallback>
                <p:oleObj name="" r:id="rId2" imgW="951865" imgH="393700" progId="Equation.3">
                  <p:embed/>
                  <p:pic>
                    <p:nvPicPr>
                      <p:cNvPr id="0" name="Object 4"/>
                      <p:cNvPicPr/>
                      <p:nvPr/>
                    </p:nvPicPr>
                    <p:blipFill>
                      <a:blip r:embed="rId3"/>
                      <a:stretch>
                        <a:fillRect/>
                      </a:stretch>
                    </p:blipFill>
                    <p:spPr>
                      <a:xfrm>
                        <a:off x="7704460" y="2376044"/>
                        <a:ext cx="3694112" cy="1060450"/>
                      </a:xfrm>
                      <a:prstGeom prst="rect">
                        <a:avLst/>
                      </a:prstGeom>
                      <a:noFill/>
                      <a:ln w="38100">
                        <a:noFill/>
                        <a:miter/>
                      </a:ln>
                    </p:spPr>
                  </p:pic>
                </p:oleObj>
              </mc:Fallback>
            </mc:AlternateContent>
          </a:graphicData>
        </a:graphic>
      </p:graphicFrame>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8" name="TextBox 54"/>
          <p:cNvSpPr txBox="1"/>
          <p:nvPr/>
        </p:nvSpPr>
        <p:spPr>
          <a:xfrm>
            <a:off x="668943" y="254367"/>
            <a:ext cx="717953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举例：计算一个典型的算术表达式 </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 name="直接连接符 8"/>
          <p:cNvCxnSpPr/>
          <p:nvPr>
            <p:custDataLst>
              <p:tags r:id="rId4"/>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2" name="Rectangle 3"/>
          <p:cNvSpPr txBox="1"/>
          <p:nvPr/>
        </p:nvSpPr>
        <p:spPr>
          <a:xfrm>
            <a:off x="646827" y="1151642"/>
            <a:ext cx="6911611" cy="490691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80000"/>
              </a:lnSpc>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地址指令编写程序：</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ab*</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c+d-ef</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PUSH A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操作数</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压入堆栈</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PUSH B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操作数</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压入堆栈</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MUL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栈顶两数相乘</a:t>
            </a:r>
            <a:r>
              <a:rPr lang="en-US" altLang="zh-CN"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结果压回堆顶</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PUSH C</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PUSH D</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SUB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栈顶是分子运算的结果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PUSH E</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PUSH F</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ADD</a:t>
            </a:r>
            <a:endPar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DIV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栈顶是最后运算的结果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eaLnBrk="1" latinLnBrk="0" hangingPunct="1">
              <a:lnSpc>
                <a:spcPct val="150000"/>
              </a:lnSpc>
              <a:spcBef>
                <a:spcPts val="0"/>
              </a:spcBef>
              <a:buNone/>
            </a:pPr>
            <a:r>
              <a:rPr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POP X        ;</a:t>
            </a:r>
            <a:r>
              <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rPr>
              <a:t>保存最后运算结果</a:t>
            </a:r>
            <a:endParaRPr lang="zh-CN" altLang="en-US" sz="1800" b="1" dirty="0">
              <a:solidFill>
                <a:srgbClr val="0066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Object 4"/>
          <p:cNvGraphicFramePr>
            <a:graphicFrameLocks noChangeAspect="1"/>
          </p:cNvGraphicFramePr>
          <p:nvPr/>
        </p:nvGraphicFramePr>
        <p:xfrm>
          <a:off x="7632336" y="2710266"/>
          <a:ext cx="3694112" cy="1060450"/>
        </p:xfrm>
        <a:graphic>
          <a:graphicData uri="http://schemas.openxmlformats.org/presentationml/2006/ole">
            <mc:AlternateContent xmlns:mc="http://schemas.openxmlformats.org/markup-compatibility/2006">
              <mc:Choice xmlns:v="urn:schemas-microsoft-com:vml" Requires="v">
                <p:oleObj spid="_x0000_s4" name="" r:id="rId2" imgW="951865" imgH="393700" progId="Equation.3">
                  <p:embed/>
                </p:oleObj>
              </mc:Choice>
              <mc:Fallback>
                <p:oleObj name="" r:id="rId2" imgW="951865" imgH="393700" progId="Equation.3">
                  <p:embed/>
                  <p:pic>
                    <p:nvPicPr>
                      <p:cNvPr id="0" name="Object 4"/>
                      <p:cNvPicPr/>
                      <p:nvPr/>
                    </p:nvPicPr>
                    <p:blipFill>
                      <a:blip r:embed="rId3"/>
                      <a:stretch>
                        <a:fillRect/>
                      </a:stretch>
                    </p:blipFill>
                    <p:spPr>
                      <a:xfrm>
                        <a:off x="7632336" y="2710266"/>
                        <a:ext cx="3694112" cy="1060450"/>
                      </a:xfrm>
                      <a:prstGeom prst="rect">
                        <a:avLst/>
                      </a:prstGeom>
                      <a:noFill/>
                      <a:ln w="38100">
                        <a:noFill/>
                        <a:miter/>
                      </a:ln>
                    </p:spPr>
                  </p:pic>
                </p:oleObj>
              </mc:Fallback>
            </mc:AlternateContent>
          </a:graphicData>
        </a:graphic>
      </p:graphicFrame>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8" name="TextBox 54"/>
          <p:cNvSpPr txBox="1"/>
          <p:nvPr/>
        </p:nvSpPr>
        <p:spPr>
          <a:xfrm>
            <a:off x="668943" y="254367"/>
            <a:ext cx="717953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举例：计算一个典型的算术表达式 </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 name="直接连接符 8"/>
          <p:cNvCxnSpPr/>
          <p:nvPr>
            <p:custDataLst>
              <p:tags r:id="rId4"/>
            </p:custDataLst>
          </p:nvPr>
        </p:nvCxnSpPr>
        <p:spPr>
          <a:xfrm>
            <a:off x="432645" y="99042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960776" y="1799803"/>
          <a:ext cx="9865095" cy="2763520"/>
        </p:xfrm>
        <a:graphic>
          <a:graphicData uri="http://schemas.openxmlformats.org/drawingml/2006/table">
            <a:tbl>
              <a:tblPr firstRow="1" bandRow="1">
                <a:tableStyleId>{0E3FDE45-AF77-4B5C-9715-49D594BDF05E}</a:tableStyleId>
              </a:tblPr>
              <a:tblGrid>
                <a:gridCol w="1973019"/>
                <a:gridCol w="1973019"/>
                <a:gridCol w="1973019"/>
                <a:gridCol w="1785799"/>
                <a:gridCol w="2160239"/>
              </a:tblGrid>
              <a:tr h="370840">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地址数目</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指令条数</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访存次数</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程序存储量</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执行速度（访存信息量）</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三地址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20</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5P+15A=65B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5P+15A+15D=185B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二地址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26</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7P+14A=63B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7P+14A+19D=215D</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一地址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9</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18</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9P+9A=45B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9P+9A+9D=117D</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零地址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12</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41</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12P+7A=40B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12P+7A+29D=272B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二地址</a:t>
                      </a:r>
                      <a:endPar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寄存器型</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8P+7A=40B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en-US" altLang="zh-CN"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8P+7A+7D=96B</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文本框 6"/>
          <p:cNvSpPr txBox="1"/>
          <p:nvPr/>
        </p:nvSpPr>
        <p:spPr>
          <a:xfrm>
            <a:off x="935708" y="4861013"/>
            <a:ext cx="9793088" cy="1014730"/>
          </a:xfrm>
          <a:prstGeom prst="rect">
            <a:avLst/>
          </a:prstGeom>
          <a:noFill/>
        </p:spPr>
        <p:txBody>
          <a:bodyPr wrap="square">
            <a:spAutoFit/>
          </a:bodyPr>
          <a:lstStyle/>
          <a:p>
            <a:pPr marL="0" indent="0" eaLnBrk="1" latinLnBrk="0" hangingPunct="1">
              <a:lnSpc>
                <a:spcPct val="150000"/>
              </a:lnSpc>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表示操作码长度，</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表示地址码长度</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表示数据长度，</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表示通用寄存器的地址码长度，</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表示字节数。并取</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:D=2A=8P=16R=8B</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13"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14"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15" name="TextBox 54"/>
          <p:cNvSpPr txBox="1"/>
          <p:nvPr/>
        </p:nvSpPr>
        <p:spPr>
          <a:xfrm>
            <a:off x="668943" y="254367"/>
            <a:ext cx="9123749" cy="55753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lvl="0"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不同地址个数指令编写程序的存储容量和执行速度</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2" name="直接连接符 1"/>
          <p:cNvCxnSpPr/>
          <p:nvPr>
            <p:custDataLst>
              <p:tags r:id="rId2"/>
            </p:custDataLst>
          </p:nvPr>
        </p:nvCxnSpPr>
        <p:spPr>
          <a:xfrm>
            <a:off x="503765" y="137777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858357" y="1868487"/>
          <a:ext cx="9803773" cy="2743200"/>
        </p:xfrm>
        <a:graphic>
          <a:graphicData uri="http://schemas.openxmlformats.org/drawingml/2006/table">
            <a:tbl>
              <a:tblPr firstRow="1" bandRow="1">
                <a:tableStyleId>{0E3FDE45-AF77-4B5C-9715-49D594BDF05E}</a:tableStyleId>
              </a:tblPr>
              <a:tblGrid>
                <a:gridCol w="1836153"/>
                <a:gridCol w="1836153"/>
                <a:gridCol w="1836153"/>
                <a:gridCol w="1661921"/>
                <a:gridCol w="2633393"/>
              </a:tblGrid>
              <a:tr h="346008">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地址数目</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程序的长度</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程序存储量</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程序执行速度</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适用场合</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008">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三地址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最短</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最大</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一般</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向量，矩阵运算为主</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008">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二地址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较短</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很大</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很低</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一般不宜采用</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008">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一地址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较长</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较大</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较块</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连续运算，硬件结构简单</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008">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零地址</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最长</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最小</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最低</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嵌套，递归，变量较多</a:t>
                      </a:r>
                      <a:endParaRPr lang="zh-CN" altLang="en-US" sz="1800" b="1" kern="12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219">
                <a:tc>
                  <a:txBody>
                    <a:bodyPr/>
                    <a:lstStyle/>
                    <a:p>
                      <a:pPr marL="0" algn="ctr" defTabSz="863600" rtl="0" eaLnBrk="1" latinLnBrk="0" hangingPunct="1"/>
                      <a:r>
                        <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二地址</a:t>
                      </a:r>
                      <a:endParaRPr lang="en-US" altLang="zh-CN"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0" algn="ctr" defTabSz="863600" rtl="0" eaLnBrk="1" latinLnBrk="0" hangingPunct="1"/>
                      <a:r>
                        <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寄存器型</a:t>
                      </a:r>
                      <a:endPar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一般</a:t>
                      </a:r>
                      <a:endPar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最小</a:t>
                      </a:r>
                      <a:endPar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最快</a:t>
                      </a:r>
                      <a:endPar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63600" rtl="0" eaLnBrk="1" latinLnBrk="0" hangingPunct="1"/>
                      <a:r>
                        <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多累加器，数据传送较多</a:t>
                      </a:r>
                      <a:endParaRPr lang="zh-CN" altLang="en-US" sz="1800" b="1"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8"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9" name="TextBox 54"/>
          <p:cNvSpPr txBox="1"/>
          <p:nvPr/>
        </p:nvSpPr>
        <p:spPr>
          <a:xfrm>
            <a:off x="668943" y="254367"/>
            <a:ext cx="9123749"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不同地址个数指令的特点及适用场合</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24"/>
          <p:cNvSpPr/>
          <p:nvPr>
            <p:custDataLst>
              <p:tags r:id="rId1"/>
            </p:custDataLst>
          </p:nvPr>
        </p:nvSpPr>
        <p:spPr>
          <a:xfrm>
            <a:off x="574945" y="1729818"/>
            <a:ext cx="2353397" cy="3882938"/>
          </a:xfrm>
          <a:prstGeom prst="roundRect">
            <a:avLst/>
          </a:prstGeom>
          <a:ln>
            <a:noFill/>
          </a:ln>
          <a:effectLst>
            <a:outerShdw blurRad="292100" dist="114300" dir="9000000" sx="102000" sy="102000" algn="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3" name="文本框 32"/>
          <p:cNvSpPr txBox="1"/>
          <p:nvPr>
            <p:custDataLst>
              <p:tags r:id="rId2"/>
            </p:custDataLst>
          </p:nvPr>
        </p:nvSpPr>
        <p:spPr>
          <a:xfrm>
            <a:off x="767290" y="2529334"/>
            <a:ext cx="1969546" cy="2894739"/>
          </a:xfrm>
          <a:prstGeom prst="rect">
            <a:avLst/>
          </a:prstGeom>
          <a:noFill/>
        </p:spPr>
        <p:txBody>
          <a:bodyPr wrap="square" rtlCol="0" anchor="t" anchorCtr="0">
            <a:normAutofit/>
          </a:bodyPr>
          <a:lstStyle/>
          <a:p>
            <a:pPr marL="0" lvl="0" indent="0" algn="l" eaLnBrk="1" latinLnBrk="0" hangingPunct="1">
              <a:lnSpc>
                <a:spcPct val="130000"/>
              </a:lnSpc>
              <a:spcBef>
                <a:spcPts val="0"/>
              </a:spcBef>
              <a:spcAft>
                <a:spcPts val="0"/>
              </a:spcAft>
              <a:buSzPct val="100000"/>
            </a:pPr>
            <a:r>
              <a:rPr lang="zh-CN" altLang="en-US" sz="1800" b="1" dirty="0">
                <a:solidFill>
                  <a:srgbClr val="FFFFFF"/>
                </a:solidFill>
                <a:uFillTx/>
                <a:latin typeface="Arial" panose="020B0604020202020204" pitchFamily="34" charset="0"/>
                <a:ea typeface="微软雅黑" panose="020B0503020204020204" pitchFamily="34" charset="-122"/>
              </a:rPr>
              <a:t>对于一般商用处理机，采用多寄存器结构的二地址指令是最理想的。</a:t>
            </a:r>
            <a:endParaRPr lang="zh-CN" altLang="en-US" sz="1800" b="1" dirty="0">
              <a:solidFill>
                <a:srgbClr val="FFFFFF"/>
              </a:solidFill>
              <a:uFillTx/>
              <a:latin typeface="Arial" panose="020B0604020202020204" pitchFamily="34" charset="0"/>
              <a:ea typeface="微软雅黑" panose="020B0503020204020204" pitchFamily="34" charset="-122"/>
            </a:endParaRPr>
          </a:p>
        </p:txBody>
      </p:sp>
      <p:sp>
        <p:nvSpPr>
          <p:cNvPr id="34" name="文本框 33"/>
          <p:cNvSpPr txBox="1"/>
          <p:nvPr>
            <p:custDataLst>
              <p:tags r:id="rId3"/>
            </p:custDataLst>
          </p:nvPr>
        </p:nvSpPr>
        <p:spPr>
          <a:xfrm>
            <a:off x="711137" y="2013098"/>
            <a:ext cx="600920" cy="366252"/>
          </a:xfrm>
          <a:prstGeom prst="rect">
            <a:avLst/>
          </a:prstGeom>
          <a:noFill/>
        </p:spPr>
        <p:txBody>
          <a:bodyPr wrap="square" rtlCol="0" anchor="ctr" anchorCtr="0">
            <a:noAutofit/>
          </a:bodyPr>
          <a:lstStyle/>
          <a:p>
            <a:pPr algn="ctr"/>
            <a:r>
              <a:rPr lang="en-US" altLang="zh-CN" sz="2000" b="1">
                <a:solidFill>
                  <a:srgbClr val="FFFFFF"/>
                </a:solidFill>
              </a:rPr>
              <a:t>01</a:t>
            </a:r>
            <a:endParaRPr lang="en-US" altLang="zh-CN" sz="2000" b="1">
              <a:solidFill>
                <a:srgbClr val="FFFFFF"/>
              </a:solidFill>
            </a:endParaRPr>
          </a:p>
        </p:txBody>
      </p:sp>
      <p:sp>
        <p:nvSpPr>
          <p:cNvPr id="45" name="椭圆 44"/>
          <p:cNvSpPr/>
          <p:nvPr>
            <p:custDataLst>
              <p:tags r:id="rId4"/>
            </p:custDataLst>
          </p:nvPr>
        </p:nvSpPr>
        <p:spPr>
          <a:xfrm>
            <a:off x="2504680" y="1948563"/>
            <a:ext cx="233830" cy="2338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5" name="圆角矩形 59"/>
          <p:cNvSpPr/>
          <p:nvPr>
            <p:custDataLst>
              <p:tags r:id="rId5"/>
            </p:custDataLst>
          </p:nvPr>
        </p:nvSpPr>
        <p:spPr>
          <a:xfrm>
            <a:off x="3271030" y="1729818"/>
            <a:ext cx="2353397" cy="3882938"/>
          </a:xfrm>
          <a:prstGeom prst="roundRect">
            <a:avLst/>
          </a:prstGeom>
          <a:solidFill>
            <a:schemeClr val="tx1">
              <a:lumMod val="75000"/>
              <a:lumOff val="25000"/>
            </a:schemeClr>
          </a:solidFill>
          <a:ln>
            <a:noFill/>
          </a:ln>
          <a:effectLst>
            <a:outerShdw blurRad="292100" dist="114300" dir="9000000" sx="102000" sy="1020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6" name="文本框 35"/>
          <p:cNvSpPr txBox="1"/>
          <p:nvPr>
            <p:custDataLst>
              <p:tags r:id="rId6"/>
            </p:custDataLst>
          </p:nvPr>
        </p:nvSpPr>
        <p:spPr>
          <a:xfrm>
            <a:off x="3463374" y="2529334"/>
            <a:ext cx="1969546" cy="2894739"/>
          </a:xfrm>
          <a:prstGeom prst="rect">
            <a:avLst/>
          </a:prstGeom>
          <a:noFill/>
        </p:spPr>
        <p:txBody>
          <a:bodyPr wrap="square" rtlCol="0" anchor="t" anchorCtr="0">
            <a:normAutofit/>
          </a:bodyPr>
          <a:lstStyle/>
          <a:p>
            <a:pPr marL="0" lvl="0" indent="0" algn="l" eaLnBrk="1" latinLnBrk="0" hangingPunct="1">
              <a:lnSpc>
                <a:spcPct val="130000"/>
              </a:lnSpc>
              <a:spcBef>
                <a:spcPts val="0"/>
              </a:spcBef>
              <a:spcAft>
                <a:spcPts val="0"/>
              </a:spcAft>
              <a:buSzPct val="100000"/>
            </a:pPr>
            <a:r>
              <a:rPr lang="zh-CN" altLang="en-US" sz="1800" b="1" dirty="0">
                <a:solidFill>
                  <a:srgbClr val="FFFFFF"/>
                </a:solidFill>
                <a:uFillTx/>
                <a:latin typeface="Arial" panose="020B0604020202020204" pitchFamily="34" charset="0"/>
                <a:ea typeface="微软雅黑" panose="020B0503020204020204" pitchFamily="34" charset="-122"/>
              </a:rPr>
              <a:t>如果强调硬件结构简单，并且以连续运算（如求累加和等）为主，宜采用一地址结构。</a:t>
            </a:r>
            <a:endParaRPr lang="zh-CN" altLang="en-US" sz="1800" b="1" dirty="0">
              <a:solidFill>
                <a:srgbClr val="FFFFFF"/>
              </a:solidFill>
              <a:uFillTx/>
              <a:latin typeface="Arial" panose="020B0604020202020204" pitchFamily="34" charset="0"/>
              <a:ea typeface="微软雅黑" panose="020B0503020204020204" pitchFamily="34" charset="-122"/>
            </a:endParaRPr>
          </a:p>
        </p:txBody>
      </p:sp>
      <p:sp>
        <p:nvSpPr>
          <p:cNvPr id="46" name="椭圆 45"/>
          <p:cNvSpPr/>
          <p:nvPr>
            <p:custDataLst>
              <p:tags r:id="rId7"/>
            </p:custDataLst>
          </p:nvPr>
        </p:nvSpPr>
        <p:spPr>
          <a:xfrm>
            <a:off x="5180649" y="1948563"/>
            <a:ext cx="233830" cy="2338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1" name="文本框 50"/>
          <p:cNvSpPr txBox="1"/>
          <p:nvPr>
            <p:custDataLst>
              <p:tags r:id="rId8"/>
            </p:custDataLst>
          </p:nvPr>
        </p:nvSpPr>
        <p:spPr>
          <a:xfrm>
            <a:off x="3401355" y="2013098"/>
            <a:ext cx="600920" cy="366252"/>
          </a:xfrm>
          <a:prstGeom prst="rect">
            <a:avLst/>
          </a:prstGeom>
          <a:noFill/>
        </p:spPr>
        <p:txBody>
          <a:bodyPr wrap="square" rtlCol="0" anchor="ctr" anchorCtr="0">
            <a:noAutofit/>
          </a:bodyPr>
          <a:lstStyle/>
          <a:p>
            <a:pPr algn="ctr"/>
            <a:r>
              <a:rPr lang="en-US" altLang="zh-CN" sz="2000" b="1">
                <a:solidFill>
                  <a:srgbClr val="FFFFFF"/>
                </a:solidFill>
              </a:rPr>
              <a:t>02</a:t>
            </a:r>
            <a:endParaRPr lang="en-US" altLang="zh-CN" sz="2000" b="1">
              <a:solidFill>
                <a:srgbClr val="FFFFFF"/>
              </a:solidFill>
            </a:endParaRPr>
          </a:p>
        </p:txBody>
      </p:sp>
      <p:sp>
        <p:nvSpPr>
          <p:cNvPr id="37" name="圆角矩形 62"/>
          <p:cNvSpPr/>
          <p:nvPr>
            <p:custDataLst>
              <p:tags r:id="rId9"/>
            </p:custDataLst>
          </p:nvPr>
        </p:nvSpPr>
        <p:spPr>
          <a:xfrm>
            <a:off x="5967113" y="1729818"/>
            <a:ext cx="2353397" cy="3882938"/>
          </a:xfrm>
          <a:prstGeom prst="roundRect">
            <a:avLst/>
          </a:prstGeom>
          <a:solidFill>
            <a:schemeClr val="accent1"/>
          </a:solidFill>
          <a:ln>
            <a:noFill/>
          </a:ln>
          <a:effectLst>
            <a:outerShdw blurRad="292100" dist="114300" dir="9000000" sx="102000" sy="102000" algn="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8" name="文本框 37"/>
          <p:cNvSpPr txBox="1"/>
          <p:nvPr>
            <p:custDataLst>
              <p:tags r:id="rId10"/>
            </p:custDataLst>
          </p:nvPr>
        </p:nvSpPr>
        <p:spPr>
          <a:xfrm>
            <a:off x="6159458" y="2529334"/>
            <a:ext cx="1969546" cy="2894739"/>
          </a:xfrm>
          <a:prstGeom prst="rect">
            <a:avLst/>
          </a:prstGeom>
          <a:noFill/>
        </p:spPr>
        <p:txBody>
          <a:bodyPr wrap="square" rtlCol="0" anchor="t" anchorCtr="0">
            <a:normAutofit/>
          </a:bodyPr>
          <a:lstStyle/>
          <a:p>
            <a:pPr marL="0" lvl="0" indent="0" algn="l" eaLnBrk="1" latinLnBrk="0" hangingPunct="1">
              <a:lnSpc>
                <a:spcPct val="130000"/>
              </a:lnSpc>
              <a:spcBef>
                <a:spcPts val="0"/>
              </a:spcBef>
              <a:spcAft>
                <a:spcPts val="0"/>
              </a:spcAft>
              <a:buSzPct val="100000"/>
            </a:pPr>
            <a:r>
              <a:rPr lang="zh-CN" altLang="en-US" sz="1800" b="1" dirty="0">
                <a:solidFill>
                  <a:srgbClr val="FFFFFF"/>
                </a:solidFill>
                <a:uFillTx/>
                <a:latin typeface="Arial" panose="020B0604020202020204" pitchFamily="34" charset="0"/>
                <a:ea typeface="微软雅黑" panose="020B0503020204020204" pitchFamily="34" charset="-122"/>
              </a:rPr>
              <a:t>对于以向量、矩阵运算为主的处理机，最好采用三地址结构。RISC处理机采用三地址指令</a:t>
            </a:r>
            <a:endParaRPr lang="zh-CN" altLang="en-US" sz="1800" b="1" dirty="0">
              <a:solidFill>
                <a:srgbClr val="FFFFFF"/>
              </a:solidFill>
              <a:uFillTx/>
              <a:latin typeface="Arial" panose="020B0604020202020204" pitchFamily="34" charset="0"/>
              <a:ea typeface="微软雅黑" panose="020B0503020204020204" pitchFamily="34" charset="-122"/>
            </a:endParaRPr>
          </a:p>
        </p:txBody>
      </p:sp>
      <p:sp>
        <p:nvSpPr>
          <p:cNvPr id="47" name="椭圆 46"/>
          <p:cNvSpPr/>
          <p:nvPr>
            <p:custDataLst>
              <p:tags r:id="rId11"/>
            </p:custDataLst>
          </p:nvPr>
        </p:nvSpPr>
        <p:spPr>
          <a:xfrm>
            <a:off x="7874220" y="1948563"/>
            <a:ext cx="233830" cy="2338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2" name="文本框 51"/>
          <p:cNvSpPr txBox="1"/>
          <p:nvPr>
            <p:custDataLst>
              <p:tags r:id="rId12"/>
            </p:custDataLst>
          </p:nvPr>
        </p:nvSpPr>
        <p:spPr>
          <a:xfrm>
            <a:off x="6089057" y="2013098"/>
            <a:ext cx="600920" cy="366252"/>
          </a:xfrm>
          <a:prstGeom prst="rect">
            <a:avLst/>
          </a:prstGeom>
          <a:noFill/>
        </p:spPr>
        <p:txBody>
          <a:bodyPr wrap="square" rtlCol="0" anchor="ctr" anchorCtr="0">
            <a:noAutofit/>
          </a:bodyPr>
          <a:lstStyle/>
          <a:p>
            <a:pPr algn="ctr"/>
            <a:r>
              <a:rPr lang="en-US" altLang="zh-CN" sz="2000" b="1">
                <a:solidFill>
                  <a:srgbClr val="FFFFFF"/>
                </a:solidFill>
              </a:rPr>
              <a:t>03</a:t>
            </a:r>
            <a:endParaRPr lang="en-US" altLang="zh-CN" sz="2000" b="1">
              <a:solidFill>
                <a:srgbClr val="FFFFFF"/>
              </a:solidFill>
            </a:endParaRPr>
          </a:p>
        </p:txBody>
      </p:sp>
      <p:sp>
        <p:nvSpPr>
          <p:cNvPr id="39" name="圆角矩形 65"/>
          <p:cNvSpPr/>
          <p:nvPr>
            <p:custDataLst>
              <p:tags r:id="rId13"/>
            </p:custDataLst>
          </p:nvPr>
        </p:nvSpPr>
        <p:spPr>
          <a:xfrm>
            <a:off x="8663199" y="1729818"/>
            <a:ext cx="2353397" cy="3882938"/>
          </a:xfrm>
          <a:prstGeom prst="roundRect">
            <a:avLst/>
          </a:prstGeom>
          <a:solidFill>
            <a:schemeClr val="tx1">
              <a:lumMod val="75000"/>
              <a:lumOff val="25000"/>
            </a:schemeClr>
          </a:solidFill>
          <a:ln>
            <a:noFill/>
          </a:ln>
          <a:effectLst>
            <a:outerShdw blurRad="292100" dist="114300" dir="9000000" sx="102000" sy="1020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40" name="文本框 39"/>
          <p:cNvSpPr txBox="1"/>
          <p:nvPr>
            <p:custDataLst>
              <p:tags r:id="rId14"/>
            </p:custDataLst>
          </p:nvPr>
        </p:nvSpPr>
        <p:spPr>
          <a:xfrm>
            <a:off x="8855544" y="2529334"/>
            <a:ext cx="1969546" cy="2894739"/>
          </a:xfrm>
          <a:prstGeom prst="rect">
            <a:avLst/>
          </a:prstGeom>
          <a:noFill/>
        </p:spPr>
        <p:txBody>
          <a:bodyPr wrap="square" rtlCol="0" anchor="t" anchorCtr="0">
            <a:normAutofit/>
          </a:bodyPr>
          <a:lstStyle/>
          <a:p>
            <a:pPr marL="0" lvl="0" indent="0" algn="l" eaLnBrk="1" latinLnBrk="0" hangingPunct="1">
              <a:lnSpc>
                <a:spcPct val="130000"/>
              </a:lnSpc>
              <a:spcBef>
                <a:spcPts val="0"/>
              </a:spcBef>
              <a:spcAft>
                <a:spcPts val="0"/>
              </a:spcAft>
              <a:buSzPct val="100000"/>
            </a:pPr>
            <a:r>
              <a:rPr lang="zh-CN" altLang="en-US" sz="1800" b="1" dirty="0">
                <a:solidFill>
                  <a:srgbClr val="FFFFFF"/>
                </a:solidFill>
                <a:uFillTx/>
                <a:latin typeface="Arial" panose="020B0604020202020204" pitchFamily="34" charset="0"/>
                <a:ea typeface="微软雅黑" panose="020B0503020204020204" pitchFamily="34" charset="-122"/>
              </a:rPr>
              <a:t>对于解决递归问题为主的处理机，宜采用零地址结构。编程容易、节省程序存储量。</a:t>
            </a:r>
            <a:endParaRPr lang="zh-CN" altLang="en-US" sz="1800" b="1" dirty="0">
              <a:solidFill>
                <a:srgbClr val="FFFFFF"/>
              </a:solidFill>
              <a:uFillTx/>
              <a:latin typeface="Arial" panose="020B0604020202020204" pitchFamily="34" charset="0"/>
              <a:ea typeface="微软雅黑" panose="020B0503020204020204" pitchFamily="34" charset="-122"/>
            </a:endParaRPr>
          </a:p>
        </p:txBody>
      </p:sp>
      <p:sp>
        <p:nvSpPr>
          <p:cNvPr id="48" name="椭圆 47"/>
          <p:cNvSpPr/>
          <p:nvPr>
            <p:custDataLst>
              <p:tags r:id="rId15"/>
            </p:custDataLst>
          </p:nvPr>
        </p:nvSpPr>
        <p:spPr>
          <a:xfrm>
            <a:off x="10548515" y="1948563"/>
            <a:ext cx="233830" cy="2338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3" name="文本框 52"/>
          <p:cNvSpPr txBox="1"/>
          <p:nvPr>
            <p:custDataLst>
              <p:tags r:id="rId16"/>
            </p:custDataLst>
          </p:nvPr>
        </p:nvSpPr>
        <p:spPr>
          <a:xfrm>
            <a:off x="8815314" y="2013098"/>
            <a:ext cx="600920" cy="366252"/>
          </a:xfrm>
          <a:prstGeom prst="rect">
            <a:avLst/>
          </a:prstGeom>
          <a:noFill/>
        </p:spPr>
        <p:txBody>
          <a:bodyPr wrap="square" rtlCol="0" anchor="ctr" anchorCtr="0">
            <a:noAutofit/>
          </a:bodyPr>
          <a:lstStyle/>
          <a:p>
            <a:pPr algn="ctr"/>
            <a:r>
              <a:rPr lang="en-US" altLang="zh-CN" sz="2000" b="1">
                <a:solidFill>
                  <a:srgbClr val="FFFFFF"/>
                </a:solidFill>
              </a:rPr>
              <a:t>04</a:t>
            </a:r>
            <a:endParaRPr lang="en-US" altLang="zh-CN" sz="2000" b="1">
              <a:solidFill>
                <a:srgbClr val="FFFFFF"/>
              </a:solidFill>
            </a:endParaRPr>
          </a:p>
        </p:txBody>
      </p:sp>
      <p:cxnSp>
        <p:nvCxnSpPr>
          <p:cNvPr id="3" name="直接连接符 2"/>
          <p:cNvCxnSpPr/>
          <p:nvPr>
            <p:custDataLst>
              <p:tags r:id="rId17"/>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18"/>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关于地址码个数结论</a:t>
            </a:r>
            <a:endParaRPr lang="zh-CN" altLang="en-US" sz="3400" dirty="0">
              <a:solidFill>
                <a:schemeClr val="dk1">
                  <a:lumMod val="75000"/>
                </a:schemeClr>
              </a:solidFill>
              <a:latin typeface="Arial" panose="020B0604020202020204" pitchFamily="34" charset="0"/>
            </a:endParaRPr>
          </a:p>
        </p:txBody>
      </p:sp>
      <p:pic>
        <p:nvPicPr>
          <p:cNvPr id="2" name="图片 1" descr="微信截图_20240112211134"/>
          <p:cNvPicPr>
            <a:picLocks noChangeAspect="1"/>
          </p:cNvPicPr>
          <p:nvPr>
            <p:custDataLst>
              <p:tags r:id="rId19"/>
            </p:custDataLst>
          </p:nvPr>
        </p:nvPicPr>
        <p:blipFill>
          <a:blip r:embed="rId20"/>
          <a:stretch>
            <a:fillRect/>
          </a:stretch>
        </p:blipFill>
        <p:spPr>
          <a:xfrm>
            <a:off x="9216390" y="201295"/>
            <a:ext cx="1895475" cy="485775"/>
          </a:xfrm>
          <a:prstGeom prst="rect">
            <a:avLst/>
          </a:prstGeom>
        </p:spPr>
      </p:pic>
    </p:spTree>
    <p:custDataLst>
      <p:tags r:id="rId2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缩短地址码长度的方法</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3"/>
          <p:cNvSpPr txBox="1"/>
          <p:nvPr/>
        </p:nvSpPr>
        <p:spPr>
          <a:xfrm>
            <a:off x="791056" y="1295747"/>
            <a:ext cx="9865097"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002B4C"/>
              </a:buClr>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用一个短地址码表示一个大地址空间</a:t>
            </a:r>
            <a:endParaRPr lang="zh-CN" altLang="en-US" sz="2400" dirty="0">
              <a:latin typeface="微软雅黑" panose="020B0503020204020204" pitchFamily="34" charset="-122"/>
              <a:ea typeface="微软雅黑" panose="020B0503020204020204" pitchFamily="34" charset="-122"/>
            </a:endParaRPr>
          </a:p>
          <a:p>
            <a:pPr lvl="1" eaLnBrk="1" hangingPunct="1">
              <a:spcBef>
                <a:spcPts val="1800"/>
              </a:spcBef>
              <a:buClr>
                <a:srgbClr val="002B4C"/>
              </a:buClr>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用间址寻址方式缩短地址码长度方法：</a:t>
            </a:r>
            <a:endParaRPr lang="zh-CN" altLang="en-US" sz="2000" b="1" dirty="0">
              <a:solidFill>
                <a:srgbClr val="FF0000"/>
              </a:solidFill>
              <a:latin typeface="微软雅黑" panose="020B0503020204020204" pitchFamily="34" charset="-122"/>
              <a:ea typeface="微软雅黑" panose="020B0503020204020204" pitchFamily="34" charset="-122"/>
            </a:endParaRPr>
          </a:p>
          <a:p>
            <a:pPr lvl="2" eaLnBrk="1" hangingPunct="1">
              <a:spcBef>
                <a:spcPts val="1800"/>
              </a:spcBef>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在主存储器的低端开辟一个专门存放间接地址的区域</a:t>
            </a:r>
            <a:endParaRPr lang="zh-CN" altLang="en-US" sz="1800" dirty="0">
              <a:solidFill>
                <a:schemeClr val="accent1"/>
              </a:solidFill>
              <a:latin typeface="微软雅黑" panose="020B0503020204020204" pitchFamily="34" charset="-122"/>
              <a:ea typeface="微软雅黑" panose="020B0503020204020204" pitchFamily="34" charset="-122"/>
            </a:endParaRPr>
          </a:p>
          <a:p>
            <a:pPr lvl="1" algn="l" eaLnBrk="1" hangingPunct="1">
              <a:spcBef>
                <a:spcPts val="1800"/>
              </a:spcBef>
              <a:buClr>
                <a:srgbClr val="002B4C"/>
              </a:buClr>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用变址寻址方式缩短地址码长度</a:t>
            </a:r>
            <a:endParaRPr lang="zh-CN" altLang="en-US" sz="2000" b="1" dirty="0">
              <a:solidFill>
                <a:srgbClr val="FF0000"/>
              </a:solidFill>
              <a:latin typeface="微软雅黑" panose="020B0503020204020204" pitchFamily="34" charset="-122"/>
              <a:ea typeface="微软雅黑" panose="020B0503020204020204" pitchFamily="34" charset="-122"/>
            </a:endParaRPr>
          </a:p>
          <a:p>
            <a:pPr lvl="2" algn="l" eaLnBrk="1" hangingPunct="1">
              <a:spcBef>
                <a:spcPts val="1800"/>
              </a:spcBef>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变址寻址方式中的地址偏移量比较短</a:t>
            </a:r>
            <a:endParaRPr lang="zh-CN" altLang="en-US" sz="1800" dirty="0">
              <a:solidFill>
                <a:schemeClr val="accent1"/>
              </a:solidFill>
              <a:latin typeface="微软雅黑" panose="020B0503020204020204" pitchFamily="34" charset="-122"/>
              <a:ea typeface="微软雅黑" panose="020B0503020204020204" pitchFamily="34" charset="-122"/>
            </a:endParaRPr>
          </a:p>
          <a:p>
            <a:pPr lvl="1" algn="l" eaLnBrk="1" hangingPunct="1">
              <a:spcBef>
                <a:spcPts val="1800"/>
              </a:spcBef>
              <a:buClr>
                <a:srgbClr val="002B4C"/>
              </a:buClr>
              <a:buSzPct val="70000"/>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用寄存器间接寻址方式缩短地址码长度</a:t>
            </a:r>
            <a:endParaRPr lang="zh-CN" altLang="en-US" sz="2000" b="1" dirty="0">
              <a:solidFill>
                <a:srgbClr val="FF0000"/>
              </a:solidFill>
              <a:latin typeface="微软雅黑" panose="020B0503020204020204" pitchFamily="34" charset="-122"/>
              <a:ea typeface="微软雅黑" panose="020B0503020204020204" pitchFamily="34" charset="-122"/>
            </a:endParaRPr>
          </a:p>
          <a:p>
            <a:pPr lvl="2" algn="l" eaLnBrk="1" hangingPunct="1">
              <a:spcBef>
                <a:spcPts val="1800"/>
              </a:spcBef>
              <a:buClr>
                <a:srgbClr val="002B4C"/>
              </a:buClr>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例如：16个间址寄存器，用4位地址码就能表示很长的逻辑地址空间。</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cxnSp>
        <p:nvCxnSpPr>
          <p:cNvPr id="3" name="直接连接符 2"/>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custDataLst>
              <p:tags r:id="rId1"/>
            </p:custDataLst>
          </p:nvPr>
        </p:nvSpPr>
        <p:spPr>
          <a:xfrm>
            <a:off x="1099628" y="848771"/>
            <a:ext cx="9320835" cy="4912332"/>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3" name="任意多边形: 形状 20"/>
          <p:cNvSpPr>
            <a:spLocks noChangeAspect="1"/>
          </p:cNvSpPr>
          <p:nvPr>
            <p:custDataLst>
              <p:tags r:id="rId2"/>
            </p:custDataLst>
          </p:nvPr>
        </p:nvSpPr>
        <p:spPr>
          <a:xfrm rot="10800000" flipH="1" flipV="1">
            <a:off x="1548344" y="72123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34" name="任意多边形: 形状 19"/>
          <p:cNvSpPr>
            <a:spLocks noChangeAspect="1"/>
          </p:cNvSpPr>
          <p:nvPr>
            <p:custDataLst>
              <p:tags r:id="rId3"/>
            </p:custDataLst>
          </p:nvPr>
        </p:nvSpPr>
        <p:spPr>
          <a:xfrm rot="10800000" flipH="1" flipV="1">
            <a:off x="1399295" y="72123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75535" y="1943735"/>
            <a:ext cx="6675120" cy="2491740"/>
          </a:xfrm>
          <a:prstGeom prst="rect">
            <a:avLst/>
          </a:prstGeom>
          <a:noFill/>
        </p:spPr>
        <p:txBody>
          <a:bodyPr wrap="square" rtlCol="0" anchor="t">
            <a:spAutoFit/>
          </a:bodyPr>
          <a:lstStyle/>
          <a:p>
            <a:pPr eaLnBrk="1" hangingPunct="1">
              <a:lnSpc>
                <a:spcPct val="150000"/>
              </a:lnSpc>
              <a:buFont typeface="Wingdings" panose="05000000000000000000" pitchFamily="2" charset="2"/>
              <a:buNone/>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例题：</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若某机要求如下形式的指令：三地址指令</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条，单地址指令</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255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条，零地址指令</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条。该指令字长</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位，每个地址码长</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位，问能否以扩展操作码为其编码？如果其中单地址指令只有</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254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条呢？说明理由。</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8" name="图片 37"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pic>
        <p:nvPicPr>
          <p:cNvPr id="2" name="Picture 4"/>
          <p:cNvPicPr>
            <a:picLocks noChangeAspect="1"/>
          </p:cNvPicPr>
          <p:nvPr/>
        </p:nvPicPr>
        <p:blipFill>
          <a:blip r:embed="rId2"/>
          <a:stretch>
            <a:fillRect/>
          </a:stretch>
        </p:blipFill>
        <p:spPr>
          <a:xfrm>
            <a:off x="2087836" y="1151855"/>
            <a:ext cx="6390692" cy="4693989"/>
          </a:xfrm>
          <a:prstGeom prst="rect">
            <a:avLst/>
          </a:prstGeom>
          <a:noFill/>
          <a:ln w="9525">
            <a:noFill/>
          </a:ln>
        </p:spPr>
      </p:pic>
      <p:sp>
        <p:nvSpPr>
          <p:cNvPr id="3"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5"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TextBox 54"/>
          <p:cNvSpPr txBox="1"/>
          <p:nvPr/>
        </p:nvSpPr>
        <p:spPr>
          <a:xfrm>
            <a:off x="668943" y="254367"/>
            <a:ext cx="717953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例题</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 name="直接连接符 6"/>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655" y="266700"/>
            <a:ext cx="711263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spcBef>
                <a:spcPts val="0"/>
              </a:spcBef>
              <a:spcAft>
                <a:spcPts val="0"/>
              </a:spcAft>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8" name="文本框 7"/>
          <p:cNvSpPr txBox="1"/>
          <p:nvPr/>
        </p:nvSpPr>
        <p:spPr>
          <a:xfrm>
            <a:off x="813485" y="1211320"/>
            <a:ext cx="9793089" cy="4687570"/>
          </a:xfrm>
          <a:prstGeom prst="rect">
            <a:avLst/>
          </a:prstGeom>
          <a:noFill/>
        </p:spPr>
        <p:txBody>
          <a:bodyPr wrap="square">
            <a:spAutoFit/>
          </a:bodyPr>
          <a:lstStyle/>
          <a:p>
            <a:pPr marL="273050" indent="-273050" eaLnBrk="1" hangingPunct="1">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指令系统是软、硬件的主要界面</a:t>
            </a:r>
            <a:endParaRPr lang="zh-CN" altLang="en-US" sz="2000" dirty="0">
              <a:solidFill>
                <a:srgbClr val="FF0000"/>
              </a:solidFill>
              <a:latin typeface="微软雅黑" panose="020B0503020204020204" pitchFamily="34" charset="-122"/>
              <a:ea typeface="微软雅黑" panose="020B0503020204020204" pitchFamily="34" charset="-122"/>
            </a:endParaRPr>
          </a:p>
          <a:p>
            <a:pPr marL="704850" lvl="2" indent="-273050" algn="l">
              <a:lnSpc>
                <a:spcPct val="150000"/>
              </a:lnSpc>
              <a:spcBef>
                <a:spcPts val="200"/>
              </a:spcBef>
              <a:spcAft>
                <a:spcPts val="200"/>
              </a:spcAft>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指令系统是计算机系统结构的主要组成部分</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ct val="150000"/>
              </a:lnSpc>
              <a:spcBef>
                <a:spcPts val="200"/>
              </a:spcBef>
              <a:spcAft>
                <a:spcPts val="200"/>
              </a:spcAft>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指令系统是软件与硬件分界面的一个主要标志</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ct val="150000"/>
              </a:lnSpc>
              <a:spcBef>
                <a:spcPts val="200"/>
              </a:spcBef>
              <a:spcAft>
                <a:spcPts val="200"/>
              </a:spcAft>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指令系统是软件与硬件之间互相沟通的桥梁</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ct val="150000"/>
              </a:lnSpc>
              <a:spcBef>
                <a:spcPts val="200"/>
              </a:spcBef>
              <a:spcAft>
                <a:spcPts val="200"/>
              </a:spcAft>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指令系统与软件之间的语义差距越来越大</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ct val="150000"/>
              </a:lnSpc>
              <a:spcBef>
                <a:spcPts val="200"/>
              </a:spcBef>
              <a:spcAft>
                <a:spcPts val="200"/>
              </a:spcAft>
              <a:buClrTx/>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endParaRPr>
          </a:p>
          <a:p>
            <a:pPr marL="273050" indent="-273050" algn="l"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指令系统的设计主要包括指令的功能（操作类型、具体操作内容）和指令格式的设计</a:t>
            </a:r>
            <a:endParaRPr lang="zh-CN" altLang="en-US" sz="2000" dirty="0">
              <a:solidFill>
                <a:srgbClr val="FF0000"/>
              </a:solidFill>
              <a:latin typeface="微软雅黑" panose="020B0503020204020204" pitchFamily="34" charset="-122"/>
              <a:ea typeface="微软雅黑" panose="020B0503020204020204" pitchFamily="34" charset="-122"/>
            </a:endParaRPr>
          </a:p>
          <a:p>
            <a:pPr marL="704850" lvl="2" indent="-273050" algn="l">
              <a:lnSpc>
                <a:spcPct val="150000"/>
              </a:lnSpc>
              <a:spcBef>
                <a:spcPts val="200"/>
              </a:spcBef>
              <a:spcAft>
                <a:spcPts val="200"/>
              </a:spcAft>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运算类指令功能和数据表示的选择密切相关</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704850" lvl="2" indent="-273050" algn="l">
              <a:lnSpc>
                <a:spcPct val="150000"/>
              </a:lnSpc>
              <a:spcBef>
                <a:spcPts val="200"/>
              </a:spcBef>
              <a:spcAft>
                <a:spcPts val="200"/>
              </a:spcAft>
              <a:buClrTx/>
              <a:buSzPct val="70000"/>
              <a:buFont typeface="Wingdings" panose="05000000000000000000" pitchFamily="2" charset="2"/>
              <a:buChar char="l"/>
            </a:pPr>
            <a:r>
              <a:rPr lang="zh-CN" altLang="en-US" sz="1800" dirty="0">
                <a:solidFill>
                  <a:schemeClr val="accent1"/>
                </a:solidFill>
                <a:latin typeface="微软雅黑" panose="020B0503020204020204" pitchFamily="34" charset="-122"/>
                <a:ea typeface="微软雅黑" panose="020B0503020204020204" pitchFamily="34" charset="-122"/>
              </a:rPr>
              <a:t>指令中地址码的设计与寻址方式有着密切的关系</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pic>
        <p:nvPicPr>
          <p:cNvPr id="2" name="Picture 4"/>
          <p:cNvPicPr>
            <a:picLocks noChangeAspect="1"/>
          </p:cNvPicPr>
          <p:nvPr/>
        </p:nvPicPr>
        <p:blipFill>
          <a:blip r:embed="rId2"/>
          <a:stretch>
            <a:fillRect/>
          </a:stretch>
        </p:blipFill>
        <p:spPr>
          <a:xfrm>
            <a:off x="2410809" y="1079846"/>
            <a:ext cx="6468794" cy="4563331"/>
          </a:xfrm>
          <a:prstGeom prst="rect">
            <a:avLst/>
          </a:prstGeom>
          <a:noFill/>
          <a:ln w="9525">
            <a:noFill/>
          </a:ln>
        </p:spPr>
      </p:pic>
      <p:sp>
        <p:nvSpPr>
          <p:cNvPr id="3"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4"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5"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TextBox 54"/>
          <p:cNvSpPr txBox="1"/>
          <p:nvPr/>
        </p:nvSpPr>
        <p:spPr>
          <a:xfrm>
            <a:off x="668943" y="254367"/>
            <a:ext cx="7179533"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例题</a:t>
            </a:r>
            <a:endParaRPr lang="zh-CN" altLang="en-US" sz="3025" b="1" dirty="0">
              <a:solidFill>
                <a:schemeClr val="accent1"/>
              </a:solidFill>
              <a:latin typeface="宋体" panose="02010600030101010101" pitchFamily="2" charset="-122"/>
              <a:ea typeface="宋体" panose="02010600030101010101" pitchFamily="2" charset="-122"/>
            </a:endParaRPr>
          </a:p>
        </p:txBody>
      </p:sp>
      <p:cxnSp>
        <p:nvCxnSpPr>
          <p:cNvPr id="7" name="直接连接符 6"/>
          <p:cNvCxnSpPr/>
          <p:nvPr>
            <p:custDataLst>
              <p:tags r:id="rId3"/>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943" y="266670"/>
            <a:ext cx="564527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buClrTx/>
              <a:buSzTx/>
            </a:pPr>
            <a:r>
              <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2.4 指令系统的发展和改进</a:t>
            </a:r>
            <a:endParaRPr lang="zh-CN" altLang="en-US" sz="3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3"/>
          <p:cNvSpPr txBox="1"/>
          <p:nvPr/>
        </p:nvSpPr>
        <p:spPr>
          <a:xfrm>
            <a:off x="665211" y="1367879"/>
            <a:ext cx="10059854" cy="4953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SzPct val="70000"/>
              <a:buFont typeface="Wingdings" panose="05000000000000000000" pitchFamily="2" charset="2"/>
              <a:buChar char="l"/>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2.4.1 CISC</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RISC</a:t>
            </a:r>
            <a:endPar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buSzPct val="70000"/>
              <a:buFont typeface="Wingdings" panose="05000000000000000000" pitchFamily="2" charset="2"/>
              <a:buChar char="l"/>
            </a:pPr>
            <a:endParaRPr lang="zh-CN" altLang="en-US" dirty="0">
              <a:latin typeface="宋体" panose="02010600030101010101" pitchFamily="2" charset="-122"/>
              <a:ea typeface="宋体" panose="02010600030101010101" pitchFamily="2" charset="-122"/>
            </a:endParaRPr>
          </a:p>
          <a:p>
            <a:pPr eaLnBrk="1" hangingPunct="1">
              <a:buSzPct val="7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2.4.2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按</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CISC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方向发展和改进指令系统</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buSzPct val="70000"/>
              <a:buFont typeface="Wingdings" panose="05000000000000000000" pitchFamily="2" charset="2"/>
              <a:buChar char="l"/>
            </a:pPr>
            <a:endParaRPr lang="zh-CN" altLang="en-US" dirty="0">
              <a:latin typeface="宋体" panose="02010600030101010101" pitchFamily="2" charset="-122"/>
              <a:ea typeface="宋体" panose="02010600030101010101" pitchFamily="2" charset="-122"/>
            </a:endParaRPr>
          </a:p>
          <a:p>
            <a:pPr algn="l" eaLnBrk="1" hangingPunct="1">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2.4.3 按RISC方向发展和改进指令系统</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l" eaLnBrk="1" hangingPunct="1">
              <a:buSzPct val="7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l" eaLnBrk="1" hangingPunct="1">
              <a:buSzPct val="7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2.4.4 VLIW/EPIC技术</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 name="直接连接符 2"/>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指令系统的发展和改进</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136756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808039"/>
            <a:ext cx="10562590" cy="14077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1531967"/>
            <a:ext cx="10562590" cy="12520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矩形 35"/>
          <p:cNvSpPr/>
          <p:nvPr>
            <p:custDataLst>
              <p:tags r:id="rId7"/>
            </p:custDataLst>
          </p:nvPr>
        </p:nvSpPr>
        <p:spPr>
          <a:xfrm flipH="1">
            <a:off x="478949" y="1089372"/>
            <a:ext cx="10562590" cy="41973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文本框 36"/>
          <p:cNvSpPr txBox="1"/>
          <p:nvPr/>
        </p:nvSpPr>
        <p:spPr>
          <a:xfrm>
            <a:off x="980599" y="1079847"/>
            <a:ext cx="6146165" cy="451485"/>
          </a:xfrm>
          <a:prstGeom prst="rect">
            <a:avLst/>
          </a:prstGeom>
          <a:noFill/>
        </p:spPr>
        <p:txBody>
          <a:bodyPr wrap="square" rtlCol="0" anchor="t">
            <a:no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rPr>
              <a:t>2.4  </a:t>
            </a:r>
            <a:r>
              <a:rPr lang="zh-CN" altLang="en-US" b="1" dirty="0">
                <a:solidFill>
                  <a:srgbClr val="FFFFFF"/>
                </a:solidFill>
                <a:latin typeface="微软雅黑" panose="020B0503020204020204" pitchFamily="34" charset="-122"/>
                <a:ea typeface="微软雅黑" panose="020B0503020204020204" pitchFamily="34" charset="-122"/>
              </a:rPr>
              <a:t>指令系统</a:t>
            </a:r>
            <a:endParaRPr lang="zh-CN" altLang="en-US" b="1" dirty="0">
              <a:solidFill>
                <a:srgbClr val="FFFFFF"/>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rgbClr val="FFFFFF"/>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1268631" y="1647103"/>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2.4.1  </a:t>
            </a:r>
            <a:r>
              <a:rPr lang="zh-CN" altLang="en-US" b="1" dirty="0">
                <a:solidFill>
                  <a:srgbClr val="FF0000"/>
                </a:solidFill>
                <a:latin typeface="微软雅黑" panose="020B0503020204020204" pitchFamily="34" charset="-122"/>
                <a:ea typeface="微软雅黑" panose="020B0503020204020204" pitchFamily="34" charset="-122"/>
                <a:sym typeface="+mn-ea"/>
              </a:rPr>
              <a:t>指令系统的发展</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指令系统设计的三个阶段</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指令系统发展与器件发展的关系</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1268631" y="2801928"/>
            <a:ext cx="5765800" cy="2058577"/>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2.4.2  </a:t>
            </a: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复杂指令系统计算机的改进</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rPr>
              <a:t>面向目标代码的</a:t>
            </a:r>
            <a:r>
              <a:rPr lang="en-US" altLang="zh-CN" b="1" dirty="0">
                <a:solidFill>
                  <a:srgbClr val="FFFFFF"/>
                </a:solidFill>
                <a:latin typeface="微软雅黑" panose="020B0503020204020204" pitchFamily="34" charset="-122"/>
                <a:ea typeface="微软雅黑" panose="020B0503020204020204" pitchFamily="34" charset="-122"/>
              </a:rPr>
              <a:t>CISC</a:t>
            </a:r>
            <a:r>
              <a:rPr lang="zh-CN" altLang="en-US" b="1" dirty="0">
                <a:solidFill>
                  <a:srgbClr val="FFFFFF"/>
                </a:solidFill>
                <a:latin typeface="微软雅黑" panose="020B0503020204020204" pitchFamily="34" charset="-122"/>
                <a:ea typeface="微软雅黑" panose="020B0503020204020204" pitchFamily="34" charset="-122"/>
              </a:rPr>
              <a:t>优化</a:t>
            </a:r>
            <a:endParaRPr lang="en-US" altLang="zh-CN" b="1" dirty="0">
              <a:solidFill>
                <a:srgbClr val="FFFFFF"/>
              </a:solidFill>
              <a:latin typeface="微软雅黑" panose="020B0503020204020204" pitchFamily="34" charset="-122"/>
              <a:ea typeface="微软雅黑" panose="020B0503020204020204" pitchFamily="34" charset="-122"/>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8"/>
            </p:custDataLst>
          </p:nvPr>
        </p:nvSpPr>
        <p:spPr>
          <a:xfrm flipH="1">
            <a:off x="477044" y="4248199"/>
            <a:ext cx="10562590" cy="1405256"/>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1268631" y="4278221"/>
            <a:ext cx="5765800" cy="1726178"/>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2.4.3  </a:t>
            </a:r>
            <a:r>
              <a:rPr lang="zh-CN" altLang="en-US" b="1" dirty="0">
                <a:solidFill>
                  <a:srgbClr val="FFFFFF"/>
                </a:solidFill>
                <a:latin typeface="微软雅黑" panose="020B0503020204020204" pitchFamily="34" charset="-122"/>
                <a:ea typeface="微软雅黑" panose="020B0503020204020204" pitchFamily="34" charset="-122"/>
                <a:sym typeface="+mn-ea"/>
              </a:rPr>
              <a:t>精简指令系统计算机</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结构的基本技术</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CISC</a:t>
            </a:r>
            <a:r>
              <a:rPr lang="zh-CN" altLang="en-US" b="1" dirty="0">
                <a:solidFill>
                  <a:srgbClr val="FFFFFF"/>
                </a:solidFill>
                <a:latin typeface="微软雅黑" panose="020B0503020204020204" pitchFamily="34" charset="-122"/>
                <a:ea typeface="微软雅黑" panose="020B0503020204020204" pitchFamily="34" charset="-122"/>
                <a:sym typeface="+mn-ea"/>
              </a:rPr>
              <a:t>和</a:t>
            </a: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的主要特征对比</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9"/>
            </p:custDataLst>
          </p:nvPr>
        </p:nvSpPr>
        <p:spPr>
          <a:xfrm flipH="1">
            <a:off x="477044" y="5708259"/>
            <a:ext cx="10562590" cy="42660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p:nvSpPr>
        <p:spPr>
          <a:xfrm>
            <a:off x="1247061" y="5738281"/>
            <a:ext cx="5765800" cy="396583"/>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2.4.4  VLIW/EPIC</a:t>
            </a:r>
            <a:r>
              <a:rPr lang="zh-CN" altLang="en-US" b="1" dirty="0">
                <a:solidFill>
                  <a:srgbClr val="FFFFFF"/>
                </a:solidFill>
                <a:latin typeface="微软雅黑" panose="020B0503020204020204" pitchFamily="34" charset="-122"/>
                <a:ea typeface="微软雅黑" panose="020B0503020204020204" pitchFamily="34" charset="-122"/>
                <a:sym typeface="+mn-ea"/>
              </a:rPr>
              <a:t>技术</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10"/>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2.4.1 </a:t>
            </a:r>
            <a:r>
              <a:rPr lang="zh-CN" altLang="en-US" sz="3400" dirty="0">
                <a:solidFill>
                  <a:schemeClr val="dk1">
                    <a:lumMod val="75000"/>
                  </a:schemeClr>
                </a:solidFill>
                <a:latin typeface="Arial" panose="020B0604020202020204" pitchFamily="34" charset="0"/>
                <a:sym typeface="+mn-ea"/>
              </a:rPr>
              <a:t>指令系统的发展</a:t>
            </a:r>
            <a:endParaRPr lang="zh-CN" altLang="en-US" sz="3400" dirty="0">
              <a:solidFill>
                <a:schemeClr val="dk1">
                  <a:lumMod val="75000"/>
                </a:schemeClr>
              </a:solidFill>
              <a:latin typeface="Arial" panose="020B0604020202020204" pitchFamily="34" charset="0"/>
              <a:sym typeface="+mn-ea"/>
            </a:endParaRPr>
          </a:p>
        </p:txBody>
      </p:sp>
      <p:pic>
        <p:nvPicPr>
          <p:cNvPr id="3" name="图片 2"/>
          <p:cNvPicPr>
            <a:picLocks noChangeAspect="1"/>
          </p:cNvPicPr>
          <p:nvPr/>
        </p:nvPicPr>
        <p:blipFill>
          <a:blip r:embed="rId4"/>
          <a:stretch>
            <a:fillRect/>
          </a:stretch>
        </p:blipFill>
        <p:spPr>
          <a:xfrm>
            <a:off x="5212473" y="2219232"/>
            <a:ext cx="5970752" cy="3887116"/>
          </a:xfrm>
          <a:prstGeom prst="rect">
            <a:avLst/>
          </a:prstGeom>
        </p:spPr>
      </p:pic>
      <p:sp>
        <p:nvSpPr>
          <p:cNvPr id="6" name="文本框 5"/>
          <p:cNvSpPr txBox="1"/>
          <p:nvPr/>
        </p:nvSpPr>
        <p:spPr>
          <a:xfrm>
            <a:off x="417126" y="1074854"/>
            <a:ext cx="8260853"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当前进入计算机系统创新的黄金年代</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647827" y="2318092"/>
            <a:ext cx="4530516" cy="2807948"/>
          </a:xfrm>
          <a:prstGeom prst="rect">
            <a:avLst/>
          </a:prstGeom>
          <a:noFill/>
        </p:spPr>
        <p:txBody>
          <a:bodyPr wrap="square">
            <a:spAutoFit/>
          </a:bodyPr>
          <a:lstStyle/>
          <a:p>
            <a:pP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摩尔定律逐步失效</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打破每</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个月性能翻一倍的规律，</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每年单核性能仅提升</a:t>
            </a:r>
            <a:r>
              <a:rPr lang="zh-CN" altLang="en-US" sz="2000" dirty="0">
                <a:solidFill>
                  <a:srgbClr val="C00000"/>
                </a:solidFill>
                <a:latin typeface="微软雅黑" panose="020B0503020204020204" pitchFamily="34" charset="-122"/>
                <a:ea typeface="微软雅黑" panose="020B0503020204020204" pitchFamily="34" charset="-122"/>
              </a:rPr>
              <a:t>不到</a:t>
            </a:r>
            <a:r>
              <a:rPr lang="en-US" altLang="zh-CN" sz="2000" dirty="0">
                <a:solidFill>
                  <a:srgbClr val="C00000"/>
                </a:solidFill>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，工艺达到物理极限</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从关注</a:t>
            </a:r>
            <a:r>
              <a:rPr lang="zh-CN" altLang="en-US" sz="2000" dirty="0">
                <a:solidFill>
                  <a:srgbClr val="C00000"/>
                </a:solidFill>
                <a:latin typeface="微软雅黑" panose="020B0503020204020204" pitchFamily="34" charset="-122"/>
                <a:ea typeface="微软雅黑" panose="020B0503020204020204" pitchFamily="34" charset="-122"/>
              </a:rPr>
              <a:t>处理器性能</a:t>
            </a:r>
            <a:r>
              <a:rPr lang="zh-CN" altLang="en-US" sz="2000" dirty="0">
                <a:latin typeface="微软雅黑" panose="020B0503020204020204" pitchFamily="34" charset="-122"/>
                <a:ea typeface="微软雅黑" panose="020B0503020204020204" pitchFamily="34" charset="-122"/>
              </a:rPr>
              <a:t>，变为关注</a:t>
            </a:r>
            <a:r>
              <a:rPr lang="zh-CN" altLang="en-US" sz="2000" dirty="0">
                <a:solidFill>
                  <a:srgbClr val="C00000"/>
                </a:solidFill>
                <a:latin typeface="微软雅黑" panose="020B0503020204020204" pitchFamily="34" charset="-122"/>
                <a:ea typeface="微软雅黑" panose="020B0503020204020204" pitchFamily="34" charset="-122"/>
              </a:rPr>
              <a:t>应用可获得的性能</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2.4.1 </a:t>
            </a:r>
            <a:r>
              <a:rPr lang="zh-CN" altLang="en-US" sz="3400" dirty="0">
                <a:solidFill>
                  <a:schemeClr val="dk1">
                    <a:lumMod val="75000"/>
                  </a:schemeClr>
                </a:solidFill>
                <a:latin typeface="Arial" panose="020B0604020202020204" pitchFamily="34" charset="0"/>
                <a:sym typeface="+mn-ea"/>
              </a:rPr>
              <a:t>指令系统的发展</a:t>
            </a:r>
            <a:endParaRPr lang="zh-CN" altLang="en-US" sz="3400" dirty="0">
              <a:solidFill>
                <a:schemeClr val="dk1">
                  <a:lumMod val="75000"/>
                </a:schemeClr>
              </a:solidFill>
              <a:latin typeface="Arial" panose="020B0604020202020204" pitchFamily="34" charset="0"/>
              <a:sym typeface="+mn-ea"/>
            </a:endParaRPr>
          </a:p>
        </p:txBody>
      </p:sp>
      <p:sp>
        <p:nvSpPr>
          <p:cNvPr id="3" name="文本框 2"/>
          <p:cNvSpPr txBox="1"/>
          <p:nvPr/>
        </p:nvSpPr>
        <p:spPr>
          <a:xfrm>
            <a:off x="411480" y="1069507"/>
            <a:ext cx="7292980"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后摩尔时代，</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软硬协同</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计算，寻求全栈创新优化</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584209" y="2718924"/>
            <a:ext cx="5211082" cy="2865585"/>
          </a:xfrm>
          <a:prstGeom prst="rect">
            <a:avLst/>
          </a:prstGeom>
        </p:spPr>
      </p:pic>
      <p:grpSp>
        <p:nvGrpSpPr>
          <p:cNvPr id="6" name="组合 5"/>
          <p:cNvGrpSpPr/>
          <p:nvPr/>
        </p:nvGrpSpPr>
        <p:grpSpPr>
          <a:xfrm>
            <a:off x="5760244" y="1983583"/>
            <a:ext cx="5611113" cy="4340118"/>
            <a:chOff x="6200984" y="1823620"/>
            <a:chExt cx="5818396" cy="4914900"/>
          </a:xfrm>
        </p:grpSpPr>
        <p:grpSp>
          <p:nvGrpSpPr>
            <p:cNvPr id="7" name="组合 6"/>
            <p:cNvGrpSpPr/>
            <p:nvPr/>
          </p:nvGrpSpPr>
          <p:grpSpPr>
            <a:xfrm>
              <a:off x="6334543" y="1823620"/>
              <a:ext cx="5684837" cy="4914900"/>
              <a:chOff x="6334543" y="1823620"/>
              <a:chExt cx="5684837" cy="4914900"/>
            </a:xfrm>
          </p:grpSpPr>
          <p:graphicFrame>
            <p:nvGraphicFramePr>
              <p:cNvPr id="10" name="Object 2"/>
              <p:cNvGraphicFramePr>
                <a:graphicFrameLocks noChangeAspect="1"/>
              </p:cNvGraphicFramePr>
              <p:nvPr>
                <p:custDataLst>
                  <p:tags r:id="rId5"/>
                </p:custDataLst>
              </p:nvPr>
            </p:nvGraphicFramePr>
            <p:xfrm>
              <a:off x="6334543" y="1823620"/>
              <a:ext cx="5684837" cy="4914900"/>
            </p:xfrm>
            <a:graphic>
              <a:graphicData uri="http://schemas.openxmlformats.org/presentationml/2006/ole">
                <mc:AlternateContent xmlns:mc="http://schemas.openxmlformats.org/markup-compatibility/2006">
                  <mc:Choice xmlns:v="urn:schemas-microsoft-com:vml" Requires="v">
                    <p:oleObj spid="_x0000_s0" name="Visio" r:id="rId6" imgW="4655820" imgH="4026535" progId="Visio.Drawing.11">
                      <p:embed/>
                    </p:oleObj>
                  </mc:Choice>
                  <mc:Fallback>
                    <p:oleObj name="Visio" r:id="rId6" imgW="4655820" imgH="4026535" progId="Visio.Drawing.11">
                      <p:embed/>
                      <p:pic>
                        <p:nvPicPr>
                          <p:cNvPr id="0" name="Object 2"/>
                          <p:cNvPicPr>
                            <a:picLocks noChangeAspect="1" noChangeArrowheads="1"/>
                          </p:cNvPicPr>
                          <p:nvPr/>
                        </p:nvPicPr>
                        <p:blipFill>
                          <a:blip r:embed="rId7"/>
                          <a:srcRect/>
                          <a:stretch>
                            <a:fillRect/>
                          </a:stretch>
                        </p:blipFill>
                        <p:spPr bwMode="auto">
                          <a:xfrm>
                            <a:off x="6334543" y="1823620"/>
                            <a:ext cx="5684837"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矩形 11"/>
              <p:cNvSpPr/>
              <p:nvPr>
                <p:custDataLst>
                  <p:tags r:id="rId8"/>
                </p:custDataLst>
              </p:nvPr>
            </p:nvSpPr>
            <p:spPr>
              <a:xfrm>
                <a:off x="7066888" y="3971553"/>
                <a:ext cx="4896511" cy="22706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E3193"/>
                  </a:solidFill>
                  <a:latin typeface="微软雅黑" panose="020B0503020204020204" pitchFamily="34" charset="-122"/>
                  <a:ea typeface="微软雅黑" panose="020B0503020204020204" pitchFamily="34" charset="-122"/>
                </a:endParaRPr>
              </a:p>
            </p:txBody>
          </p:sp>
          <p:sp>
            <p:nvSpPr>
              <p:cNvPr id="13" name="箭头: 下 7"/>
              <p:cNvSpPr/>
              <p:nvPr>
                <p:custDataLst>
                  <p:tags r:id="rId9"/>
                </p:custDataLst>
              </p:nvPr>
            </p:nvSpPr>
            <p:spPr>
              <a:xfrm>
                <a:off x="6995160" y="4278890"/>
                <a:ext cx="297180" cy="1021080"/>
              </a:xfrm>
              <a:prstGeom prst="downArrow">
                <a:avLst/>
              </a:prstGeom>
              <a:solidFill>
                <a:srgbClr val="0E3193"/>
              </a:solidFill>
              <a:ln>
                <a:solidFill>
                  <a:srgbClr val="0E31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8"/>
              <p:cNvSpPr/>
              <p:nvPr>
                <p:custDataLst>
                  <p:tags r:id="rId10"/>
                </p:custDataLst>
              </p:nvPr>
            </p:nvSpPr>
            <p:spPr>
              <a:xfrm rot="10800000">
                <a:off x="6987540" y="2840340"/>
                <a:ext cx="297180" cy="1021080"/>
              </a:xfrm>
              <a:prstGeom prst="downArrow">
                <a:avLst/>
              </a:prstGeom>
              <a:solidFill>
                <a:srgbClr val="0E3193"/>
              </a:solidFill>
              <a:ln>
                <a:solidFill>
                  <a:srgbClr val="0E31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custDataLst>
                <p:tags r:id="rId11"/>
              </p:custDataLst>
            </p:nvPr>
          </p:nvSpPr>
          <p:spPr>
            <a:xfrm>
              <a:off x="6200984" y="3166214"/>
              <a:ext cx="920115" cy="3535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0" dirty="0">
                  <a:solidFill>
                    <a:srgbClr val="0E3193"/>
                  </a:solidFill>
                  <a:latin typeface="微软雅黑" panose="020B0503020204020204" pitchFamily="34" charset="-122"/>
                  <a:ea typeface="微软雅黑" panose="020B0503020204020204" pitchFamily="34" charset="-122"/>
                </a:rPr>
                <a:t>软件</a:t>
              </a:r>
              <a:endParaRPr lang="en-US" altLang="zh-CN" sz="1800" b="1" kern="0" dirty="0">
                <a:solidFill>
                  <a:srgbClr val="0E3193"/>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2"/>
              </p:custDataLst>
            </p:nvPr>
          </p:nvSpPr>
          <p:spPr>
            <a:xfrm>
              <a:off x="6200984" y="4508808"/>
              <a:ext cx="920115" cy="3535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0" dirty="0">
                  <a:solidFill>
                    <a:srgbClr val="0E3193"/>
                  </a:solidFill>
                  <a:latin typeface="微软雅黑" panose="020B0503020204020204" pitchFamily="34" charset="-122"/>
                  <a:ea typeface="微软雅黑" panose="020B0503020204020204" pitchFamily="34" charset="-122"/>
                </a:rPr>
                <a:t>硬件</a:t>
              </a:r>
              <a:endParaRPr lang="en-US" altLang="zh-CN" sz="1800" b="1" kern="0" dirty="0">
                <a:solidFill>
                  <a:srgbClr val="0E3193"/>
                </a:solidFill>
                <a:latin typeface="微软雅黑" panose="020B0503020204020204" pitchFamily="34" charset="-122"/>
                <a:ea typeface="微软雅黑" panose="020B0503020204020204" pitchFamily="34" charset="-122"/>
              </a:endParaRPr>
            </a:p>
          </p:txBody>
        </p:sp>
      </p:grpSp>
    </p:spTree>
    <p:custDataLst>
      <p:tags r:id="rId1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2.4.1 </a:t>
            </a:r>
            <a:r>
              <a:rPr lang="zh-CN" altLang="en-US" sz="3400" dirty="0">
                <a:solidFill>
                  <a:schemeClr val="dk1">
                    <a:lumMod val="75000"/>
                  </a:schemeClr>
                </a:solidFill>
                <a:latin typeface="Arial" panose="020B0604020202020204" pitchFamily="34" charset="0"/>
                <a:sym typeface="+mn-ea"/>
              </a:rPr>
              <a:t>指令系统的发展</a:t>
            </a:r>
            <a:endParaRPr lang="zh-CN" altLang="en-US" sz="3400" dirty="0">
              <a:solidFill>
                <a:schemeClr val="dk1">
                  <a:lumMod val="75000"/>
                </a:schemeClr>
              </a:solidFill>
              <a:latin typeface="Arial" panose="020B0604020202020204" pitchFamily="34" charset="0"/>
              <a:sym typeface="+mn-ea"/>
            </a:endParaRPr>
          </a:p>
        </p:txBody>
      </p:sp>
      <p:sp>
        <p:nvSpPr>
          <p:cNvPr id="3" name="文本框 2"/>
          <p:cNvSpPr txBox="1"/>
          <p:nvPr/>
        </p:nvSpPr>
        <p:spPr>
          <a:xfrm>
            <a:off x="647676" y="1133499"/>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指令系统设计的三个阶段</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1818754" y="2127978"/>
            <a:ext cx="9061876" cy="1846146"/>
          </a:xfrm>
          <a:prstGeom prst="rect">
            <a:avLst/>
          </a:prstGeom>
          <a:noFill/>
        </p:spPr>
        <p:txBody>
          <a:bodyPr wrap="square">
            <a:spAutoFit/>
          </a:bodyPr>
          <a:lstStyle/>
          <a:p>
            <a:pPr marL="342900" indent="-342900">
              <a:lnSpc>
                <a:spcPct val="20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年代至</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年代中期：复杂指令集计算机（</a:t>
            </a:r>
            <a:r>
              <a:rPr lang="en-US" altLang="zh-CN" sz="2000" dirty="0">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年代后期至现在：精简指令集计算机（</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年代初期至现在：超长指令字（</a:t>
            </a:r>
            <a:r>
              <a:rPr lang="en-US" altLang="zh-CN" sz="2000" dirty="0">
                <a:latin typeface="微软雅黑" panose="020B0503020204020204" pitchFamily="34" charset="-122"/>
                <a:ea typeface="微软雅黑" panose="020B0503020204020204" pitchFamily="34" charset="-122"/>
              </a:rPr>
              <a:t>VLIW</a:t>
            </a:r>
            <a:r>
              <a:rPr lang="zh-CN" altLang="en-US" sz="2000" dirty="0">
                <a:latin typeface="微软雅黑" panose="020B0503020204020204" pitchFamily="34" charset="-122"/>
                <a:ea typeface="微软雅黑" panose="020B0503020204020204" pitchFamily="34" charset="-122"/>
              </a:rPr>
              <a:t>）指令</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8561" y="4544207"/>
            <a:ext cx="11491927" cy="581057"/>
          </a:xfrm>
          <a:prstGeom prst="rect">
            <a:avLst/>
          </a:prstGeom>
          <a:noFill/>
        </p:spPr>
        <p:txBody>
          <a:bodyPr wrap="square">
            <a:spAutoFit/>
          </a:bodyPr>
          <a:lstStyle/>
          <a:p>
            <a:pPr algn="ctr">
              <a:lnSpc>
                <a:spcPct val="150000"/>
              </a:lnSpc>
              <a:defRPr/>
            </a:pPr>
            <a:r>
              <a:rPr lang="zh-CN" altLang="en-US" sz="2400" b="1" dirty="0">
                <a:solidFill>
                  <a:srgbClr val="C00000"/>
                </a:solidFill>
                <a:latin typeface="微软雅黑" panose="020B0503020204020204" pitchFamily="34" charset="-122"/>
                <a:ea typeface="微软雅黑" panose="020B0503020204020204" pitchFamily="34" charset="-122"/>
              </a:rPr>
              <a:t>关键在软硬件的功能分配，系统的综合性能时间与空间</a:t>
            </a:r>
            <a:endParaRPr kumimoji="0" lang="en-US" altLang="zh-CN" sz="2400" b="1" i="0" u="none" strike="noStrike" kern="1200" cap="none"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2.4.1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graphicFrame>
        <p:nvGraphicFramePr>
          <p:cNvPr id="3" name="Group 4"/>
          <p:cNvGraphicFramePr>
            <a:graphicFrameLocks noGrp="1"/>
          </p:cNvGraphicFramePr>
          <p:nvPr>
            <p:custDataLst>
              <p:tags r:id="rId4"/>
            </p:custDataLst>
          </p:nvPr>
        </p:nvGraphicFramePr>
        <p:xfrm>
          <a:off x="1367756" y="1911328"/>
          <a:ext cx="9097010" cy="4342448"/>
        </p:xfrm>
        <a:graphic>
          <a:graphicData uri="http://schemas.openxmlformats.org/drawingml/2006/table">
            <a:tbl>
              <a:tblPr/>
              <a:tblGrid>
                <a:gridCol w="1624012"/>
                <a:gridCol w="1622425"/>
                <a:gridCol w="1620838"/>
                <a:gridCol w="1868170"/>
                <a:gridCol w="2361565"/>
              </a:tblGrid>
              <a:tr h="518144">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分代</a:t>
                      </a:r>
                      <a:endPar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器件</a:t>
                      </a:r>
                      <a:endPar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体系结构技术</a:t>
                      </a:r>
                      <a:endPar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600" b="1"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软件技术</a:t>
                      </a:r>
                      <a:endParaRPr kumimoji="1" lang="zh-CN" altLang="en-US" sz="1600" b="1"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典型机器</a:t>
                      </a:r>
                      <a:endPar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endParaRPr kumimoji="1" lang="zh-CN" altLang="en-US" sz="1600" b="1"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46002">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第一代</a:t>
                      </a:r>
                      <a:endPar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(1945-1954)</a:t>
                      </a:r>
                      <a:endPar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电子管和继电器</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存储程序计算机、程序控制</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I/O</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机器语言和汇编语言</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普林斯顿</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ISA</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ENIAC</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IBM701</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47590">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第二代</a:t>
                      </a:r>
                      <a:endPar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(1955-1964)</a:t>
                      </a:r>
                      <a:endPar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晶体管、磁芯、印刷电路</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浮点数据表示、寻址技术、中断、</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I/O</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处理机</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高级语言和编译、批处理监控系统</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Univac LARC</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CDC1604</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IBM7030</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47590">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第三代</a:t>
                      </a:r>
                      <a:endPar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(1965-1974)</a:t>
                      </a:r>
                      <a:endPar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SSI</a:t>
                      </a:r>
                      <a:r>
                        <a:rPr kumimoji="0" lang="zh-CN" altLang="en-US"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和</a:t>
                      </a:r>
                      <a:r>
                        <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MSI</a:t>
                      </a:r>
                      <a:r>
                        <a:rPr kumimoji="0" lang="zh-CN" altLang="en-US"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、多层印刷电路、微程序</a:t>
                      </a:r>
                      <a:endParaRPr kumimoji="0" lang="zh-CN" altLang="en-US"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流水线、</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Cache</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、先行处理、系列计算机</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多道程序和分时操作系统</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IBM360/370CDC6600/7600</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DEC PDP-8</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74572">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rPr>
                        <a:t>第四代</a:t>
                      </a:r>
                      <a:endParaRPr kumimoji="1" lang="zh-CN" altLang="en-US"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rPr>
                        <a:t>(1974-1990)</a:t>
                      </a:r>
                      <a:endParaRPr kumimoji="1" lang="en-US" altLang="zh-CN"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endParaRP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rPr>
                        <a:t>LSI</a:t>
                      </a:r>
                      <a:r>
                        <a:rPr kumimoji="0" lang="zh-CN" altLang="en-US"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rPr>
                        <a:t>和</a:t>
                      </a:r>
                      <a:r>
                        <a:rPr kumimoji="0" lang="en-US" altLang="zh-CN"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rPr>
                        <a:t>VLSI</a:t>
                      </a:r>
                      <a:r>
                        <a:rPr kumimoji="0" lang="zh-CN" altLang="en-US"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rPr>
                        <a:t>、半导体存储器</a:t>
                      </a:r>
                      <a:endParaRPr kumimoji="0" lang="zh-CN" altLang="en-US" sz="1400" b="1" i="0" u="none" strike="noStrike" cap="none" normalizeH="0" baseline="0">
                        <a:ln>
                          <a:noFill/>
                        </a:ln>
                        <a:solidFill>
                          <a:srgbClr val="C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向量处理、分布式存储器</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并行与分布处理</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Cray-1</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 3090</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DEC VAX9000</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Convax-1</a:t>
                      </a:r>
                      <a:endPar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47590">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第五代</a:t>
                      </a:r>
                      <a:endPar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(1991-)</a:t>
                      </a:r>
                      <a:endPar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高性能微处理器、大规模高密度电路</a:t>
                      </a:r>
                      <a:endParaRPr kumimoji="0" lang="zh-CN" altLang="en-US"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指令级并行、</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SMP</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MP</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MPP</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、网络</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可扩展并行与分布处理</a:t>
                      </a: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charset="-122"/>
                          <a:ea typeface="隶书" panose="02010509060101010101" charset="-122"/>
                        </a:defRPr>
                      </a:lvl1pPr>
                      <a:lvl2pPr indent="14605">
                        <a:buClr>
                          <a:schemeClr val="tx2"/>
                        </a:buClr>
                        <a:buSzPct val="60000"/>
                        <a:defRPr sz="2000">
                          <a:solidFill>
                            <a:schemeClr val="hlink"/>
                          </a:solidFill>
                          <a:latin typeface="Verdana" panose="020B0604030504040204" pitchFamily="34" charset="0"/>
                          <a:ea typeface="隶书" panose="02010509060101010101"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charset="-122"/>
                        </a:defRPr>
                      </a:lvl3pPr>
                      <a:lvl4pPr indent="-65405">
                        <a:buSzPct val="60000"/>
                        <a:defRPr>
                          <a:solidFill>
                            <a:schemeClr val="hlink"/>
                          </a:solidFill>
                          <a:latin typeface="Verdana" panose="020B0604030504040204" pitchFamily="34" charset="0"/>
                          <a:ea typeface="隶书" panose="02010509060101010101" charset="-122"/>
                        </a:defRPr>
                      </a:lvl4pPr>
                      <a:lvl5pPr indent="-133350">
                        <a:buClr>
                          <a:schemeClr val="hlink"/>
                        </a:buClr>
                        <a:buSzPct val="60000"/>
                        <a:defRPr>
                          <a:solidFill>
                            <a:schemeClr val="hlink"/>
                          </a:solidFill>
                          <a:latin typeface="Verdana" panose="020B0604030504040204" pitchFamily="34" charset="0"/>
                          <a:ea typeface="隶书" panose="02010509060101010101"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SGI Cray T3E</a:t>
                      </a:r>
                      <a:endPar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IBM </a:t>
                      </a:r>
                      <a:r>
                        <a:rPr kumimoji="0" lang="en-US" altLang="zh-CN" sz="1400" b="0" i="0" u="none" strike="noStrike" cap="none" normalizeH="0" baseline="0" dirty="0" err="1">
                          <a:ln>
                            <a:noFill/>
                          </a:ln>
                          <a:solidFill>
                            <a:srgbClr val="000000"/>
                          </a:solidFill>
                          <a:effectLst/>
                          <a:latin typeface="华文仿宋" panose="02010600040101010101" pitchFamily="2" charset="-122"/>
                          <a:ea typeface="华文仿宋" panose="02010600040101010101" pitchFamily="2" charset="-122"/>
                        </a:rPr>
                        <a:t>xServer</a:t>
                      </a:r>
                      <a:endPar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endParaRP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rPr>
                        <a:t>Sun E10000</a:t>
                      </a:r>
                      <a:endParaRPr kumimoji="0" lang="en-US" altLang="zh-CN" sz="1400"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5" name="文本框 4"/>
          <p:cNvSpPr txBox="1"/>
          <p:nvPr/>
        </p:nvSpPr>
        <p:spPr>
          <a:xfrm>
            <a:off x="432010" y="1053048"/>
            <a:ext cx="11457940"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sym typeface="+mn-ea"/>
              </a:rPr>
              <a:t>指令系统发展与器件发展的关系</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指令系统的发展和改进</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136756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808039"/>
            <a:ext cx="10562590" cy="14077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1531967"/>
            <a:ext cx="10562590" cy="12520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矩形 35"/>
          <p:cNvSpPr/>
          <p:nvPr>
            <p:custDataLst>
              <p:tags r:id="rId7"/>
            </p:custDataLst>
          </p:nvPr>
        </p:nvSpPr>
        <p:spPr>
          <a:xfrm flipH="1">
            <a:off x="478949" y="1089372"/>
            <a:ext cx="10562590" cy="41973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文本框 36"/>
          <p:cNvSpPr txBox="1"/>
          <p:nvPr/>
        </p:nvSpPr>
        <p:spPr>
          <a:xfrm>
            <a:off x="980599" y="1079847"/>
            <a:ext cx="6146165" cy="451485"/>
          </a:xfrm>
          <a:prstGeom prst="rect">
            <a:avLst/>
          </a:prstGeom>
          <a:noFill/>
        </p:spPr>
        <p:txBody>
          <a:bodyPr wrap="square" rtlCol="0" anchor="t">
            <a:no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rPr>
              <a:t>2.4  </a:t>
            </a:r>
            <a:r>
              <a:rPr lang="zh-CN" altLang="en-US" b="1" dirty="0">
                <a:solidFill>
                  <a:srgbClr val="FFFFFF"/>
                </a:solidFill>
                <a:latin typeface="微软雅黑" panose="020B0503020204020204" pitchFamily="34" charset="-122"/>
                <a:ea typeface="微软雅黑" panose="020B0503020204020204" pitchFamily="34" charset="-122"/>
              </a:rPr>
              <a:t>指令系统</a:t>
            </a:r>
            <a:endParaRPr lang="zh-CN" altLang="en-US" b="1" dirty="0">
              <a:solidFill>
                <a:srgbClr val="FFFFFF"/>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rgbClr val="FFFFFF"/>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1268631" y="1647103"/>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2.4.1  </a:t>
            </a:r>
            <a:r>
              <a:rPr lang="zh-CN" altLang="en-US" b="1" dirty="0">
                <a:solidFill>
                  <a:schemeClr val="accent2"/>
                </a:solidFill>
                <a:latin typeface="微软雅黑" panose="020B0503020204020204" pitchFamily="34" charset="-122"/>
                <a:ea typeface="微软雅黑" panose="020B0503020204020204" pitchFamily="34" charset="-122"/>
                <a:sym typeface="+mn-ea"/>
              </a:rPr>
              <a:t>指令系统的发展</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指令系统设计的三个阶段</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指令系统发展与器件发展的关系</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1268631" y="2801928"/>
            <a:ext cx="5765800" cy="2058577"/>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2.4.2  </a:t>
            </a:r>
            <a:r>
              <a:rPr lang="zh-CN" altLang="en-US" b="1" dirty="0">
                <a:solidFill>
                  <a:srgbClr val="FF0000"/>
                </a:solidFill>
                <a:latin typeface="微软雅黑" panose="020B0503020204020204" pitchFamily="34" charset="-122"/>
                <a:ea typeface="微软雅黑" panose="020B0503020204020204" pitchFamily="34" charset="-122"/>
                <a:sym typeface="+mn-ea"/>
              </a:rPr>
              <a:t>复杂指令系统计算机</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复杂指令系统计算机的改进</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rPr>
              <a:t>面向目标代码的</a:t>
            </a:r>
            <a:r>
              <a:rPr lang="en-US" altLang="zh-CN" b="1" dirty="0">
                <a:solidFill>
                  <a:srgbClr val="FFFFFF"/>
                </a:solidFill>
                <a:latin typeface="微软雅黑" panose="020B0503020204020204" pitchFamily="34" charset="-122"/>
                <a:ea typeface="微软雅黑" panose="020B0503020204020204" pitchFamily="34" charset="-122"/>
              </a:rPr>
              <a:t>CISC</a:t>
            </a:r>
            <a:r>
              <a:rPr lang="zh-CN" altLang="en-US" b="1" dirty="0">
                <a:solidFill>
                  <a:srgbClr val="FFFFFF"/>
                </a:solidFill>
                <a:latin typeface="微软雅黑" panose="020B0503020204020204" pitchFamily="34" charset="-122"/>
                <a:ea typeface="微软雅黑" panose="020B0503020204020204" pitchFamily="34" charset="-122"/>
              </a:rPr>
              <a:t>优化</a:t>
            </a:r>
            <a:endParaRPr lang="en-US" altLang="zh-CN" b="1" dirty="0">
              <a:solidFill>
                <a:srgbClr val="FFFFFF"/>
              </a:solidFill>
              <a:latin typeface="微软雅黑" panose="020B0503020204020204" pitchFamily="34" charset="-122"/>
              <a:ea typeface="微软雅黑" panose="020B0503020204020204" pitchFamily="34" charset="-122"/>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8"/>
            </p:custDataLst>
          </p:nvPr>
        </p:nvSpPr>
        <p:spPr>
          <a:xfrm flipH="1">
            <a:off x="477044" y="4248199"/>
            <a:ext cx="10562590" cy="1405256"/>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1268631" y="4278221"/>
            <a:ext cx="5765800" cy="1726178"/>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2.4.3  </a:t>
            </a:r>
            <a:r>
              <a:rPr lang="zh-CN" altLang="en-US" b="1" dirty="0">
                <a:solidFill>
                  <a:srgbClr val="FFFFFF"/>
                </a:solidFill>
                <a:latin typeface="微软雅黑" panose="020B0503020204020204" pitchFamily="34" charset="-122"/>
                <a:ea typeface="微软雅黑" panose="020B0503020204020204" pitchFamily="34" charset="-122"/>
                <a:sym typeface="+mn-ea"/>
              </a:rPr>
              <a:t>精简指令系统计算机</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结构的基本技术</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CISC</a:t>
            </a:r>
            <a:r>
              <a:rPr lang="zh-CN" altLang="en-US" b="1" dirty="0">
                <a:solidFill>
                  <a:srgbClr val="FFFFFF"/>
                </a:solidFill>
                <a:latin typeface="微软雅黑" panose="020B0503020204020204" pitchFamily="34" charset="-122"/>
                <a:ea typeface="微软雅黑" panose="020B0503020204020204" pitchFamily="34" charset="-122"/>
                <a:sym typeface="+mn-ea"/>
              </a:rPr>
              <a:t>和</a:t>
            </a: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的主要特征对比</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9"/>
            </p:custDataLst>
          </p:nvPr>
        </p:nvSpPr>
        <p:spPr>
          <a:xfrm flipH="1">
            <a:off x="477044" y="5708259"/>
            <a:ext cx="10562590" cy="42660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p:nvSpPr>
        <p:spPr>
          <a:xfrm>
            <a:off x="1247061" y="5738281"/>
            <a:ext cx="5765800" cy="396583"/>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2.4.4  VLIW/EPIC</a:t>
            </a:r>
            <a:r>
              <a:rPr lang="zh-CN" altLang="en-US" b="1" dirty="0">
                <a:solidFill>
                  <a:srgbClr val="FFFFFF"/>
                </a:solidFill>
                <a:latin typeface="微软雅黑" panose="020B0503020204020204" pitchFamily="34" charset="-122"/>
                <a:ea typeface="微软雅黑" panose="020B0503020204020204" pitchFamily="34" charset="-122"/>
                <a:sym typeface="+mn-ea"/>
              </a:rPr>
              <a:t>技术</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10"/>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3" name="文本框 2"/>
          <p:cNvSpPr txBox="1"/>
          <p:nvPr/>
        </p:nvSpPr>
        <p:spPr>
          <a:xfrm>
            <a:off x="1007717" y="2156556"/>
            <a:ext cx="9721079" cy="2346283"/>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思想</a:t>
            </a:r>
            <a:r>
              <a:rPr lang="zh-CN" altLang="en-US" sz="2000" dirty="0">
                <a:latin typeface="微软雅黑" panose="020B0503020204020204" pitchFamily="34" charset="-122"/>
                <a:ea typeface="微软雅黑" panose="020B0503020204020204" pitchFamily="34" charset="-122"/>
              </a:rPr>
              <a:t>：增强原有指令的功能，设置更为复杂的新指令，取代原先由软件子程序完成的功能，</a:t>
            </a:r>
            <a:r>
              <a:rPr lang="zh-CN" altLang="en-US" sz="2000" dirty="0">
                <a:solidFill>
                  <a:srgbClr val="C00000"/>
                </a:solidFill>
                <a:latin typeface="微软雅黑" panose="020B0503020204020204" pitchFamily="34" charset="-122"/>
                <a:ea typeface="微软雅黑" panose="020B0503020204020204" pitchFamily="34" charset="-122"/>
              </a:rPr>
              <a:t>实现软件功能向硬件功能转移</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sym typeface="+mn-ea"/>
              </a:rPr>
              <a:t>早期的</a:t>
            </a:r>
            <a:r>
              <a:rPr lang="en-US" altLang="zh-CN" sz="2000" dirty="0">
                <a:latin typeface="微软雅黑" panose="020B0503020204020204" pitchFamily="34" charset="-122"/>
                <a:ea typeface="微软雅黑" panose="020B0503020204020204" pitchFamily="34" charset="-122"/>
                <a:sym typeface="+mn-ea"/>
              </a:rPr>
              <a:t>CPU</a:t>
            </a:r>
            <a:r>
              <a:rPr lang="zh-CN" altLang="en-US" sz="2000" dirty="0">
                <a:latin typeface="微软雅黑" panose="020B0503020204020204" pitchFamily="34" charset="-122"/>
                <a:ea typeface="微软雅黑" panose="020B0503020204020204" pitchFamily="34" charset="-122"/>
                <a:sym typeface="+mn-ea"/>
              </a:rPr>
              <a:t>全部采用</a:t>
            </a:r>
            <a:r>
              <a:rPr lang="en-US" altLang="zh-CN" sz="2000" dirty="0">
                <a:latin typeface="微软雅黑" panose="020B0503020204020204" pitchFamily="34" charset="-122"/>
                <a:ea typeface="微软雅黑" panose="020B0503020204020204" pitchFamily="34" charset="-122"/>
                <a:sym typeface="+mn-ea"/>
              </a:rPr>
              <a:t>CISC</a:t>
            </a:r>
            <a:r>
              <a:rPr lang="zh-CN" altLang="en-US" sz="2000" dirty="0">
                <a:latin typeface="微软雅黑" panose="020B0503020204020204" pitchFamily="34" charset="-122"/>
                <a:ea typeface="微软雅黑" panose="020B0503020204020204" pitchFamily="34" charset="-122"/>
                <a:sym typeface="+mn-ea"/>
              </a:rPr>
              <a:t>指令系统，它的设计目的是要用最少的机器语言指令来完成所需的计算任务。如：</a:t>
            </a:r>
            <a:r>
              <a:rPr lang="en-US" altLang="zh-CN" sz="2000" i="1" dirty="0">
                <a:solidFill>
                  <a:srgbClr val="C00000"/>
                </a:solidFill>
                <a:latin typeface="微软雅黑" panose="020B0503020204020204" pitchFamily="34" charset="-122"/>
                <a:ea typeface="微软雅黑" panose="020B0503020204020204" pitchFamily="34" charset="-122"/>
                <a:sym typeface="+mn-ea"/>
              </a:rPr>
              <a:t>MUL ADDRA</a:t>
            </a:r>
            <a:r>
              <a:rPr lang="zh-CN" altLang="en-US" sz="2000" i="1" dirty="0">
                <a:solidFill>
                  <a:srgbClr val="C00000"/>
                </a:solidFill>
                <a:latin typeface="微软雅黑" panose="020B0503020204020204" pitchFamily="34" charset="-122"/>
                <a:ea typeface="微软雅黑" panose="020B0503020204020204" pitchFamily="34" charset="-122"/>
                <a:sym typeface="+mn-ea"/>
              </a:rPr>
              <a:t>，</a:t>
            </a:r>
            <a:r>
              <a:rPr lang="en-US" altLang="zh-CN" sz="2000" i="1" dirty="0">
                <a:solidFill>
                  <a:srgbClr val="C00000"/>
                </a:solidFill>
                <a:latin typeface="微软雅黑" panose="020B0503020204020204" pitchFamily="34" charset="-122"/>
                <a:ea typeface="微软雅黑" panose="020B0503020204020204" pitchFamily="34" charset="-122"/>
                <a:sym typeface="+mn-ea"/>
              </a:rPr>
              <a:t>ADDRB</a:t>
            </a:r>
            <a:endParaRPr lang="en-US" altLang="zh-CN" sz="2000" i="1" dirty="0">
              <a:solidFill>
                <a:srgbClr val="C00000"/>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sym typeface="+mn-ea"/>
              </a:rPr>
              <a:t>对于编译器的开发十分有利</a:t>
            </a:r>
            <a:endParaRPr lang="zh-CN" altLang="en-US" sz="2000" dirty="0">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575668" y="1225779"/>
            <a:ext cx="4574808"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复杂指令系统计算机设计思想</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复杂指令系统计算机设计思想</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575668" y="3255083"/>
            <a:ext cx="3564326" cy="2585323"/>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main()</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 b;</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scanf</a:t>
            </a:r>
            <a:r>
              <a:rPr lang="en-US" altLang="zh-CN" b="0" dirty="0">
                <a:solidFill>
                  <a:srgbClr val="000000"/>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"%d %d"</a:t>
            </a:r>
            <a:r>
              <a:rPr lang="en-US" altLang="zh-CN" b="0" dirty="0">
                <a:solidFill>
                  <a:srgbClr val="000000"/>
                </a:solidFill>
                <a:effectLst/>
                <a:latin typeface="Consolas" panose="020B0609020204030204" pitchFamily="49" charset="0"/>
              </a:rPr>
              <a:t>, &amp;a, &amp;b);</a:t>
            </a:r>
            <a:endParaRPr lang="en-US" altLang="zh-CN" b="0" dirty="0">
              <a:solidFill>
                <a:srgbClr val="000000"/>
              </a:solidFill>
              <a:effectLst/>
              <a:latin typeface="Consolas" panose="020B0609020204030204" pitchFamily="49" charset="0"/>
            </a:endParaRPr>
          </a:p>
          <a:p>
            <a:br>
              <a:rPr lang="en-US" altLang="zh-CN" b="0" dirty="0">
                <a:solidFill>
                  <a:srgbClr val="000000"/>
                </a:solidFill>
                <a:effectLst/>
                <a:latin typeface="Consolas" panose="020B0609020204030204" pitchFamily="49" charset="0"/>
              </a:rPr>
            </a:br>
            <a:r>
              <a:rPr lang="en-US" altLang="zh-CN" b="0" dirty="0">
                <a:solidFill>
                  <a:srgbClr val="000000"/>
                </a:solidFill>
                <a:effectLst/>
                <a:latin typeface="Consolas" panose="020B0609020204030204" pitchFamily="49" charset="0"/>
              </a:rPr>
              <a:t>    a *=b;</a:t>
            </a:r>
            <a:endParaRPr lang="en-US" altLang="zh-CN" b="0" dirty="0">
              <a:solidFill>
                <a:srgbClr val="000000"/>
              </a:solidFill>
              <a:effectLst/>
              <a:latin typeface="Consolas" panose="020B0609020204030204" pitchFamily="49" charset="0"/>
            </a:endParaRPr>
          </a:p>
          <a:p>
            <a:br>
              <a:rPr lang="en-US" altLang="zh-CN" b="0" dirty="0">
                <a:solidFill>
                  <a:srgbClr val="000000"/>
                </a:solidFill>
                <a:effectLst/>
                <a:latin typeface="Consolas" panose="020B0609020204030204" pitchFamily="49" charset="0"/>
              </a:rPr>
            </a:b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return</a:t>
            </a:r>
            <a:r>
              <a:rPr lang="en-US" altLang="zh-CN" b="0" dirty="0">
                <a:solidFill>
                  <a:srgbClr val="000000"/>
                </a:solidFill>
                <a:effectLst/>
                <a:latin typeface="Consolas" panose="020B0609020204030204" pitchFamily="49" charset="0"/>
              </a:rPr>
              <a:t> a;</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p:txBody>
      </p:sp>
      <p:sp>
        <p:nvSpPr>
          <p:cNvPr id="8" name="文本框 7"/>
          <p:cNvSpPr txBox="1"/>
          <p:nvPr/>
        </p:nvSpPr>
        <p:spPr>
          <a:xfrm>
            <a:off x="4621958" y="2332165"/>
            <a:ext cx="2695575"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Intel x86</a:t>
            </a:r>
            <a:endParaRPr lang="zh-CN" altLang="en-US" sz="2000" dirty="0"/>
          </a:p>
        </p:txBody>
      </p:sp>
      <p:sp>
        <p:nvSpPr>
          <p:cNvPr id="9" name="文本框 8"/>
          <p:cNvSpPr txBox="1"/>
          <p:nvPr/>
        </p:nvSpPr>
        <p:spPr>
          <a:xfrm>
            <a:off x="8718354" y="3358659"/>
            <a:ext cx="2740301" cy="923330"/>
          </a:xfrm>
          <a:prstGeom prst="rect">
            <a:avLst/>
          </a:prstGeom>
          <a:noFill/>
        </p:spPr>
        <p:txBody>
          <a:bodyPr wrap="square">
            <a:spAutoFit/>
          </a:bodyPr>
          <a:lstStyle/>
          <a:p>
            <a:r>
              <a:rPr lang="en-US" altLang="zh-CN" b="0" dirty="0" err="1">
                <a:solidFill>
                  <a:srgbClr val="0000FF"/>
                </a:solidFill>
                <a:effectLst/>
                <a:latin typeface="Consolas" panose="020B0609020204030204" pitchFamily="49" charset="0"/>
              </a:rPr>
              <a:t>lw</a:t>
            </a:r>
            <a:r>
              <a:rPr lang="en-US" altLang="zh-CN" b="0" dirty="0">
                <a:solidFill>
                  <a:srgbClr val="000000"/>
                </a:solidFill>
                <a:effectLst/>
                <a:latin typeface="Consolas" panose="020B0609020204030204" pitchFamily="49" charset="0"/>
              </a:rPr>
              <a:t>      </a:t>
            </a:r>
            <a:r>
              <a:rPr lang="en-US" altLang="zh-CN" b="0" dirty="0">
                <a:solidFill>
                  <a:srgbClr val="008080"/>
                </a:solidFill>
                <a:effectLst/>
                <a:latin typeface="Consolas" panose="020B0609020204030204" pitchFamily="49" charset="0"/>
              </a:rPr>
              <a:t>a0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a:t>
            </a:r>
            <a:r>
              <a:rPr lang="en-US" altLang="zh-CN" b="0" dirty="0">
                <a:solidFill>
                  <a:srgbClr val="000000"/>
                </a:solidFill>
                <a:effectLst/>
                <a:latin typeface="Consolas" panose="020B0609020204030204" pitchFamily="49" charset="0"/>
              </a:rPr>
              <a:t>(</a:t>
            </a:r>
            <a:r>
              <a:rPr lang="en-US" altLang="zh-CN" b="0" dirty="0" err="1">
                <a:solidFill>
                  <a:srgbClr val="4864AA"/>
                </a:solidFill>
                <a:effectLst/>
                <a:latin typeface="Consolas" panose="020B0609020204030204" pitchFamily="49" charset="0"/>
              </a:rPr>
              <a:t>sp</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err="1">
                <a:solidFill>
                  <a:srgbClr val="0000FF"/>
                </a:solidFill>
                <a:effectLst/>
                <a:latin typeface="Consolas" panose="020B0609020204030204" pitchFamily="49" charset="0"/>
              </a:rPr>
              <a:t>lw</a:t>
            </a:r>
            <a:r>
              <a:rPr lang="en-US" altLang="zh-CN" b="0" dirty="0">
                <a:solidFill>
                  <a:srgbClr val="000000"/>
                </a:solidFill>
                <a:effectLst/>
                <a:latin typeface="Consolas" panose="020B0609020204030204" pitchFamily="49" charset="0"/>
              </a:rPr>
              <a:t>      </a:t>
            </a:r>
            <a:r>
              <a:rPr lang="en-US" altLang="zh-CN" b="0" dirty="0">
                <a:solidFill>
                  <a:srgbClr val="008080"/>
                </a:solidFill>
                <a:effectLst/>
                <a:latin typeface="Consolas" panose="020B0609020204030204" pitchFamily="49" charset="0"/>
              </a:rPr>
              <a:t>a1</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8</a:t>
            </a:r>
            <a:r>
              <a:rPr lang="en-US" altLang="zh-CN" b="0" dirty="0">
                <a:solidFill>
                  <a:srgbClr val="000000"/>
                </a:solidFill>
                <a:effectLst/>
                <a:latin typeface="Consolas" panose="020B0609020204030204" pitchFamily="49" charset="0"/>
              </a:rPr>
              <a:t>(</a:t>
            </a:r>
            <a:r>
              <a:rPr lang="en-US" altLang="zh-CN" b="0" dirty="0" err="1">
                <a:solidFill>
                  <a:srgbClr val="4864AA"/>
                </a:solidFill>
                <a:effectLst/>
                <a:latin typeface="Consolas" panose="020B0609020204030204" pitchFamily="49" charset="0"/>
              </a:rPr>
              <a:t>sp</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err="1">
                <a:solidFill>
                  <a:srgbClr val="0000FF"/>
                </a:solidFill>
                <a:effectLst/>
                <a:latin typeface="Consolas" panose="020B0609020204030204" pitchFamily="49" charset="0"/>
              </a:rPr>
              <a:t>mul</a:t>
            </a:r>
            <a:r>
              <a:rPr lang="en-US" altLang="zh-CN" b="0" dirty="0">
                <a:solidFill>
                  <a:srgbClr val="000000"/>
                </a:solidFill>
                <a:effectLst/>
                <a:latin typeface="Consolas" panose="020B0609020204030204" pitchFamily="49" charset="0"/>
              </a:rPr>
              <a:t>     </a:t>
            </a:r>
            <a:r>
              <a:rPr lang="en-US" altLang="zh-CN" b="0" dirty="0">
                <a:solidFill>
                  <a:srgbClr val="008080"/>
                </a:solidFill>
                <a:effectLst/>
                <a:latin typeface="Consolas" panose="020B0609020204030204" pitchFamily="49" charset="0"/>
              </a:rPr>
              <a:t>a0</a:t>
            </a:r>
            <a:r>
              <a:rPr lang="en-US" altLang="zh-CN" b="0" dirty="0">
                <a:solidFill>
                  <a:srgbClr val="000000"/>
                </a:solidFill>
                <a:effectLst/>
                <a:latin typeface="Consolas" panose="020B0609020204030204" pitchFamily="49" charset="0"/>
              </a:rPr>
              <a:t>, </a:t>
            </a:r>
            <a:r>
              <a:rPr lang="en-US" altLang="zh-CN" b="0" dirty="0">
                <a:solidFill>
                  <a:srgbClr val="008080"/>
                </a:solidFill>
                <a:effectLst/>
                <a:latin typeface="Consolas" panose="020B0609020204030204" pitchFamily="49" charset="0"/>
              </a:rPr>
              <a:t>a1</a:t>
            </a:r>
            <a:r>
              <a:rPr lang="en-US" altLang="zh-CN" b="0" dirty="0">
                <a:solidFill>
                  <a:srgbClr val="000000"/>
                </a:solidFill>
                <a:effectLst/>
                <a:latin typeface="Consolas" panose="020B0609020204030204" pitchFamily="49" charset="0"/>
              </a:rPr>
              <a:t>, </a:t>
            </a:r>
            <a:r>
              <a:rPr lang="en-US" altLang="zh-CN" b="0" dirty="0">
                <a:solidFill>
                  <a:srgbClr val="008080"/>
                </a:solidFill>
                <a:effectLst/>
                <a:latin typeface="Consolas" panose="020B0609020204030204" pitchFamily="49" charset="0"/>
              </a:rPr>
              <a:t>a0</a:t>
            </a:r>
            <a:endParaRPr lang="en-US" altLang="zh-CN" b="0" dirty="0">
              <a:solidFill>
                <a:srgbClr val="000000"/>
              </a:solidFill>
              <a:effectLst/>
              <a:latin typeface="Consolas" panose="020B0609020204030204" pitchFamily="49" charset="0"/>
            </a:endParaRPr>
          </a:p>
        </p:txBody>
      </p:sp>
      <p:sp>
        <p:nvSpPr>
          <p:cNvPr id="10" name="文本框 9"/>
          <p:cNvSpPr txBox="1"/>
          <p:nvPr/>
        </p:nvSpPr>
        <p:spPr>
          <a:xfrm>
            <a:off x="4282896" y="3497159"/>
            <a:ext cx="4661535" cy="646331"/>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mov</a:t>
            </a:r>
            <a:r>
              <a:rPr lang="en-US" altLang="zh-CN" b="0" dirty="0">
                <a:solidFill>
                  <a:srgbClr val="000000"/>
                </a:solidFill>
                <a:effectLst/>
                <a:latin typeface="Consolas" panose="020B0609020204030204" pitchFamily="49" charset="0"/>
              </a:rPr>
              <a:t>     </a:t>
            </a:r>
            <a:r>
              <a:rPr lang="en-US" altLang="zh-CN" b="0" dirty="0" err="1">
                <a:solidFill>
                  <a:srgbClr val="4864AA"/>
                </a:solidFill>
                <a:effectLst/>
                <a:latin typeface="Consolas" panose="020B0609020204030204" pitchFamily="49" charset="0"/>
              </a:rPr>
              <a:t>eax</a:t>
            </a:r>
            <a:r>
              <a:rPr lang="en-US" altLang="zh-CN" b="0" dirty="0">
                <a:solidFill>
                  <a:srgbClr val="000000"/>
                </a:solidFill>
                <a:effectLst/>
                <a:latin typeface="Consolas" panose="020B0609020204030204" pitchFamily="49" charset="0"/>
              </a:rPr>
              <a:t>, </a:t>
            </a:r>
            <a:r>
              <a:rPr lang="en-US" altLang="zh-CN" b="0" dirty="0" err="1">
                <a:solidFill>
                  <a:srgbClr val="008080"/>
                </a:solidFill>
                <a:effectLst/>
                <a:latin typeface="Consolas" panose="020B0609020204030204" pitchFamily="49" charset="0"/>
              </a:rPr>
              <a:t>dword</a:t>
            </a:r>
            <a:r>
              <a:rPr lang="en-US" altLang="zh-CN" b="0" dirty="0">
                <a:solidFill>
                  <a:srgbClr val="000000"/>
                </a:solidFill>
                <a:effectLst/>
                <a:latin typeface="Consolas" panose="020B0609020204030204" pitchFamily="49" charset="0"/>
              </a:rPr>
              <a:t> </a:t>
            </a:r>
            <a:r>
              <a:rPr lang="en-US" altLang="zh-CN" b="0" dirty="0" err="1">
                <a:solidFill>
                  <a:srgbClr val="008080"/>
                </a:solidFill>
                <a:effectLst/>
                <a:latin typeface="Consolas" panose="020B0609020204030204" pitchFamily="49" charset="0"/>
              </a:rPr>
              <a:t>ptr</a:t>
            </a:r>
            <a:r>
              <a:rPr lang="en-US" altLang="zh-CN" b="0" dirty="0">
                <a:solidFill>
                  <a:srgbClr val="000000"/>
                </a:solidFill>
                <a:effectLst/>
                <a:latin typeface="Consolas" panose="020B0609020204030204" pitchFamily="49" charset="0"/>
              </a:rPr>
              <a:t> [</a:t>
            </a:r>
            <a:r>
              <a:rPr lang="en-US" altLang="zh-CN" b="0" dirty="0" err="1">
                <a:solidFill>
                  <a:srgbClr val="4864AA"/>
                </a:solidFill>
                <a:effectLst/>
                <a:latin typeface="Consolas" panose="020B0609020204030204" pitchFamily="49" charset="0"/>
              </a:rPr>
              <a:t>rsp</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4</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err="1">
                <a:solidFill>
                  <a:srgbClr val="0000FF"/>
                </a:solidFill>
                <a:effectLst/>
                <a:latin typeface="Consolas" panose="020B0609020204030204" pitchFamily="49" charset="0"/>
              </a:rPr>
              <a:t>imul</a:t>
            </a:r>
            <a:r>
              <a:rPr lang="en-US" altLang="zh-CN" b="0" dirty="0">
                <a:solidFill>
                  <a:srgbClr val="000000"/>
                </a:solidFill>
                <a:effectLst/>
                <a:latin typeface="Consolas" panose="020B0609020204030204" pitchFamily="49" charset="0"/>
              </a:rPr>
              <a:t>    </a:t>
            </a:r>
            <a:r>
              <a:rPr lang="en-US" altLang="zh-CN" b="0" dirty="0" err="1">
                <a:solidFill>
                  <a:srgbClr val="4864AA"/>
                </a:solidFill>
                <a:effectLst/>
                <a:latin typeface="Consolas" panose="020B0609020204030204" pitchFamily="49" charset="0"/>
              </a:rPr>
              <a:t>eax</a:t>
            </a:r>
            <a:r>
              <a:rPr lang="en-US" altLang="zh-CN" b="0" dirty="0">
                <a:solidFill>
                  <a:srgbClr val="000000"/>
                </a:solidFill>
                <a:effectLst/>
                <a:latin typeface="Consolas" panose="020B0609020204030204" pitchFamily="49" charset="0"/>
              </a:rPr>
              <a:t>, </a:t>
            </a:r>
            <a:r>
              <a:rPr lang="en-US" altLang="zh-CN" b="0" dirty="0" err="1">
                <a:solidFill>
                  <a:srgbClr val="008080"/>
                </a:solidFill>
                <a:effectLst/>
                <a:latin typeface="Consolas" panose="020B0609020204030204" pitchFamily="49" charset="0"/>
              </a:rPr>
              <a:t>dword</a:t>
            </a:r>
            <a:r>
              <a:rPr lang="en-US" altLang="zh-CN" b="0" dirty="0">
                <a:solidFill>
                  <a:srgbClr val="000000"/>
                </a:solidFill>
                <a:effectLst/>
                <a:latin typeface="Consolas" panose="020B0609020204030204" pitchFamily="49" charset="0"/>
              </a:rPr>
              <a:t> </a:t>
            </a:r>
            <a:r>
              <a:rPr lang="en-US" altLang="zh-CN" b="0" dirty="0" err="1">
                <a:solidFill>
                  <a:srgbClr val="008080"/>
                </a:solidFill>
                <a:effectLst/>
                <a:latin typeface="Consolas" panose="020B0609020204030204" pitchFamily="49" charset="0"/>
              </a:rPr>
              <a:t>ptr</a:t>
            </a:r>
            <a:r>
              <a:rPr lang="en-US" altLang="zh-CN" b="0" dirty="0">
                <a:solidFill>
                  <a:srgbClr val="000000"/>
                </a:solidFill>
                <a:effectLst/>
                <a:latin typeface="Consolas" panose="020B0609020204030204" pitchFamily="49" charset="0"/>
              </a:rPr>
              <a:t> [</a:t>
            </a:r>
            <a:r>
              <a:rPr lang="en-US" altLang="zh-CN" b="0" dirty="0" err="1">
                <a:solidFill>
                  <a:srgbClr val="4864AA"/>
                </a:solidFill>
                <a:effectLst/>
                <a:latin typeface="Consolas" panose="020B0609020204030204" pitchFamily="49" charset="0"/>
              </a:rPr>
              <a:t>rsp</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p:txBody>
      </p:sp>
      <p:sp>
        <p:nvSpPr>
          <p:cNvPr id="12" name="文本框 11"/>
          <p:cNvSpPr txBox="1"/>
          <p:nvPr/>
        </p:nvSpPr>
        <p:spPr>
          <a:xfrm>
            <a:off x="8724873" y="2319821"/>
            <a:ext cx="2695575"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RISC-V</a:t>
            </a:r>
            <a:endParaRPr lang="zh-CN" altLang="en-US" sz="2000" dirty="0"/>
          </a:p>
        </p:txBody>
      </p:sp>
      <p:cxnSp>
        <p:nvCxnSpPr>
          <p:cNvPr id="13" name="直接连接符 12"/>
          <p:cNvCxnSpPr/>
          <p:nvPr/>
        </p:nvCxnSpPr>
        <p:spPr>
          <a:xfrm>
            <a:off x="4191903" y="1774064"/>
            <a:ext cx="0" cy="4488180"/>
          </a:xfrm>
          <a:prstGeom prst="line">
            <a:avLst/>
          </a:prstGeom>
          <a:noFill/>
          <a:ln w="6350" cap="flat" cmpd="sng" algn="ctr">
            <a:solidFill>
              <a:schemeClr val="accent5">
                <a:lumMod val="50000"/>
              </a:schemeClr>
            </a:solidFill>
            <a:prstDash val="dash"/>
            <a:miter lim="800000"/>
          </a:ln>
          <a:effectLst/>
        </p:spPr>
      </p:cxnSp>
      <p:cxnSp>
        <p:nvCxnSpPr>
          <p:cNvPr id="14" name="直接连接符 13"/>
          <p:cNvCxnSpPr/>
          <p:nvPr/>
        </p:nvCxnSpPr>
        <p:spPr>
          <a:xfrm>
            <a:off x="8512383" y="1774064"/>
            <a:ext cx="0" cy="4488180"/>
          </a:xfrm>
          <a:prstGeom prst="line">
            <a:avLst/>
          </a:prstGeom>
          <a:noFill/>
          <a:ln w="6350" cap="flat" cmpd="sng" algn="ctr">
            <a:solidFill>
              <a:schemeClr val="accent5">
                <a:lumMod val="50000"/>
              </a:schemeClr>
            </a:solidFill>
            <a:prstDash val="dash"/>
            <a:miter lim="800000"/>
          </a:ln>
          <a:effectLst/>
        </p:spPr>
      </p:cxnSp>
      <p:sp>
        <p:nvSpPr>
          <p:cNvPr id="15" name="文本框 14"/>
          <p:cNvSpPr txBox="1"/>
          <p:nvPr/>
        </p:nvSpPr>
        <p:spPr>
          <a:xfrm>
            <a:off x="575668" y="2332165"/>
            <a:ext cx="2695575"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程序源码</a:t>
            </a:r>
            <a:endParaRPr lang="zh-CN" altLang="en-US" sz="2000" dirty="0"/>
          </a:p>
        </p:txBody>
      </p:sp>
      <p:sp>
        <p:nvSpPr>
          <p:cNvPr id="16" name="矩形 15"/>
          <p:cNvSpPr/>
          <p:nvPr/>
        </p:nvSpPr>
        <p:spPr>
          <a:xfrm>
            <a:off x="1033234" y="4622039"/>
            <a:ext cx="1005840" cy="441325"/>
          </a:xfrm>
          <a:prstGeom prst="rect">
            <a:avLst/>
          </a:prstGeom>
          <a:ln w="3810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655" y="266700"/>
            <a:ext cx="653605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spcBef>
                <a:spcPts val="0"/>
              </a:spcBef>
              <a:spcAft>
                <a:spcPts val="0"/>
              </a:spcAft>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3" name="文本框 2"/>
          <p:cNvSpPr txBox="1"/>
          <p:nvPr/>
        </p:nvSpPr>
        <p:spPr>
          <a:xfrm>
            <a:off x="802212" y="1367879"/>
            <a:ext cx="9915838" cy="3199765"/>
          </a:xfrm>
          <a:prstGeom prst="rect">
            <a:avLst/>
          </a:prstGeom>
          <a:noFill/>
        </p:spPr>
        <p:txBody>
          <a:bodyPr wrap="square">
            <a:spAutoFit/>
          </a:bodyPr>
          <a:lstStyle/>
          <a:p>
            <a:pPr marL="273050" indent="-273050" algn="l" eaLnBrk="1" hangingPunct="1">
              <a:lnSpc>
                <a:spcPct val="100000"/>
              </a:lnSpc>
              <a:spcBef>
                <a:spcPts val="200"/>
              </a:spcBef>
              <a:spcAft>
                <a:spcPts val="200"/>
              </a:spcAft>
              <a:buClrTx/>
              <a:buSzPct val="70000"/>
              <a:buFont typeface="Wingdings" panose="05000000000000000000" pitchFamily="2" charset="2"/>
              <a:buChar char="l"/>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将当前大多数通用寄存器型指令集结构进一步细分为三种类型：</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rPr>
              <a:t>寄存器－寄存器型</a:t>
            </a:r>
            <a:endParaRPr lang="zh-CN" altLang="en-US" sz="1800" dirty="0">
              <a:solidFill>
                <a:srgbClr val="0000CC"/>
              </a:solidFill>
              <a:latin typeface="微软雅黑" panose="020B0503020204020204" pitchFamily="34" charset="-122"/>
              <a:ea typeface="微软雅黑" panose="020B0503020204020204" pitchFamily="34" charset="-122"/>
            </a:endParaRPr>
          </a:p>
          <a:p>
            <a:pPr marL="1136650" lvl="4" indent="-273050" algn="l">
              <a:lnSpc>
                <a:spcPct val="150000"/>
              </a:lnSpc>
              <a:spcBef>
                <a:spcPts val="200"/>
              </a:spcBef>
              <a:spcAft>
                <a:spcPts val="200"/>
              </a:spcAft>
              <a:buClr>
                <a:srgbClr val="002B4C"/>
              </a:buClr>
              <a:buSzPct val="70000"/>
              <a:buFont typeface="Wingdings" panose="05000000000000000000" pitchFamily="2" charset="2"/>
              <a:buChar char="l"/>
            </a:pPr>
            <a:r>
              <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(R－R：register-register)</a:t>
            </a:r>
            <a:endPar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lgn="l">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rPr>
              <a:t>寄存器－存储器型</a:t>
            </a:r>
            <a:endParaRPr lang="zh-CN" altLang="en-US" sz="1800" dirty="0">
              <a:solidFill>
                <a:srgbClr val="0000CC"/>
              </a:solidFill>
              <a:latin typeface="微软雅黑" panose="020B0503020204020204" pitchFamily="34" charset="-122"/>
              <a:ea typeface="微软雅黑" panose="020B0503020204020204" pitchFamily="34" charset="-122"/>
            </a:endParaRPr>
          </a:p>
          <a:p>
            <a:pPr marL="1136650" lvl="4" indent="-273050">
              <a:lnSpc>
                <a:spcPct val="150000"/>
              </a:lnSpc>
              <a:spcBef>
                <a:spcPts val="200"/>
              </a:spcBef>
              <a:spcAft>
                <a:spcPts val="200"/>
              </a:spcAft>
              <a:buClr>
                <a:srgbClr val="002B4C"/>
              </a:buClr>
              <a:buSzPct val="70000"/>
              <a:buFont typeface="Wingdings" panose="05000000000000000000" pitchFamily="2" charset="2"/>
              <a:buChar char="l"/>
            </a:pPr>
            <a:r>
              <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register-memory)</a:t>
            </a:r>
            <a:endPar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lgn="l">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rPr>
              <a:t>存储器－存储器型</a:t>
            </a:r>
            <a:endParaRPr lang="zh-CN" altLang="en-US" sz="1800" dirty="0">
              <a:solidFill>
                <a:srgbClr val="0000CC"/>
              </a:solidFill>
              <a:latin typeface="微软雅黑" panose="020B0503020204020204" pitchFamily="34" charset="-122"/>
              <a:ea typeface="微软雅黑" panose="020B0503020204020204" pitchFamily="34" charset="-122"/>
            </a:endParaRPr>
          </a:p>
          <a:p>
            <a:pPr marL="1136650" lvl="4" indent="-273050" algn="l">
              <a:lnSpc>
                <a:spcPct val="150000"/>
              </a:lnSpc>
              <a:spcBef>
                <a:spcPts val="200"/>
              </a:spcBef>
              <a:spcAft>
                <a:spcPts val="200"/>
              </a:spcAft>
              <a:buClr>
                <a:srgbClr val="002B4C"/>
              </a:buClr>
              <a:buSzPct val="70000"/>
              <a:buFont typeface="Wingdings" panose="05000000000000000000" pitchFamily="2" charset="2"/>
              <a:buChar char="l"/>
            </a:pPr>
            <a:r>
              <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(M－M：memory-memory)</a:t>
            </a:r>
            <a:endPar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复杂指令系统计算机设计思想</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1088884" y="1871935"/>
            <a:ext cx="9406220" cy="2346283"/>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思想</a:t>
            </a:r>
            <a:r>
              <a:rPr lang="zh-CN" altLang="en-US" sz="2000" dirty="0">
                <a:latin typeface="微软雅黑" panose="020B0503020204020204" pitchFamily="34" charset="-122"/>
                <a:ea typeface="微软雅黑" panose="020B0503020204020204" pitchFamily="34" charset="-122"/>
              </a:rPr>
              <a:t>：增强原有指令的功能，设置更为复杂的新指令，取代原先由软件子程序完成的功能，</a:t>
            </a:r>
            <a:r>
              <a:rPr lang="zh-CN" altLang="en-US" sz="2000" dirty="0">
                <a:solidFill>
                  <a:srgbClr val="C00000"/>
                </a:solidFill>
                <a:latin typeface="微软雅黑" panose="020B0503020204020204" pitchFamily="34" charset="-122"/>
                <a:ea typeface="微软雅黑" panose="020B0503020204020204" pitchFamily="34" charset="-122"/>
              </a:rPr>
              <a:t>实现软件功能向硬件功能转移</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sym typeface="+mn-ea"/>
              </a:rPr>
              <a:t>早期的</a:t>
            </a:r>
            <a:r>
              <a:rPr lang="en-US" altLang="zh-CN" sz="2000" dirty="0">
                <a:latin typeface="微软雅黑" panose="020B0503020204020204" pitchFamily="34" charset="-122"/>
                <a:ea typeface="微软雅黑" panose="020B0503020204020204" pitchFamily="34" charset="-122"/>
                <a:sym typeface="+mn-ea"/>
              </a:rPr>
              <a:t>CPU</a:t>
            </a:r>
            <a:r>
              <a:rPr lang="zh-CN" altLang="en-US" sz="2000" dirty="0">
                <a:latin typeface="微软雅黑" panose="020B0503020204020204" pitchFamily="34" charset="-122"/>
                <a:ea typeface="微软雅黑" panose="020B0503020204020204" pitchFamily="34" charset="-122"/>
                <a:sym typeface="+mn-ea"/>
              </a:rPr>
              <a:t>全部采用</a:t>
            </a:r>
            <a:r>
              <a:rPr lang="en-US" altLang="zh-CN" sz="2000" dirty="0">
                <a:latin typeface="微软雅黑" panose="020B0503020204020204" pitchFamily="34" charset="-122"/>
                <a:ea typeface="微软雅黑" panose="020B0503020204020204" pitchFamily="34" charset="-122"/>
                <a:sym typeface="+mn-ea"/>
              </a:rPr>
              <a:t>CISC</a:t>
            </a:r>
            <a:r>
              <a:rPr lang="zh-CN" altLang="en-US" sz="2000" dirty="0">
                <a:latin typeface="微软雅黑" panose="020B0503020204020204" pitchFamily="34" charset="-122"/>
                <a:ea typeface="微软雅黑" panose="020B0503020204020204" pitchFamily="34" charset="-122"/>
                <a:sym typeface="+mn-ea"/>
              </a:rPr>
              <a:t>指令系统，它的设计目的是要用最少的机器语言指令来完成所需的计算任务。如：</a:t>
            </a:r>
            <a:r>
              <a:rPr lang="en-US" altLang="zh-CN" sz="2000" i="1" dirty="0">
                <a:solidFill>
                  <a:srgbClr val="C00000"/>
                </a:solidFill>
                <a:latin typeface="微软雅黑" panose="020B0503020204020204" pitchFamily="34" charset="-122"/>
                <a:ea typeface="微软雅黑" panose="020B0503020204020204" pitchFamily="34" charset="-122"/>
                <a:sym typeface="+mn-ea"/>
              </a:rPr>
              <a:t>MUL ADDRA</a:t>
            </a:r>
            <a:r>
              <a:rPr lang="zh-CN" altLang="en-US" sz="2000" i="1" dirty="0">
                <a:solidFill>
                  <a:srgbClr val="C00000"/>
                </a:solidFill>
                <a:latin typeface="微软雅黑" panose="020B0503020204020204" pitchFamily="34" charset="-122"/>
                <a:ea typeface="微软雅黑" panose="020B0503020204020204" pitchFamily="34" charset="-122"/>
                <a:sym typeface="+mn-ea"/>
              </a:rPr>
              <a:t>，</a:t>
            </a:r>
            <a:r>
              <a:rPr lang="en-US" altLang="zh-CN" sz="2000" i="1" dirty="0">
                <a:solidFill>
                  <a:srgbClr val="C00000"/>
                </a:solidFill>
                <a:latin typeface="微软雅黑" panose="020B0503020204020204" pitchFamily="34" charset="-122"/>
                <a:ea typeface="微软雅黑" panose="020B0503020204020204" pitchFamily="34" charset="-122"/>
                <a:sym typeface="+mn-ea"/>
              </a:rPr>
              <a:t>ADDRB</a:t>
            </a:r>
            <a:endParaRPr lang="en-US" altLang="zh-CN" sz="2000" i="1" dirty="0">
              <a:solidFill>
                <a:srgbClr val="C00000"/>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defRPr/>
            </a:pPr>
            <a:r>
              <a:rPr lang="zh-CN" altLang="en-US" sz="2000" dirty="0">
                <a:solidFill>
                  <a:srgbClr val="C00000"/>
                </a:solidFill>
                <a:latin typeface="微软雅黑" panose="020B0503020204020204" pitchFamily="34" charset="-122"/>
                <a:ea typeface="微软雅黑" panose="020B0503020204020204" pitchFamily="34" charset="-122"/>
                <a:sym typeface="+mn-ea"/>
              </a:rPr>
              <a:t>对于编译器的开发十分有利</a:t>
            </a:r>
            <a:endParaRPr lang="zh-CN" altLang="en-US" sz="2000" dirty="0">
              <a:solidFill>
                <a:srgbClr val="C00000"/>
              </a:solidFill>
              <a:latin typeface="微软雅黑" panose="020B0503020204020204" pitchFamily="34" charset="-122"/>
              <a:ea typeface="微软雅黑" panose="020B0503020204020204" pitchFamily="34" charset="-122"/>
              <a:sym typeface="+mn-ea"/>
            </a:endParaRPr>
          </a:p>
        </p:txBody>
      </p:sp>
    </p:spTree>
    <p:custDataLst>
      <p:tags r:id="rId4"/>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复杂指令系统计算机的改进</a:t>
            </a:r>
            <a:endParaRPr kumimoji="0" lang="en-US" altLang="zh-CN" sz="2400" b="1" i="0" u="none" strike="noStrike" kern="1200" cap="none" normalizeH="0" baseline="0" noProof="0" dirty="0">
              <a:ln>
                <a:noFill/>
              </a:ln>
              <a:solidFill>
                <a:srgbClr val="0E3193"/>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1360927" y="1800484"/>
            <a:ext cx="9439877" cy="2807948"/>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sym typeface="+mn-ea"/>
              </a:rPr>
              <a:t>按照这种通过强化指令系统功能的方向发展改进，越来越多的复杂指令被加入到指令系统中</a:t>
            </a:r>
            <a:endParaRPr lang="zh-CN" altLang="en-US" sz="20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方法</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面向目标程序优化</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面向高级语言优化</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面向操作系统优化</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面向目标代码的</a:t>
            </a:r>
            <a:r>
              <a:rPr lang="en-US" altLang="zh-CN" sz="2400" b="1" dirty="0">
                <a:solidFill>
                  <a:srgbClr val="0E3193"/>
                </a:solidFill>
                <a:latin typeface="微软雅黑" panose="020B0503020204020204" pitchFamily="34" charset="-122"/>
                <a:ea typeface="微软雅黑" panose="020B0503020204020204" pitchFamily="34" charset="-122"/>
              </a:rPr>
              <a:t>CISC</a:t>
            </a:r>
            <a:r>
              <a:rPr lang="zh-CN" altLang="en-US" sz="2400" b="1" dirty="0">
                <a:solidFill>
                  <a:srgbClr val="0E3193"/>
                </a:solidFill>
                <a:latin typeface="微软雅黑" panose="020B0503020204020204" pitchFamily="34" charset="-122"/>
                <a:ea typeface="微软雅黑" panose="020B0503020204020204" pitchFamily="34" charset="-122"/>
              </a:rPr>
              <a:t>优化</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49994" y="1836912"/>
            <a:ext cx="11017601" cy="3269613"/>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基本思想</a:t>
            </a:r>
            <a:r>
              <a:rPr lang="zh-CN" altLang="en-US" sz="2000" dirty="0">
                <a:latin typeface="微软雅黑" panose="020B0503020204020204" pitchFamily="34" charset="-122"/>
                <a:ea typeface="微软雅黑" panose="020B0503020204020204" pitchFamily="34" charset="-122"/>
              </a:rPr>
              <a:t>：确定哪些基本操作宜于用一条指令实现，哪些宜于用一串指令实现</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评判的关键</a:t>
            </a:r>
            <a:r>
              <a:rPr lang="zh-CN" altLang="en-US" sz="2000" dirty="0">
                <a:latin typeface="微软雅黑" panose="020B0503020204020204" pitchFamily="34" charset="-122"/>
                <a:ea typeface="微软雅黑" panose="020B0503020204020204" pitchFamily="34" charset="-122"/>
              </a:rPr>
              <a:t>：目标程序的</a:t>
            </a:r>
            <a:r>
              <a:rPr lang="zh-CN" altLang="en-US" sz="2000" dirty="0">
                <a:solidFill>
                  <a:srgbClr val="C00000"/>
                </a:solidFill>
                <a:latin typeface="微软雅黑" panose="020B0503020204020204" pitchFamily="34" charset="-122"/>
                <a:ea typeface="微软雅黑" panose="020B0503020204020204" pitchFamily="34" charset="-122"/>
              </a:rPr>
              <a:t>实现效率</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实现速度、代码长度</a:t>
            </a:r>
            <a:endParaRPr lang="en-US" altLang="zh-CN" sz="20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方法</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对使用频度高的指令，增强其功能</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提高运算型指令功能（增设强功能复合指令）</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提高传送指令功能：增加成组取</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成组传送指令、增加条件转移指令</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增加程序控制指令功能</a:t>
            </a:r>
            <a:endParaRPr lang="en-US" altLang="zh-CN"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面向目标代码的</a:t>
            </a:r>
            <a:r>
              <a:rPr lang="en-US" altLang="zh-CN" sz="2400" b="1" dirty="0">
                <a:solidFill>
                  <a:srgbClr val="0E3193"/>
                </a:solidFill>
                <a:latin typeface="微软雅黑" panose="020B0503020204020204" pitchFamily="34" charset="-122"/>
                <a:ea typeface="微软雅黑" panose="020B0503020204020204" pitchFamily="34" charset="-122"/>
              </a:rPr>
              <a:t>CISC</a:t>
            </a:r>
            <a:r>
              <a:rPr lang="zh-CN" altLang="en-US" sz="2400" b="1" dirty="0">
                <a:solidFill>
                  <a:srgbClr val="0E3193"/>
                </a:solidFill>
                <a:latin typeface="微软雅黑" panose="020B0503020204020204" pitchFamily="34" charset="-122"/>
                <a:ea typeface="微软雅黑" panose="020B0503020204020204" pitchFamily="34" charset="-122"/>
              </a:rPr>
              <a:t>优化</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以</a:t>
            </a:r>
            <a:r>
              <a:rPr lang="en-US" altLang="zh-CN" sz="2400" b="1" dirty="0">
                <a:solidFill>
                  <a:srgbClr val="0E3193"/>
                </a:solidFill>
                <a:latin typeface="微软雅黑" panose="020B0503020204020204" pitchFamily="34" charset="-122"/>
                <a:ea typeface="微软雅黑" panose="020B0503020204020204" pitchFamily="34" charset="-122"/>
              </a:rPr>
              <a:t>Intel x86</a:t>
            </a:r>
            <a:r>
              <a:rPr lang="zh-CN" altLang="en-US" sz="2400" b="1" dirty="0">
                <a:solidFill>
                  <a:srgbClr val="0E3193"/>
                </a:solidFill>
                <a:latin typeface="微软雅黑" panose="020B0503020204020204" pitchFamily="34" charset="-122"/>
                <a:ea typeface="微软雅黑" panose="020B0503020204020204" pitchFamily="34" charset="-122"/>
              </a:rPr>
              <a:t>为例</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21031" y="1928043"/>
            <a:ext cx="5400600" cy="3731278"/>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宏指令融合（</a:t>
            </a:r>
            <a:r>
              <a:rPr lang="en-US" altLang="zh-CN" sz="2000" b="1" dirty="0">
                <a:solidFill>
                  <a:srgbClr val="C00000"/>
                </a:solidFill>
                <a:latin typeface="微软雅黑" panose="020B0503020204020204" pitchFamily="34" charset="-122"/>
                <a:ea typeface="微软雅黑" panose="020B0503020204020204" pitchFamily="34" charset="-122"/>
              </a:rPr>
              <a:t>Macro-Op</a:t>
            </a:r>
            <a:r>
              <a:rPr lang="zh-CN" altLang="en-US" sz="2000" b="1" dirty="0">
                <a:solidFill>
                  <a:srgbClr val="C00000"/>
                </a:solidFill>
                <a:latin typeface="微软雅黑" panose="020B0503020204020204" pitchFamily="34" charset="-122"/>
                <a:ea typeface="微软雅黑" panose="020B0503020204020204" pitchFamily="34" charset="-122"/>
              </a:rPr>
              <a:t> </a:t>
            </a:r>
            <a:r>
              <a:rPr lang="en-US" altLang="zh-CN" sz="2000" b="1" dirty="0" err="1">
                <a:solidFill>
                  <a:srgbClr val="C00000"/>
                </a:solidFill>
                <a:latin typeface="微软雅黑" panose="020B0503020204020204" pitchFamily="34" charset="-122"/>
                <a:ea typeface="微软雅黑" panose="020B0503020204020204" pitchFamily="34" charset="-122"/>
              </a:rPr>
              <a:t>Funsion</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a:t>
            </a:r>
            <a:r>
              <a:rPr lang="en-US" altLang="zh-CN" sz="2000" dirty="0">
                <a:latin typeface="微软雅黑" panose="020B0503020204020204" pitchFamily="34" charset="-122"/>
                <a:ea typeface="微软雅黑" panose="020B0503020204020204" pitchFamily="34" charset="-122"/>
              </a:rPr>
              <a:t>Core</a:t>
            </a:r>
            <a:r>
              <a:rPr lang="zh-CN" altLang="en-US" sz="2000" dirty="0">
                <a:latin typeface="微软雅黑" panose="020B0503020204020204" pitchFamily="34" charset="-122"/>
                <a:ea typeface="微软雅黑" panose="020B0503020204020204" pitchFamily="34" charset="-122"/>
              </a:rPr>
              <a:t>处理器起引入该技术，把两条指令</a:t>
            </a:r>
            <a:r>
              <a:rPr lang="zh-CN" altLang="en-GB" sz="2000" dirty="0">
                <a:latin typeface="微软雅黑" panose="020B0503020204020204" pitchFamily="34" charset="-122"/>
                <a:ea typeface="微软雅黑" panose="020B0503020204020204" pitchFamily="34" charset="-122"/>
              </a:rPr>
              <a:t>融合成</a:t>
            </a:r>
            <a:r>
              <a:rPr lang="zh-CN" altLang="en-US" sz="2000" dirty="0">
                <a:latin typeface="微软雅黑" panose="020B0503020204020204" pitchFamily="34" charset="-122"/>
                <a:ea typeface="微软雅黑" panose="020B0503020204020204" pitchFamily="34" charset="-122"/>
              </a:rPr>
              <a:t>一个复杂的</a:t>
            </a:r>
            <a:r>
              <a:rPr lang="el-GR" altLang="zh-CN" sz="2000" dirty="0">
                <a:latin typeface="微软雅黑" panose="020B0503020204020204" pitchFamily="34" charset="-122"/>
                <a:ea typeface="微软雅黑" panose="020B0503020204020204" pitchFamily="34" charset="-122"/>
              </a:rPr>
              <a:t>μ</a:t>
            </a:r>
            <a:r>
              <a:rPr lang="en-GB" altLang="zh-CN" sz="2000" dirty="0">
                <a:latin typeface="微软雅黑" panose="020B0503020204020204" pitchFamily="34" charset="-122"/>
                <a:ea typeface="微软雅黑" panose="020B0503020204020204" pitchFamily="34" charset="-122"/>
              </a:rPr>
              <a:t>op</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REG-REG</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REG-IMM</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REG-MEM</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MEN-REG</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注意</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MEM-IMM</a:t>
            </a:r>
            <a:r>
              <a:rPr lang="zh-CN" altLang="en-US" sz="2000" dirty="0">
                <a:latin typeface="微软雅黑" panose="020B0503020204020204" pitchFamily="34" charset="-122"/>
                <a:ea typeface="微软雅黑" panose="020B0503020204020204" pitchFamily="34" charset="-122"/>
              </a:rPr>
              <a:t>不能融合</a:t>
            </a:r>
            <a:endParaRPr lang="en-US" altLang="zh-CN" sz="2000" dirty="0">
              <a:latin typeface="微软雅黑" panose="020B0503020204020204" pitchFamily="34" charset="-122"/>
              <a:ea typeface="微软雅黑" panose="020B0503020204020204" pitchFamily="34" charset="-122"/>
            </a:endParaRPr>
          </a:p>
        </p:txBody>
      </p:sp>
      <p:pic>
        <p:nvPicPr>
          <p:cNvPr id="7" name="图片 6" descr="表格&#10;&#10;描述已自动生成"/>
          <p:cNvPicPr>
            <a:picLocks noChangeAspect="1"/>
          </p:cNvPicPr>
          <p:nvPr/>
        </p:nvPicPr>
        <p:blipFill>
          <a:blip r:embed="rId4"/>
          <a:stretch>
            <a:fillRect/>
          </a:stretch>
        </p:blipFill>
        <p:spPr>
          <a:xfrm>
            <a:off x="6325490" y="1986116"/>
            <a:ext cx="4584850" cy="3802340"/>
          </a:xfrm>
          <a:prstGeom prst="rect">
            <a:avLst/>
          </a:prstGeom>
        </p:spPr>
      </p:pic>
    </p:spTree>
    <p:custDataLst>
      <p:tags r:id="rId5"/>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面向目标代码的</a:t>
            </a:r>
            <a:r>
              <a:rPr lang="en-US" altLang="zh-CN" sz="2400" b="1" dirty="0">
                <a:solidFill>
                  <a:srgbClr val="0E3193"/>
                </a:solidFill>
                <a:latin typeface="微软雅黑" panose="020B0503020204020204" pitchFamily="34" charset="-122"/>
                <a:ea typeface="微软雅黑" panose="020B0503020204020204" pitchFamily="34" charset="-122"/>
              </a:rPr>
              <a:t>CISC</a:t>
            </a:r>
            <a:r>
              <a:rPr lang="zh-CN" altLang="en-US" sz="2400" b="1" dirty="0">
                <a:solidFill>
                  <a:srgbClr val="0E3193"/>
                </a:solidFill>
                <a:latin typeface="微软雅黑" panose="020B0503020204020204" pitchFamily="34" charset="-122"/>
                <a:ea typeface="微软雅黑" panose="020B0503020204020204" pitchFamily="34" charset="-122"/>
              </a:rPr>
              <a:t>优化</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以</a:t>
            </a:r>
            <a:r>
              <a:rPr lang="en-US" altLang="zh-CN" sz="2400" b="1" dirty="0">
                <a:solidFill>
                  <a:srgbClr val="0E3193"/>
                </a:solidFill>
                <a:latin typeface="微软雅黑" panose="020B0503020204020204" pitchFamily="34" charset="-122"/>
                <a:ea typeface="微软雅黑" panose="020B0503020204020204" pitchFamily="34" charset="-122"/>
              </a:rPr>
              <a:t>Intel x86</a:t>
            </a:r>
            <a:r>
              <a:rPr lang="zh-CN" altLang="en-US" sz="2400" b="1" dirty="0">
                <a:solidFill>
                  <a:srgbClr val="0E3193"/>
                </a:solidFill>
                <a:latin typeface="微软雅黑" panose="020B0503020204020204" pitchFamily="34" charset="-122"/>
                <a:ea typeface="微软雅黑" panose="020B0503020204020204" pitchFamily="34" charset="-122"/>
              </a:rPr>
              <a:t>为例</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76" y="2011390"/>
            <a:ext cx="5104428" cy="3826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841" y="2011390"/>
            <a:ext cx="5104428" cy="38264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2.4.2 </a:t>
            </a:r>
            <a:r>
              <a:rPr lang="zh-CN" altLang="en-US" sz="3400" dirty="0">
                <a:solidFill>
                  <a:schemeClr val="dk1">
                    <a:lumMod val="75000"/>
                  </a:schemeClr>
                </a:solidFill>
                <a:latin typeface="Arial" panose="020B0604020202020204" pitchFamily="34" charset="0"/>
                <a:sym typeface="+mn-ea"/>
              </a:rPr>
              <a:t>复杂指令系统计算机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复杂指令系统计算机的问题</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716" y="1821201"/>
            <a:ext cx="9577064" cy="3731278"/>
          </a:xfrm>
          <a:prstGeom prst="rect">
            <a:avLst/>
          </a:prstGeom>
          <a:noFill/>
        </p:spPr>
        <p:txBody>
          <a:bodyPr wrap="square">
            <a:spAutoFit/>
          </a:bodyPr>
          <a:lstStyle/>
          <a:p>
            <a:pPr marL="342900" indent="-342900">
              <a:lnSpc>
                <a:spcPct val="150000"/>
              </a:lnSpc>
              <a:buFont typeface="Wingdings" panose="05000000000000000000" charset="0"/>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指令系统庞大，功能不均衡</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一般在</a:t>
            </a:r>
            <a:r>
              <a:rPr lang="en-US" altLang="zh-CN" sz="2000" dirty="0">
                <a:latin typeface="微软雅黑" panose="020B0503020204020204" pitchFamily="34" charset="-122"/>
                <a:ea typeface="微软雅黑" panose="020B0503020204020204" pitchFamily="34" charset="-122"/>
              </a:rPr>
              <a:t>200</a:t>
            </a:r>
            <a:r>
              <a:rPr lang="zh-CN" altLang="en-US" sz="2000" dirty="0">
                <a:latin typeface="微软雅黑" panose="020B0503020204020204" pitchFamily="34" charset="-122"/>
                <a:ea typeface="微软雅黑" panose="020B0503020204020204" pitchFamily="34" charset="-122"/>
              </a:rPr>
              <a:t>条以上，指令功能、寻址方式、指令格式和指令长度多种多样，</a:t>
            </a:r>
            <a:r>
              <a:rPr lang="zh-CN" altLang="en-US" sz="2000" dirty="0">
                <a:latin typeface="微软雅黑" panose="020B0503020204020204" pitchFamily="34" charset="-122"/>
                <a:ea typeface="微软雅黑" panose="020B0503020204020204" pitchFamily="34" charset="-122"/>
                <a:sym typeface="+mn-ea"/>
              </a:rPr>
              <a:t>由于</a:t>
            </a:r>
            <a:r>
              <a:rPr lang="en-US" altLang="zh-CN" sz="2000" dirty="0">
                <a:latin typeface="微软雅黑" panose="020B0503020204020204" pitchFamily="34" charset="-122"/>
                <a:ea typeface="微软雅黑" panose="020B0503020204020204" pitchFamily="34" charset="-122"/>
                <a:sym typeface="+mn-ea"/>
              </a:rPr>
              <a:t>CISC</a:t>
            </a:r>
            <a:r>
              <a:rPr lang="zh-CN" altLang="en-US" sz="2000" dirty="0">
                <a:latin typeface="微软雅黑" panose="020B0503020204020204" pitchFamily="34" charset="-122"/>
                <a:ea typeface="微软雅黑" panose="020B0503020204020204" pitchFamily="34" charset="-122"/>
                <a:sym typeface="+mn-ea"/>
              </a:rPr>
              <a:t>中各条指令的功能不均衡，不利于采用先进的体系结构技术（如流水技术）</a:t>
            </a:r>
            <a:r>
              <a:rPr lang="zh-CN" altLang="en-US" sz="2000" b="1" dirty="0">
                <a:solidFill>
                  <a:srgbClr val="C00000"/>
                </a:solidFill>
                <a:latin typeface="微软雅黑" panose="020B0503020204020204" pitchFamily="34" charset="-122"/>
                <a:ea typeface="微软雅黑" panose="020B0503020204020204" pitchFamily="34" charset="-122"/>
              </a:rPr>
              <a:t>编译复杂</a:t>
            </a:r>
            <a:br>
              <a:rPr lang="en-US" altLang="zh-CN" sz="2000" b="1" dirty="0">
                <a:solidFill>
                  <a:srgbClr val="C00000"/>
                </a:solidFill>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指令的复杂导致指令的执行速度可能比不过由几条简单基本指令组合执行，</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指令系统的庞大导致编译器难以选择最优的指令来生成机器语言程序</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指令使用频率低</a:t>
            </a:r>
            <a:endParaRPr lang="zh-CN" altLang="en-US" sz="2000" b="1" dirty="0">
              <a:solidFill>
                <a:srgbClr val="C00000"/>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defRPr/>
            </a:pPr>
            <a:r>
              <a:rPr lang="en-US" altLang="zh-CN" sz="2000" dirty="0">
                <a:latin typeface="微软雅黑" panose="020B0503020204020204" pitchFamily="34" charset="-122"/>
                <a:ea typeface="微软雅黑" panose="020B0503020204020204" pitchFamily="34" charset="-122"/>
              </a:rPr>
              <a:t>    80%</a:t>
            </a:r>
            <a:r>
              <a:rPr lang="zh-CN" altLang="en-US" sz="2000" dirty="0">
                <a:latin typeface="微软雅黑" panose="020B0503020204020204" pitchFamily="34" charset="-122"/>
                <a:ea typeface="微软雅黑" panose="020B0503020204020204" pitchFamily="34" charset="-122"/>
              </a:rPr>
              <a:t>的指令仅在</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的运行时间里用到</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指令系统的发展和改进</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136756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808039"/>
            <a:ext cx="10562590" cy="14077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1531967"/>
            <a:ext cx="10562590" cy="1252072"/>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矩形 35"/>
          <p:cNvSpPr/>
          <p:nvPr>
            <p:custDataLst>
              <p:tags r:id="rId7"/>
            </p:custDataLst>
          </p:nvPr>
        </p:nvSpPr>
        <p:spPr>
          <a:xfrm flipH="1">
            <a:off x="478949" y="1089372"/>
            <a:ext cx="10562590" cy="41973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文本框 36"/>
          <p:cNvSpPr txBox="1"/>
          <p:nvPr/>
        </p:nvSpPr>
        <p:spPr>
          <a:xfrm>
            <a:off x="980599" y="1079847"/>
            <a:ext cx="6146165" cy="451485"/>
          </a:xfrm>
          <a:prstGeom prst="rect">
            <a:avLst/>
          </a:prstGeom>
          <a:noFill/>
        </p:spPr>
        <p:txBody>
          <a:bodyPr wrap="square" rtlCol="0" anchor="t">
            <a:no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rPr>
              <a:t>2.4  </a:t>
            </a:r>
            <a:r>
              <a:rPr lang="zh-CN" altLang="en-US" b="1" dirty="0">
                <a:solidFill>
                  <a:srgbClr val="FFFFFF"/>
                </a:solidFill>
                <a:latin typeface="微软雅黑" panose="020B0503020204020204" pitchFamily="34" charset="-122"/>
                <a:ea typeface="微软雅黑" panose="020B0503020204020204" pitchFamily="34" charset="-122"/>
              </a:rPr>
              <a:t>指令系统</a:t>
            </a:r>
            <a:endParaRPr lang="zh-CN" altLang="en-US" b="1" dirty="0">
              <a:solidFill>
                <a:srgbClr val="FFFFFF"/>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rgbClr val="FFFFFF"/>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1268631" y="1647103"/>
            <a:ext cx="5765800" cy="1393779"/>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2.4.1  </a:t>
            </a:r>
            <a:r>
              <a:rPr lang="zh-CN" altLang="en-US" b="1" dirty="0">
                <a:solidFill>
                  <a:schemeClr val="accent2"/>
                </a:solidFill>
                <a:latin typeface="微软雅黑" panose="020B0503020204020204" pitchFamily="34" charset="-122"/>
                <a:ea typeface="微软雅黑" panose="020B0503020204020204" pitchFamily="34" charset="-122"/>
                <a:sym typeface="+mn-ea"/>
              </a:rPr>
              <a:t>指令系统的发展</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指令系统设计的三个阶段</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指令系统发展与器件发展的关系</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1268631" y="2801928"/>
            <a:ext cx="5765800" cy="2058577"/>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2.4.2  </a:t>
            </a:r>
            <a:r>
              <a:rPr lang="zh-CN" altLang="en-US" b="1" dirty="0">
                <a:solidFill>
                  <a:schemeClr val="accent2"/>
                </a:solidFill>
                <a:latin typeface="微软雅黑" panose="020B0503020204020204" pitchFamily="34" charset="-122"/>
                <a:ea typeface="微软雅黑" panose="020B0503020204020204" pitchFamily="34" charset="-122"/>
                <a:sym typeface="+mn-ea"/>
              </a:rPr>
              <a:t>复杂指令系统计算机</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sym typeface="+mn-ea"/>
              </a:rPr>
              <a:t>复杂指令系统计算机的改进</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zh-CN" altLang="en-US" b="1" dirty="0">
                <a:solidFill>
                  <a:srgbClr val="FFFFFF"/>
                </a:solidFill>
                <a:latin typeface="微软雅黑" panose="020B0503020204020204" pitchFamily="34" charset="-122"/>
                <a:ea typeface="微软雅黑" panose="020B0503020204020204" pitchFamily="34" charset="-122"/>
              </a:rPr>
              <a:t>面向目标代码的</a:t>
            </a:r>
            <a:r>
              <a:rPr lang="en-US" altLang="zh-CN" b="1" dirty="0">
                <a:solidFill>
                  <a:srgbClr val="FFFFFF"/>
                </a:solidFill>
                <a:latin typeface="微软雅黑" panose="020B0503020204020204" pitchFamily="34" charset="-122"/>
                <a:ea typeface="微软雅黑" panose="020B0503020204020204" pitchFamily="34" charset="-122"/>
              </a:rPr>
              <a:t>CISC</a:t>
            </a:r>
            <a:r>
              <a:rPr lang="zh-CN" altLang="en-US" b="1" dirty="0">
                <a:solidFill>
                  <a:srgbClr val="FFFFFF"/>
                </a:solidFill>
                <a:latin typeface="微软雅黑" panose="020B0503020204020204" pitchFamily="34" charset="-122"/>
                <a:ea typeface="微软雅黑" panose="020B0503020204020204" pitchFamily="34" charset="-122"/>
              </a:rPr>
              <a:t>优化</a:t>
            </a:r>
            <a:endParaRPr lang="en-US" altLang="zh-CN" b="1" dirty="0">
              <a:solidFill>
                <a:srgbClr val="FFFFFF"/>
              </a:solidFill>
              <a:latin typeface="微软雅黑" panose="020B0503020204020204" pitchFamily="34" charset="-122"/>
              <a:ea typeface="微软雅黑" panose="020B0503020204020204" pitchFamily="34" charset="-122"/>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8"/>
            </p:custDataLst>
          </p:nvPr>
        </p:nvSpPr>
        <p:spPr>
          <a:xfrm flipH="1">
            <a:off x="477044" y="4248199"/>
            <a:ext cx="10562590" cy="1405256"/>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1268631" y="4278221"/>
            <a:ext cx="5765800" cy="1726178"/>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2.4.3  </a:t>
            </a:r>
            <a:r>
              <a:rPr lang="zh-CN" altLang="en-US" b="1" dirty="0">
                <a:solidFill>
                  <a:srgbClr val="FF0000"/>
                </a:solidFill>
                <a:latin typeface="微软雅黑" panose="020B0503020204020204" pitchFamily="34" charset="-122"/>
                <a:ea typeface="微软雅黑" panose="020B0503020204020204" pitchFamily="34" charset="-122"/>
                <a:sym typeface="+mn-ea"/>
              </a:rPr>
              <a:t>精简指令系统计算机</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的设计思想</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结构的基本技术</a:t>
            </a:r>
            <a:endParaRPr lang="en-US" altLang="zh-CN"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r>
              <a:rPr lang="en-US" altLang="zh-CN" b="1" dirty="0">
                <a:solidFill>
                  <a:srgbClr val="FFFFFF"/>
                </a:solidFill>
                <a:latin typeface="微软雅黑" panose="020B0503020204020204" pitchFamily="34" charset="-122"/>
                <a:ea typeface="微软雅黑" panose="020B0503020204020204" pitchFamily="34" charset="-122"/>
                <a:sym typeface="+mn-ea"/>
              </a:rPr>
              <a:t>CISC</a:t>
            </a:r>
            <a:r>
              <a:rPr lang="zh-CN" altLang="en-US" b="1" dirty="0">
                <a:solidFill>
                  <a:srgbClr val="FFFFFF"/>
                </a:solidFill>
                <a:latin typeface="微软雅黑" panose="020B0503020204020204" pitchFamily="34" charset="-122"/>
                <a:ea typeface="微软雅黑" panose="020B0503020204020204" pitchFamily="34" charset="-122"/>
                <a:sym typeface="+mn-ea"/>
              </a:rPr>
              <a:t>和</a:t>
            </a:r>
            <a:r>
              <a:rPr lang="en-US" altLang="zh-CN" b="1" dirty="0">
                <a:solidFill>
                  <a:srgbClr val="FFFFFF"/>
                </a:solidFill>
                <a:latin typeface="微软雅黑" panose="020B0503020204020204" pitchFamily="34" charset="-122"/>
                <a:ea typeface="微软雅黑" panose="020B0503020204020204" pitchFamily="34" charset="-122"/>
                <a:sym typeface="+mn-ea"/>
              </a:rPr>
              <a:t>RISC</a:t>
            </a:r>
            <a:r>
              <a:rPr lang="zh-CN" altLang="en-US" b="1" dirty="0">
                <a:solidFill>
                  <a:srgbClr val="FFFFFF"/>
                </a:solidFill>
                <a:latin typeface="微软雅黑" panose="020B0503020204020204" pitchFamily="34" charset="-122"/>
                <a:ea typeface="微软雅黑" panose="020B0503020204020204" pitchFamily="34" charset="-122"/>
                <a:sym typeface="+mn-ea"/>
              </a:rPr>
              <a:t>的主要特征对比</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9"/>
            </p:custDataLst>
          </p:nvPr>
        </p:nvSpPr>
        <p:spPr>
          <a:xfrm flipH="1">
            <a:off x="477044" y="5708259"/>
            <a:ext cx="10562590" cy="426605"/>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文本框 6"/>
          <p:cNvSpPr txBox="1"/>
          <p:nvPr/>
        </p:nvSpPr>
        <p:spPr>
          <a:xfrm>
            <a:off x="1247061" y="5738281"/>
            <a:ext cx="5765800" cy="396583"/>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2.4.4  VLIW/EPIC</a:t>
            </a:r>
            <a:r>
              <a:rPr lang="zh-CN" altLang="en-US" b="1" dirty="0">
                <a:solidFill>
                  <a:srgbClr val="FFFFFF"/>
                </a:solidFill>
                <a:latin typeface="微软雅黑" panose="020B0503020204020204" pitchFamily="34" charset="-122"/>
                <a:ea typeface="微软雅黑" panose="020B0503020204020204" pitchFamily="34" charset="-122"/>
                <a:sym typeface="+mn-ea"/>
              </a:rPr>
              <a:t>技术</a:t>
            </a: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10"/>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的设计思想起源</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63700" y="1800484"/>
            <a:ext cx="10009112" cy="3731278"/>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二八定律</a:t>
            </a:r>
            <a:br>
              <a:rPr lang="en-US" altLang="zh-CN" sz="24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的指令承担了</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的工作，</a:t>
            </a:r>
            <a:r>
              <a:rPr lang="zh-CN" altLang="en-US" sz="2000" dirty="0">
                <a:solidFill>
                  <a:srgbClr val="C00000"/>
                </a:solidFill>
                <a:latin typeface="微软雅黑" panose="020B0503020204020204" pitchFamily="34" charset="-122"/>
                <a:ea typeface="微软雅黑" panose="020B0503020204020204" pitchFamily="34" charset="-122"/>
              </a:rPr>
              <a:t>由软件实现复杂功能，提高机器性价比</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超大规模集成电路（</a:t>
            </a:r>
            <a:r>
              <a:rPr lang="en-US" altLang="zh-CN" sz="2000" b="1" dirty="0">
                <a:solidFill>
                  <a:srgbClr val="C00000"/>
                </a:solidFill>
                <a:latin typeface="微软雅黑" panose="020B0503020204020204" pitchFamily="34" charset="-122"/>
                <a:ea typeface="微软雅黑" panose="020B0503020204020204" pitchFamily="34" charset="-122"/>
              </a:rPr>
              <a:t>VLSI</a:t>
            </a:r>
            <a:r>
              <a:rPr lang="zh-CN" altLang="en-US" sz="2000" b="1" dirty="0">
                <a:solidFill>
                  <a:srgbClr val="C00000"/>
                </a:solidFill>
                <a:latin typeface="微软雅黑" panose="020B0503020204020204" pitchFamily="34" charset="-122"/>
                <a:ea typeface="微软雅黑" panose="020B0503020204020204" pitchFamily="34" charset="-122"/>
              </a:rPr>
              <a:t>）工艺技术发展</a:t>
            </a:r>
            <a:br>
              <a:rPr lang="en-US" altLang="zh-CN" sz="2000" dirty="0">
                <a:latin typeface="微软雅黑" panose="020B0503020204020204" pitchFamily="34" charset="-122"/>
                <a:ea typeface="微软雅黑" panose="020B0503020204020204" pitchFamily="34" charset="-122"/>
              </a:rPr>
            </a:br>
            <a:r>
              <a:rPr lang="zh-CN" altLang="en-US" sz="2000" dirty="0">
                <a:solidFill>
                  <a:srgbClr val="C00000"/>
                </a:solidFill>
                <a:latin typeface="微软雅黑" panose="020B0503020204020204" pitchFamily="34" charset="-122"/>
                <a:ea typeface="微软雅黑" panose="020B0503020204020204" pitchFamily="34" charset="-122"/>
              </a:rPr>
              <a:t>由于</a:t>
            </a:r>
            <a:r>
              <a:rPr lang="en-US" altLang="zh-CN" sz="2000" dirty="0">
                <a:solidFill>
                  <a:srgbClr val="C00000"/>
                </a:solidFill>
                <a:latin typeface="微软雅黑" panose="020B0503020204020204" pitchFamily="34" charset="-122"/>
                <a:ea typeface="微软雅黑" panose="020B0503020204020204" pitchFamily="34" charset="-122"/>
              </a:rPr>
              <a:t>VLSI</a:t>
            </a:r>
            <a:r>
              <a:rPr lang="zh-CN" altLang="en-US" sz="2000" dirty="0">
                <a:solidFill>
                  <a:srgbClr val="C00000"/>
                </a:solidFill>
                <a:latin typeface="微软雅黑" panose="020B0503020204020204" pitchFamily="34" charset="-122"/>
                <a:ea typeface="微软雅黑" panose="020B0503020204020204" pitchFamily="34" charset="-122"/>
              </a:rPr>
              <a:t>取得了显著进展，人们重新评估系统设计中硬件与软件的复杂性及取得的优化效果</a:t>
            </a:r>
            <a:endParaRPr lang="en-US" altLang="zh-CN" sz="2000" dirty="0">
              <a:solidFill>
                <a:srgbClr val="C00000"/>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sym typeface="+mn-ea"/>
              </a:rPr>
              <a:t>在</a:t>
            </a:r>
            <a:r>
              <a:rPr lang="en-US" altLang="zh-CN" sz="2000" dirty="0">
                <a:latin typeface="微软雅黑" panose="020B0503020204020204" pitchFamily="34" charset="-122"/>
                <a:ea typeface="微软雅黑" panose="020B0503020204020204" pitchFamily="34" charset="-122"/>
                <a:sym typeface="+mn-ea"/>
              </a:rPr>
              <a:t>VAXH/780</a:t>
            </a:r>
            <a:r>
              <a:rPr lang="zh-CN" altLang="en-US" sz="2000" dirty="0">
                <a:latin typeface="微软雅黑" panose="020B0503020204020204" pitchFamily="34" charset="-122"/>
                <a:ea typeface="微软雅黑" panose="020B0503020204020204" pitchFamily="34" charset="-122"/>
                <a:sym typeface="+mn-ea"/>
              </a:rPr>
              <a:t>中有</a:t>
            </a:r>
            <a:r>
              <a:rPr lang="en-US" altLang="zh-CN" sz="2000" dirty="0">
                <a:latin typeface="微软雅黑" panose="020B0503020204020204" pitchFamily="34" charset="-122"/>
                <a:ea typeface="微软雅黑" panose="020B0503020204020204" pitchFamily="34" charset="-122"/>
                <a:sym typeface="+mn-ea"/>
              </a:rPr>
              <a:t>20%</a:t>
            </a:r>
            <a:r>
              <a:rPr lang="zh-CN" altLang="en-US" sz="2000" dirty="0">
                <a:latin typeface="微软雅黑" panose="020B0503020204020204" pitchFamily="34" charset="-122"/>
                <a:ea typeface="微软雅黑" panose="020B0503020204020204" pitchFamily="34" charset="-122"/>
                <a:sym typeface="+mn-ea"/>
              </a:rPr>
              <a:t>的复杂指令占用了微程序控制器微码的</a:t>
            </a:r>
            <a:r>
              <a:rPr lang="en-US" altLang="zh-CN" sz="2000" dirty="0">
                <a:latin typeface="微软雅黑" panose="020B0503020204020204" pitchFamily="34" charset="-122"/>
                <a:ea typeface="微软雅黑" panose="020B0503020204020204" pitchFamily="34" charset="-122"/>
                <a:sym typeface="+mn-ea"/>
              </a:rPr>
              <a:t>60%</a:t>
            </a:r>
            <a:r>
              <a:rPr lang="zh-CN" altLang="en-US" sz="2000" dirty="0">
                <a:latin typeface="微软雅黑" panose="020B0503020204020204" pitchFamily="34" charset="-122"/>
                <a:ea typeface="微软雅黑" panose="020B0503020204020204" pitchFamily="34" charset="-122"/>
              </a:rPr>
              <a:t>，但很少用</a:t>
            </a:r>
            <a:endParaRPr lang="zh-CN" altLang="en-US" sz="2000" dirty="0">
              <a:latin typeface="微软雅黑" panose="020B0503020204020204" pitchFamily="34" charset="-122"/>
              <a:ea typeface="微软雅黑" panose="020B0503020204020204" pitchFamily="34" charset="-122"/>
            </a:endParaRPr>
          </a:p>
          <a:p>
            <a:pPr marL="800100" lvl="1" indent="-342900" algn="l">
              <a:lnSpc>
                <a:spcPct val="150000"/>
              </a:lnSpc>
              <a:buClrTx/>
              <a:buSzTx/>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增加系统功能，减少系统辅助开销，缩短高级语言、操作系统、程序设计环境及应用等与机器语言和系统结构的语义差距</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结构设计原则</a:t>
            </a:r>
            <a:r>
              <a:rPr lang="en-US" altLang="zh-CN" sz="2400" b="1" dirty="0">
                <a:solidFill>
                  <a:srgbClr val="0E3193"/>
                </a:solidFill>
                <a:latin typeface="微软雅黑" panose="020B0503020204020204" pitchFamily="34" charset="-122"/>
                <a:ea typeface="微软雅黑" panose="020B0503020204020204" pitchFamily="34" charset="-122"/>
              </a:rPr>
              <a:t>——</a:t>
            </a:r>
            <a:r>
              <a:rPr lang="en-US" altLang="zh-CN" sz="2400" b="1" dirty="0" err="1">
                <a:solidFill>
                  <a:srgbClr val="0E3193"/>
                </a:solidFill>
                <a:latin typeface="微软雅黑" panose="020B0503020204020204" pitchFamily="34" charset="-122"/>
                <a:ea typeface="微软雅黑" panose="020B0503020204020204" pitchFamily="34" charset="-122"/>
              </a:rPr>
              <a:t>D.Patterson</a:t>
            </a:r>
            <a:r>
              <a:rPr lang="zh-CN" altLang="en-US" sz="2400" b="1" dirty="0">
                <a:solidFill>
                  <a:srgbClr val="0E3193"/>
                </a:solidFill>
                <a:latin typeface="微软雅黑" panose="020B0503020204020204" pitchFamily="34" charset="-122"/>
                <a:ea typeface="微软雅黑" panose="020B0503020204020204" pitchFamily="34" charset="-122"/>
              </a:rPr>
              <a:t>等人提出</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51743" y="1872299"/>
            <a:ext cx="9616776" cy="2807948"/>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选择</a:t>
            </a:r>
            <a:r>
              <a:rPr lang="zh-CN" altLang="en-US" sz="2000" dirty="0">
                <a:solidFill>
                  <a:srgbClr val="C00000"/>
                </a:solidFill>
                <a:latin typeface="微软雅黑" panose="020B0503020204020204" pitchFamily="34" charset="-122"/>
                <a:ea typeface="微软雅黑" panose="020B0503020204020204" pitchFamily="34" charset="-122"/>
              </a:rPr>
              <a:t>使用频率高</a:t>
            </a:r>
            <a:r>
              <a:rPr lang="zh-CN" altLang="en-US" sz="2000" dirty="0">
                <a:latin typeface="微软雅黑" panose="020B0503020204020204" pitchFamily="34" charset="-122"/>
                <a:ea typeface="微软雅黑" panose="020B0503020204020204" pitchFamily="34" charset="-122"/>
              </a:rPr>
              <a:t>的指令，增加少量支持</a:t>
            </a:r>
            <a:r>
              <a:rPr lang="en-US" altLang="zh-CN" sz="2000" dirty="0">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和高级语言的有用指令（</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条以内）</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寻址方式取最基本的一两种，使</a:t>
            </a:r>
            <a:r>
              <a:rPr lang="zh-CN" altLang="en-US" sz="2000" dirty="0">
                <a:solidFill>
                  <a:srgbClr val="C00000"/>
                </a:solidFill>
                <a:latin typeface="微软雅黑" panose="020B0503020204020204" pitchFamily="34" charset="-122"/>
                <a:ea typeface="微软雅黑" panose="020B0503020204020204" pitchFamily="34" charset="-122"/>
              </a:rPr>
              <a:t>指令条数少、格式简单、长度相同</a:t>
            </a:r>
            <a:endParaRPr lang="en-US" altLang="zh-CN" sz="20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采用流水线使</a:t>
            </a:r>
            <a:r>
              <a:rPr lang="zh-CN" altLang="en-US" sz="2000" dirty="0">
                <a:solidFill>
                  <a:srgbClr val="C00000"/>
                </a:solidFill>
                <a:latin typeface="微软雅黑" panose="020B0503020204020204" pitchFamily="34" charset="-122"/>
                <a:ea typeface="微软雅黑" panose="020B0503020204020204" pitchFamily="34" charset="-122"/>
              </a:rPr>
              <a:t>每条指令都在一个机器周期内完成</a:t>
            </a:r>
            <a:r>
              <a:rPr lang="zh-CN" altLang="en-US" sz="2000" dirty="0">
                <a:latin typeface="微软雅黑" panose="020B0503020204020204" pitchFamily="34" charset="-122"/>
                <a:ea typeface="微软雅黑" panose="020B0503020204020204" pitchFamily="34" charset="-122"/>
              </a:rPr>
              <a:t>，内部通用寄存器不少于</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个</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仅</a:t>
            </a:r>
            <a:r>
              <a:rPr lang="en-US" altLang="zh-CN" sz="2000" dirty="0">
                <a:latin typeface="微软雅黑" panose="020B0503020204020204" pitchFamily="34" charset="-122"/>
                <a:ea typeface="微软雅黑" panose="020B0503020204020204" pitchFamily="34" charset="-122"/>
              </a:rPr>
              <a:t>LOAD</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STORE</a:t>
            </a:r>
            <a:r>
              <a:rPr lang="zh-CN" altLang="en-US" sz="2000" dirty="0">
                <a:latin typeface="微软雅黑" panose="020B0503020204020204" pitchFamily="34" charset="-122"/>
                <a:ea typeface="微软雅黑" panose="020B0503020204020204" pitchFamily="34" charset="-122"/>
              </a:rPr>
              <a:t>指令可以访问内存，大部分指令操作在寄存器间进行</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大部分指令采用</a:t>
            </a:r>
            <a:r>
              <a:rPr lang="zh-CN" altLang="en-US" sz="2000" dirty="0">
                <a:solidFill>
                  <a:srgbClr val="C00000"/>
                </a:solidFill>
                <a:latin typeface="微软雅黑" panose="020B0503020204020204" pitchFamily="34" charset="-122"/>
                <a:ea typeface="微软雅黑" panose="020B0503020204020204" pitchFamily="34" charset="-122"/>
              </a:rPr>
              <a:t>硬件逻辑控制</a:t>
            </a:r>
            <a:r>
              <a:rPr lang="zh-CN" altLang="en-US" sz="2000" dirty="0">
                <a:latin typeface="微软雅黑" panose="020B0503020204020204" pitchFamily="34" charset="-122"/>
                <a:ea typeface="微软雅黑" panose="020B0503020204020204" pitchFamily="34" charset="-122"/>
              </a:rPr>
              <a:t>实现操作，只有少量使用微程序实现</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通过精简指令和优化设计编译程序，以简单有效的方式支持高级语言实现</a:t>
            </a:r>
            <a:endParaRPr lang="zh-CN" altLang="en-US" sz="2000" dirty="0">
              <a:latin typeface="微软雅黑" panose="020B0503020204020204" pitchFamily="34" charset="-122"/>
              <a:ea typeface="微软雅黑" panose="020B0503020204020204" pitchFamily="34" charset="-122"/>
            </a:endParaRPr>
          </a:p>
        </p:txBody>
      </p:sp>
      <p:sp>
        <p:nvSpPr>
          <p:cNvPr id="5" name="Text Box 4"/>
          <p:cNvSpPr txBox="1"/>
          <p:nvPr>
            <p:custDataLst>
              <p:tags r:id="rId4"/>
            </p:custDataLst>
          </p:nvPr>
        </p:nvSpPr>
        <p:spPr>
          <a:xfrm>
            <a:off x="3131839" y="5081980"/>
            <a:ext cx="525658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indent="0" algn="ctr" eaLnBrk="1" fontAlgn="ctr" hangingPunct="1">
              <a:spcBef>
                <a:spcPct val="0"/>
              </a:spcBef>
              <a:buClrTx/>
              <a:buFontTx/>
              <a:buNone/>
            </a:pPr>
            <a:r>
              <a:rPr lang="en-US" altLang="zh-CN" dirty="0">
                <a:solidFill>
                  <a:srgbClr val="C00000"/>
                </a:solidFill>
                <a:latin typeface="微软雅黑" panose="020B0503020204020204" pitchFamily="34" charset="-122"/>
                <a:ea typeface="微软雅黑" panose="020B0503020204020204" pitchFamily="34" charset="-122"/>
              </a:rPr>
              <a:t>Simple is fast, Small is fast</a:t>
            </a:r>
            <a:endParaRPr lang="en-US" altLang="zh-CN" dirty="0">
              <a:solidFill>
                <a:srgbClr val="C00000"/>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早期的两种不同风格</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5976268" y="1655911"/>
            <a:ext cx="0" cy="4488180"/>
          </a:xfrm>
          <a:prstGeom prst="line">
            <a:avLst/>
          </a:prstGeom>
          <a:noFill/>
          <a:ln w="6350" cap="flat" cmpd="sng" algn="ctr">
            <a:solidFill>
              <a:schemeClr val="accent5">
                <a:lumMod val="50000"/>
              </a:schemeClr>
            </a:solidFill>
            <a:prstDash val="dash"/>
            <a:miter lim="800000"/>
          </a:ln>
          <a:effectLst/>
        </p:spPr>
      </p:cxnSp>
      <p:sp>
        <p:nvSpPr>
          <p:cNvPr id="5" name="文本框 4"/>
          <p:cNvSpPr txBox="1"/>
          <p:nvPr/>
        </p:nvSpPr>
        <p:spPr>
          <a:xfrm>
            <a:off x="405696" y="1842563"/>
            <a:ext cx="5690304" cy="1751570"/>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en-US" altLang="zh-CN" sz="2000" b="1" dirty="0">
                <a:solidFill>
                  <a:srgbClr val="C00000"/>
                </a:solidFill>
                <a:latin typeface="微软雅黑" panose="020B0503020204020204" pitchFamily="34" charset="-122"/>
                <a:ea typeface="微软雅黑" panose="020B0503020204020204" pitchFamily="34" charset="-122"/>
              </a:rPr>
              <a:t>Berkeley</a:t>
            </a:r>
            <a:r>
              <a:rPr lang="zh-CN" altLang="en-US" sz="2000" b="1" dirty="0">
                <a:solidFill>
                  <a:srgbClr val="C00000"/>
                </a:solidFill>
                <a:latin typeface="微软雅黑" panose="020B0503020204020204" pitchFamily="34" charset="-122"/>
                <a:ea typeface="微软雅黑" panose="020B0503020204020204" pitchFamily="34" charset="-122"/>
              </a:rPr>
              <a:t>风格（</a:t>
            </a:r>
            <a:r>
              <a:rPr lang="en-US" altLang="zh-CN" sz="2000" b="1" dirty="0">
                <a:solidFill>
                  <a:srgbClr val="C00000"/>
                </a:solidFill>
                <a:latin typeface="微软雅黑" panose="020B0503020204020204" pitchFamily="34" charset="-122"/>
                <a:ea typeface="微软雅黑" panose="020B0503020204020204" pitchFamily="34" charset="-122"/>
              </a:rPr>
              <a:t>RISC-I</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RISC-II</a:t>
            </a:r>
            <a:r>
              <a:rPr lang="zh-CN" altLang="en-US" sz="2000" b="1" dirty="0">
                <a:solidFill>
                  <a:srgbClr val="C00000"/>
                </a:solidFill>
                <a:latin typeface="微软雅黑" panose="020B0503020204020204" pitchFamily="34" charset="-122"/>
                <a:ea typeface="微软雅黑" panose="020B0503020204020204" pitchFamily="34" charset="-122"/>
              </a:rPr>
              <a:t>）</a:t>
            </a:r>
            <a:br>
              <a:rPr lang="en-US" altLang="zh-CN"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采用</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个以上的寄存器，</a:t>
            </a:r>
            <a:r>
              <a:rPr lang="zh-CN" altLang="en-US" sz="1800" dirty="0">
                <a:solidFill>
                  <a:srgbClr val="C00000"/>
                </a:solidFill>
                <a:latin typeface="微软雅黑" panose="020B0503020204020204" pitchFamily="34" charset="-122"/>
                <a:ea typeface="微软雅黑" panose="020B0503020204020204" pitchFamily="34" charset="-122"/>
              </a:rPr>
              <a:t>组成相互重叠的多寄存器窗口</a:t>
            </a:r>
            <a:r>
              <a:rPr lang="zh-CN" altLang="en-US" sz="1800" dirty="0">
                <a:latin typeface="微软雅黑" panose="020B0503020204020204" pitchFamily="34" charset="-122"/>
                <a:ea typeface="微软雅黑" panose="020B0503020204020204" pitchFamily="34" charset="-122"/>
              </a:rPr>
              <a:t>，用这种硬件结构实现寄存器的高效率使用</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sym typeface="+mn-ea"/>
              </a:rPr>
              <a:t>SUN SPARC</a:t>
            </a:r>
            <a:r>
              <a:rPr lang="zh-CN" altLang="en-US" dirty="0">
                <a:latin typeface="微软雅黑" panose="020B0503020204020204" pitchFamily="34" charset="-122"/>
                <a:ea typeface="微软雅黑" panose="020B0503020204020204" pitchFamily="34" charset="-122"/>
                <a:sym typeface="+mn-ea"/>
              </a:rPr>
              <a:t>是这种风格体系结构的典型范例</a:t>
            </a:r>
            <a:endParaRPr lang="zh-CN" altLang="en-US"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607" b="96557" l="4830" r="93466">
                        <a14:foregroundMark x1="28693" y1="8525" x2="35227" y2="3607"/>
                        <a14:foregroundMark x1="35227" y1="3607" x2="40625" y2="7705"/>
                        <a14:foregroundMark x1="8523" y1="38525" x2="8239" y2="36885"/>
                        <a14:foregroundMark x1="42330" y1="91475" x2="79972" y2="96557"/>
                        <a14:foregroundMark x1="79972" y1="96557" x2="86932" y2="92787"/>
                        <a14:foregroundMark x1="86932" y1="92787" x2="93466" y2="44426"/>
                        <a14:foregroundMark x1="93466" y1="44426" x2="93324" y2="44262"/>
                        <a14:foregroundMark x1="56960" y1="93443" x2="81250" y2="96721"/>
                        <a14:foregroundMark x1="81250" y1="96721" x2="86080" y2="95246"/>
                        <a14:foregroundMark x1="40625" y1="90984" x2="45170" y2="67377"/>
                        <a14:foregroundMark x1="4830" y1="34754" x2="35653" y2="67377"/>
                        <a14:foregroundMark x1="44318" y1="65410" x2="44318" y2="65410"/>
                        <a14:foregroundMark x1="44318" y1="65410" x2="44318" y2="65410"/>
                        <a14:foregroundMark x1="45170" y1="62787" x2="45170" y2="62787"/>
                        <a14:backgroundMark x1="42898" y1="63443" x2="42898" y2="63443"/>
                        <a14:backgroundMark x1="44176" y1="61311" x2="44176" y2="61311"/>
                        <a14:backgroundMark x1="44460" y1="59508" x2="44460" y2="59508"/>
                        <a14:backgroundMark x1="79972" y1="99016" x2="79972" y2="99016"/>
                      </a14:backgroundRemoval>
                    </a14:imgEffect>
                  </a14:imgLayer>
                </a14:imgProps>
              </a:ext>
              <a:ext uri="{28A0092B-C50C-407E-A947-70E740481C1C}">
                <a14:useLocalDpi xmlns:a14="http://schemas.microsoft.com/office/drawing/2010/main" val="0"/>
              </a:ext>
            </a:extLst>
          </a:blip>
          <a:srcRect/>
          <a:stretch>
            <a:fillRect/>
          </a:stretch>
        </p:blipFill>
        <p:spPr bwMode="auto">
          <a:xfrm>
            <a:off x="1663134" y="3700947"/>
            <a:ext cx="2789969" cy="2417445"/>
          </a:xfrm>
          <a:custGeom>
            <a:avLst/>
            <a:gdLst>
              <a:gd name="connsiteX0" fmla="*/ 0 w 6705600"/>
              <a:gd name="connsiteY0" fmla="*/ 0 h 5810250"/>
              <a:gd name="connsiteX1" fmla="*/ 6705600 w 6705600"/>
              <a:gd name="connsiteY1" fmla="*/ 0 h 5810250"/>
              <a:gd name="connsiteX2" fmla="*/ 6705600 w 6705600"/>
              <a:gd name="connsiteY2" fmla="*/ 5810250 h 5810250"/>
              <a:gd name="connsiteX3" fmla="*/ 1729740 w 6705600"/>
              <a:gd name="connsiteY3" fmla="*/ 5810250 h 5810250"/>
              <a:gd name="connsiteX4" fmla="*/ 1729740 w 6705600"/>
              <a:gd name="connsiteY4" fmla="*/ 4695825 h 5810250"/>
              <a:gd name="connsiteX5" fmla="*/ 0 w 6705600"/>
              <a:gd name="connsiteY5" fmla="*/ 4695825 h 581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5600" h="5810250">
                <a:moveTo>
                  <a:pt x="0" y="0"/>
                </a:moveTo>
                <a:lnTo>
                  <a:pt x="6705600" y="0"/>
                </a:lnTo>
                <a:lnTo>
                  <a:pt x="6705600" y="5810250"/>
                </a:lnTo>
                <a:lnTo>
                  <a:pt x="1729740" y="5810250"/>
                </a:lnTo>
                <a:lnTo>
                  <a:pt x="1729740" y="4695825"/>
                </a:lnTo>
                <a:lnTo>
                  <a:pt x="0" y="4695825"/>
                </a:lnTo>
                <a:close/>
              </a:path>
            </a:pathLst>
          </a:cu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096000" y="1843845"/>
            <a:ext cx="5208859" cy="2449517"/>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en-US" altLang="zh-CN" sz="2000" b="1" dirty="0">
                <a:solidFill>
                  <a:srgbClr val="C00000"/>
                </a:solidFill>
                <a:latin typeface="微软雅黑" panose="020B0503020204020204" pitchFamily="34" charset="-122"/>
                <a:ea typeface="微软雅黑" panose="020B0503020204020204" pitchFamily="34" charset="-122"/>
              </a:rPr>
              <a:t>IBM/</a:t>
            </a:r>
            <a:r>
              <a:rPr lang="en-US" altLang="zh-CN" sz="2000" b="1" dirty="0" err="1">
                <a:solidFill>
                  <a:srgbClr val="C00000"/>
                </a:solidFill>
                <a:latin typeface="微软雅黑" panose="020B0503020204020204" pitchFamily="34" charset="-122"/>
                <a:ea typeface="微软雅黑" panose="020B0503020204020204" pitchFamily="34" charset="-122"/>
              </a:rPr>
              <a:t>Standford</a:t>
            </a:r>
            <a:r>
              <a:rPr lang="zh-CN" altLang="en-US" sz="2000" b="1" dirty="0">
                <a:solidFill>
                  <a:srgbClr val="C00000"/>
                </a:solidFill>
                <a:latin typeface="微软雅黑" panose="020B0503020204020204" pitchFamily="34" charset="-122"/>
                <a:ea typeface="微软雅黑" panose="020B0503020204020204" pitchFamily="34" charset="-122"/>
              </a:rPr>
              <a:t>风格</a:t>
            </a:r>
            <a:br>
              <a:rPr lang="en-US" altLang="zh-CN" sz="2000" b="1" dirty="0">
                <a:solidFill>
                  <a:srgbClr val="C00000"/>
                </a:solidFill>
                <a:latin typeface="微软雅黑" panose="020B0503020204020204" pitchFamily="34" charset="-122"/>
                <a:ea typeface="微软雅黑" panose="020B0503020204020204" pitchFamily="34" charset="-122"/>
              </a:rPr>
            </a:b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IBM 801</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MIPS</a:t>
            </a:r>
            <a:r>
              <a:rPr lang="zh-CN" altLang="en-US" sz="2000" b="1" dirty="0">
                <a:solidFill>
                  <a:srgbClr val="C00000"/>
                </a:solidFill>
                <a:latin typeface="微软雅黑" panose="020B0503020204020204" pitchFamily="34" charset="-122"/>
                <a:ea typeface="微软雅黑" panose="020B0503020204020204" pitchFamily="34" charset="-122"/>
              </a:rPr>
              <a:t>）</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采用非常高级、复杂的优化编译算法实现对寄存器的最佳分配</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sym typeface="+mn-ea"/>
              </a:rPr>
              <a:t>以</a:t>
            </a:r>
            <a:r>
              <a:rPr lang="en-US" altLang="zh-CN" sz="1600" dirty="0">
                <a:latin typeface="微软雅黑" panose="020B0503020204020204" pitchFamily="34" charset="-122"/>
                <a:ea typeface="微软雅黑" panose="020B0503020204020204" pitchFamily="34" charset="-122"/>
                <a:sym typeface="+mn-ea"/>
              </a:rPr>
              <a:t>MIPS</a:t>
            </a:r>
            <a:r>
              <a:rPr lang="zh-CN" altLang="en-US" sz="1600" dirty="0">
                <a:latin typeface="微软雅黑" panose="020B0503020204020204" pitchFamily="34" charset="-122"/>
                <a:ea typeface="微软雅黑" panose="020B0503020204020204" pitchFamily="34" charset="-122"/>
                <a:sym typeface="+mn-ea"/>
              </a:rPr>
              <a:t>的优化编译软件及其配套的</a:t>
            </a:r>
            <a:r>
              <a:rPr lang="en-US" altLang="zh-CN" sz="1600" dirty="0">
                <a:latin typeface="微软雅黑" panose="020B0503020204020204" pitchFamily="34" charset="-122"/>
                <a:ea typeface="微软雅黑" panose="020B0503020204020204" pitchFamily="34" charset="-122"/>
                <a:sym typeface="+mn-ea"/>
              </a:rPr>
              <a:t>RISC R3000 CPU</a:t>
            </a:r>
            <a:r>
              <a:rPr lang="zh-CN" altLang="en-US" sz="1600" dirty="0">
                <a:latin typeface="微软雅黑" panose="020B0503020204020204" pitchFamily="34" charset="-122"/>
                <a:ea typeface="微软雅黑" panose="020B0503020204020204" pitchFamily="34" charset="-122"/>
                <a:sym typeface="+mn-ea"/>
              </a:rPr>
              <a:t>芯片最为典型，功能最强，发展最成熟</a:t>
            </a:r>
            <a:endParaRPr lang="en-US" altLang="zh-CN" sz="1600" dirty="0">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6204303" y="4471096"/>
            <a:ext cx="4992252" cy="1705403"/>
          </a:xfrm>
          <a:prstGeom prst="rect">
            <a:avLst/>
          </a:prstGeom>
          <a:noFill/>
        </p:spPr>
        <p:txBody>
          <a:bodyPr wrap="square">
            <a:spAutoFit/>
          </a:bodyPr>
          <a:lstStyle/>
          <a:p>
            <a:pPr algn="just">
              <a:lnSpc>
                <a:spcPct val="150000"/>
              </a:lnSpc>
              <a:defRPr/>
            </a:pPr>
            <a:r>
              <a:rPr lang="zh-CN" altLang="en-US" dirty="0">
                <a:solidFill>
                  <a:srgbClr val="C00000"/>
                </a:solidFill>
                <a:latin typeface="微软雅黑" panose="020B0503020204020204" pitchFamily="34" charset="-122"/>
                <a:ea typeface="微软雅黑" panose="020B0503020204020204" pitchFamily="34" charset="-122"/>
                <a:sym typeface="+mn-ea"/>
              </a:rPr>
              <a:t>虽然自身的优雅设计并不能保证在充满竞争的市场上长盛不衰，但是</a:t>
            </a:r>
            <a:r>
              <a:rPr lang="en-US" altLang="zh-CN" dirty="0">
                <a:solidFill>
                  <a:srgbClr val="C00000"/>
                </a:solidFill>
                <a:latin typeface="微软雅黑" panose="020B0503020204020204" pitchFamily="34" charset="-122"/>
                <a:ea typeface="微软雅黑" panose="020B0503020204020204" pitchFamily="34" charset="-122"/>
                <a:sym typeface="+mn-ea"/>
              </a:rPr>
              <a:t>MIPS</a:t>
            </a:r>
            <a:r>
              <a:rPr lang="zh-CN" altLang="en-US" dirty="0">
                <a:solidFill>
                  <a:srgbClr val="C00000"/>
                </a:solidFill>
                <a:latin typeface="微软雅黑" panose="020B0503020204020204" pitchFamily="34" charset="-122"/>
                <a:ea typeface="微软雅黑" panose="020B0503020204020204" pitchFamily="34" charset="-122"/>
                <a:sym typeface="+mn-ea"/>
              </a:rPr>
              <a:t>微处理器却经常能在处理器的每个技术发展阶段保持速度最快的同时保持设计的简洁</a:t>
            </a:r>
            <a:endParaRPr lang="zh-CN" altLang="en-US" dirty="0">
              <a:solidFill>
                <a:srgbClr val="C00000"/>
              </a:solidFill>
              <a:latin typeface="微软雅黑" panose="020B0503020204020204" pitchFamily="34" charset="-122"/>
              <a:ea typeface="微软雅黑" panose="020B0503020204020204" pitchFamily="34" charset="-122"/>
              <a:sym typeface="+mn-ea"/>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五边形 49"/>
          <p:cNvSpPr/>
          <p:nvPr>
            <p:custDataLst>
              <p:tags r:id="rId1"/>
            </p:custDataLst>
          </p:nvPr>
        </p:nvSpPr>
        <p:spPr>
          <a:xfrm flipH="1">
            <a:off x="1416050" y="3622040"/>
            <a:ext cx="8131175" cy="1746885"/>
          </a:xfrm>
          <a:prstGeom prst="homePlate">
            <a:avLst>
              <a:gd name="adj" fmla="val 2642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cxnSp>
        <p:nvCxnSpPr>
          <p:cNvPr id="13" name="直接连接符 12"/>
          <p:cNvCxnSpPr/>
          <p:nvPr>
            <p:custDataLst>
              <p:tags r:id="rId2"/>
            </p:custDataLst>
          </p:nvPr>
        </p:nvCxnSpPr>
        <p:spPr>
          <a:xfrm flipH="1">
            <a:off x="2596656" y="3816319"/>
            <a:ext cx="9525" cy="142303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42"/>
          <p:cNvSpPr txBox="1"/>
          <p:nvPr>
            <p:custDataLst>
              <p:tags r:id="rId3"/>
            </p:custDataLst>
          </p:nvPr>
        </p:nvSpPr>
        <p:spPr>
          <a:xfrm>
            <a:off x="2738120" y="3685540"/>
            <a:ext cx="6668770" cy="952500"/>
          </a:xfrm>
          <a:prstGeom prst="rect">
            <a:avLst/>
          </a:prstGeom>
          <a:noFill/>
        </p:spPr>
        <p:txBody>
          <a:bodyPr wrap="squar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30000"/>
              </a:lnSpc>
              <a:spcBef>
                <a:spcPts val="0"/>
              </a:spcBef>
              <a:spcAft>
                <a:spcPts val="0"/>
              </a:spcAft>
              <a:buSzPct val="70000"/>
              <a:buFont typeface="Wingdings" panose="05000000000000000000" pitchFamily="2" charset="2"/>
              <a:buNone/>
            </a:pPr>
            <a:r>
              <a:rPr lang="zh-CN" altLang="en-US" dirty="0">
                <a:solidFill>
                  <a:schemeClr val="accent1"/>
                </a:solidFill>
                <a:latin typeface="Times New Roman" panose="02020603050405020304" pitchFamily="18" charset="0"/>
                <a:sym typeface="+mn-ea"/>
              </a:rPr>
              <a:t>主要有两个方面的原因</a:t>
            </a:r>
            <a:r>
              <a:rPr lang="en-US" altLang="zh-CN" dirty="0">
                <a:solidFill>
                  <a:schemeClr val="accent1"/>
                </a:solidFill>
                <a:latin typeface="Times New Roman" panose="02020603050405020304" pitchFamily="18" charset="0"/>
                <a:sym typeface="+mn-ea"/>
              </a:rPr>
              <a:t>:</a:t>
            </a:r>
            <a:endParaRPr lang="en-US" altLang="zh-CN" dirty="0">
              <a:solidFill>
                <a:schemeClr val="accent1"/>
              </a:solidFill>
              <a:latin typeface="Times New Roman" panose="02020603050405020304" pitchFamily="18" charset="0"/>
              <a:sym typeface="+mn-ea"/>
            </a:endParaRPr>
          </a:p>
          <a:p>
            <a:pPr indent="0">
              <a:lnSpc>
                <a:spcPct val="130000"/>
              </a:lnSpc>
              <a:spcBef>
                <a:spcPts val="0"/>
              </a:spcBef>
              <a:spcAft>
                <a:spcPts val="0"/>
              </a:spcAft>
              <a:buSzPct val="70000"/>
              <a:buFont typeface="Wingdings" panose="05000000000000000000" pitchFamily="2" charset="2"/>
              <a:buNone/>
            </a:pPr>
            <a:r>
              <a:rPr lang="zh-CN" altLang="en-US"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集成电路技术飞速发展，寄存器和</a:t>
            </a:r>
            <a:r>
              <a:rPr lang="en-US" altLang="zh-CN"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内部其它存储单元一样，要比存储器快</a:t>
            </a:r>
            <a:endParaRPr lang="zh-CN" altLang="en-US"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30000"/>
              </a:lnSpc>
              <a:spcBef>
                <a:spcPts val="0"/>
              </a:spcBef>
              <a:spcAft>
                <a:spcPts val="0"/>
              </a:spcAft>
              <a:buSzPct val="70000"/>
              <a:buFont typeface="Wingdings" panose="05000000000000000000" pitchFamily="2" charset="2"/>
              <a:buNone/>
            </a:pPr>
            <a:r>
              <a:rPr lang="zh-CN" altLang="en-US"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rPr>
              <a:t>对编译器而言，可以更容易有效地分配和使用寄存器</a:t>
            </a:r>
            <a:endParaRPr lang="zh-CN" altLang="en-US" spc="15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Object 1107"/>
          <p:cNvSpPr txBox="1"/>
          <p:nvPr>
            <p:custDataLst>
              <p:tags r:id="rId4"/>
            </p:custDataLst>
          </p:nvPr>
        </p:nvSpPr>
        <p:spPr>
          <a:xfrm>
            <a:off x="1793157" y="4074659"/>
            <a:ext cx="728248" cy="827728"/>
          </a:xfrm>
          <a:prstGeom prst="rect">
            <a:avLst/>
          </a:prstGeom>
        </p:spPr>
        <p:txBody>
          <a:bodyPr vert="horz"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lnSpc>
                <a:spcPct val="130000"/>
              </a:lnSpc>
            </a:pPr>
            <a:r>
              <a:rPr lang="en-US" altLang="zh-CN" sz="3400" b="1" spc="150" dirty="0">
                <a:solidFill>
                  <a:schemeClr val="dk1">
                    <a:lumMod val="75000"/>
                  </a:schemeClr>
                </a:solidFill>
                <a:latin typeface="微软雅黑" panose="020B0503020204020204" pitchFamily="34" charset="-122"/>
                <a:ea typeface="微软雅黑" panose="020B0503020204020204" pitchFamily="34" charset="-122"/>
              </a:rPr>
              <a:t>02</a:t>
            </a:r>
            <a:endParaRPr lang="en-US" altLang="zh-CN" sz="3400" b="1" spc="150" dirty="0">
              <a:solidFill>
                <a:schemeClr val="dk1">
                  <a:lumMod val="7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2.3.1 指令系统设计的基本原则</a:t>
            </a:r>
            <a:endParaRPr lang="en-US" altLang="zh-CN" sz="3400" dirty="0">
              <a:solidFill>
                <a:schemeClr val="dk1">
                  <a:lumMod val="75000"/>
                </a:schemeClr>
              </a:solidFill>
              <a:latin typeface="Arial" panose="020B0604020202020204" pitchFamily="34" charset="0"/>
            </a:endParaRPr>
          </a:p>
        </p:txBody>
      </p:sp>
      <p:sp>
        <p:nvSpPr>
          <p:cNvPr id="5" name="箭头: 五边形 49"/>
          <p:cNvSpPr/>
          <p:nvPr>
            <p:custDataLst>
              <p:tags r:id="rId7"/>
            </p:custDataLst>
          </p:nvPr>
        </p:nvSpPr>
        <p:spPr>
          <a:xfrm flipH="1">
            <a:off x="1415415" y="1587500"/>
            <a:ext cx="8131175" cy="1817370"/>
          </a:xfrm>
          <a:prstGeom prst="homePlate">
            <a:avLst>
              <a:gd name="adj" fmla="val 2642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dirty="0"/>
          </a:p>
        </p:txBody>
      </p:sp>
      <p:cxnSp>
        <p:nvCxnSpPr>
          <p:cNvPr id="6" name="直接连接符 5"/>
          <p:cNvCxnSpPr/>
          <p:nvPr>
            <p:custDataLst>
              <p:tags r:id="rId8"/>
            </p:custDataLst>
          </p:nvPr>
        </p:nvCxnSpPr>
        <p:spPr>
          <a:xfrm>
            <a:off x="2596656" y="1727804"/>
            <a:ext cx="0" cy="151193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142"/>
          <p:cNvSpPr txBox="1"/>
          <p:nvPr>
            <p:custDataLst>
              <p:tags r:id="rId9"/>
            </p:custDataLst>
          </p:nvPr>
        </p:nvSpPr>
        <p:spPr>
          <a:xfrm>
            <a:off x="2737485" y="1866265"/>
            <a:ext cx="6668770" cy="952500"/>
          </a:xfrm>
          <a:prstGeom prst="rect">
            <a:avLst/>
          </a:prstGeom>
          <a:noFill/>
        </p:spPr>
        <p:txBody>
          <a:bodyPr wrap="squar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30000"/>
              </a:lnSpc>
              <a:spcBef>
                <a:spcPts val="0"/>
              </a:spcBef>
              <a:spcAft>
                <a:spcPts val="0"/>
              </a:spcAft>
              <a:buSzPct val="100000"/>
            </a:pPr>
            <a:r>
              <a:rPr lang="zh-CN" altLang="en-US" spc="150" dirty="0">
                <a:solidFill>
                  <a:schemeClr val="dk1">
                    <a:lumMod val="75000"/>
                  </a:schemeClr>
                </a:solidFill>
                <a:latin typeface="Arial" panose="020B0604020202020204" pitchFamily="34" charset="0"/>
                <a:ea typeface="微软雅黑" panose="020B0503020204020204" pitchFamily="34" charset="-122"/>
              </a:rPr>
              <a:t>早期的大多数机器都是采用堆栈型或累加器型指令集结构，但是自1980年以来的大多数机器均采用的是寄存器型指令集结构。</a:t>
            </a:r>
            <a:endParaRPr lang="zh-CN" altLang="en-US" spc="150" dirty="0">
              <a:solidFill>
                <a:schemeClr val="dk1">
                  <a:lumMod val="75000"/>
                </a:schemeClr>
              </a:solidFill>
              <a:latin typeface="Arial" panose="020B0604020202020204" pitchFamily="34" charset="0"/>
              <a:ea typeface="微软雅黑" panose="020B0503020204020204" pitchFamily="34" charset="-122"/>
            </a:endParaRPr>
          </a:p>
        </p:txBody>
      </p:sp>
      <p:sp>
        <p:nvSpPr>
          <p:cNvPr id="32" name="Object 1107"/>
          <p:cNvSpPr txBox="1"/>
          <p:nvPr>
            <p:custDataLst>
              <p:tags r:id="rId10"/>
            </p:custDataLst>
          </p:nvPr>
        </p:nvSpPr>
        <p:spPr>
          <a:xfrm>
            <a:off x="1792522" y="2040119"/>
            <a:ext cx="728248" cy="827728"/>
          </a:xfrm>
          <a:prstGeom prst="rect">
            <a:avLst/>
          </a:prstGeom>
        </p:spPr>
        <p:txBody>
          <a:bodyPr vert="horz"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lnSpc>
                <a:spcPct val="130000"/>
              </a:lnSpc>
            </a:pPr>
            <a:r>
              <a:rPr lang="en-US" altLang="zh-CN" sz="3400" b="1" spc="150" dirty="0">
                <a:solidFill>
                  <a:schemeClr val="dk1">
                    <a:lumMod val="75000"/>
                  </a:schemeClr>
                </a:solidFill>
                <a:latin typeface="微软雅黑" panose="020B0503020204020204" pitchFamily="34" charset="-122"/>
                <a:ea typeface="微软雅黑" panose="020B0503020204020204" pitchFamily="34" charset="-122"/>
              </a:rPr>
              <a:t>01</a:t>
            </a:r>
            <a:endParaRPr lang="en-US" altLang="zh-CN" sz="3400" b="1" spc="150" dirty="0">
              <a:solidFill>
                <a:schemeClr val="dk1">
                  <a:lumMod val="75000"/>
                </a:schemeClr>
              </a:solidFill>
              <a:latin typeface="微软雅黑" panose="020B0503020204020204" pitchFamily="34" charset="-122"/>
              <a:ea typeface="微软雅黑" panose="020B0503020204020204" pitchFamily="34" charset="-122"/>
            </a:endParaRPr>
          </a:p>
        </p:txBody>
      </p:sp>
      <p:pic>
        <p:nvPicPr>
          <p:cNvPr id="38" name="图片 37" descr="微信截图_20240112211134"/>
          <p:cNvPicPr>
            <a:picLocks noChangeAspect="1"/>
          </p:cNvPicPr>
          <p:nvPr>
            <p:custDataLst>
              <p:tags r:id="rId11"/>
            </p:custDataLst>
          </p:nvPr>
        </p:nvPicPr>
        <p:blipFill>
          <a:blip r:embed="rId12"/>
          <a:stretch>
            <a:fillRect/>
          </a:stretch>
        </p:blipFill>
        <p:spPr>
          <a:xfrm>
            <a:off x="9216390" y="201295"/>
            <a:ext cx="1895475" cy="485775"/>
          </a:xfrm>
          <a:prstGeom prst="rect">
            <a:avLst/>
          </a:prstGeom>
        </p:spPr>
      </p:pic>
    </p:spTree>
    <p:custDataLst>
      <p:tags r:id="rId13"/>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9652" y="1871935"/>
            <a:ext cx="9925168" cy="3339479"/>
          </a:xfrm>
          <a:prstGeom prst="rect">
            <a:avLst/>
          </a:prstGeom>
          <a:noFill/>
        </p:spPr>
        <p:txBody>
          <a:bodyPr wrap="square">
            <a:noAutofit/>
          </a:bodyPr>
          <a:lstStyle/>
          <a:p>
            <a:pPr marL="342900" indent="-342900">
              <a:lnSpc>
                <a:spcPct val="150000"/>
              </a:lnSpc>
              <a:buFont typeface="Wingdings" panose="05000000000000000000" pitchFamily="2" charset="2"/>
              <a:buChar char="l"/>
              <a:defRPr/>
            </a:pPr>
            <a:r>
              <a:rPr lang="zh-CN" altLang="en-US" sz="2000" b="1" dirty="0">
                <a:solidFill>
                  <a:schemeClr val="tx1"/>
                </a:solidFill>
                <a:latin typeface="微软雅黑" panose="020B0503020204020204" pitchFamily="34" charset="-122"/>
                <a:ea typeface="微软雅黑" panose="020B0503020204020204" pitchFamily="34" charset="-122"/>
              </a:rPr>
              <a:t>逻辑实现采用硬联和微程序相结合</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大多数商品化的</a:t>
            </a:r>
            <a:r>
              <a:rPr lang="en-US" altLang="zh-CN" sz="2000" dirty="0">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机器具有微程序解释方式，只要改写控制存储器中的微程序就能增加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修改机器指令，便于思想一些功能较复杂的指令</a:t>
            </a:r>
            <a:br>
              <a:rPr lang="en-US" altLang="zh-CN" sz="2000" dirty="0">
                <a:latin typeface="微软雅黑" panose="020B0503020204020204" pitchFamily="34" charset="-122"/>
                <a:ea typeface="微软雅黑" panose="020B0503020204020204" pitchFamily="34" charset="-122"/>
              </a:rPr>
            </a:br>
            <a:r>
              <a:rPr lang="en-US" altLang="zh-CN" sz="2000" b="1" dirty="0">
                <a:solidFill>
                  <a:srgbClr val="C00000"/>
                </a:solidFill>
                <a:latin typeface="微软雅黑" panose="020B0503020204020204" pitchFamily="34" charset="-122"/>
                <a:ea typeface="微软雅黑" panose="020B0503020204020204" pitchFamily="34" charset="-122"/>
              </a:rPr>
              <a:t>RISC</a:t>
            </a:r>
            <a:r>
              <a:rPr lang="zh-CN" altLang="en-US" sz="2000" b="1" dirty="0">
                <a:solidFill>
                  <a:srgbClr val="C00000"/>
                </a:solidFill>
                <a:latin typeface="微软雅黑" panose="020B0503020204020204" pitchFamily="34" charset="-122"/>
                <a:ea typeface="微软雅黑" panose="020B0503020204020204" pitchFamily="34" charset="-122"/>
              </a:rPr>
              <a:t>处理器也在借鉴</a:t>
            </a:r>
            <a:r>
              <a:rPr lang="en-US" altLang="zh-CN" sz="2000" b="1" dirty="0">
                <a:solidFill>
                  <a:srgbClr val="C00000"/>
                </a:solidFill>
                <a:latin typeface="微软雅黑" panose="020B0503020204020204" pitchFamily="34" charset="-122"/>
                <a:ea typeface="微软雅黑" panose="020B0503020204020204" pitchFamily="34" charset="-122"/>
              </a:rPr>
              <a:t>CISC</a:t>
            </a:r>
            <a:r>
              <a:rPr lang="zh-CN" altLang="en-US" sz="2000" b="1" dirty="0">
                <a:solidFill>
                  <a:srgbClr val="C00000"/>
                </a:solidFill>
                <a:latin typeface="微软雅黑" panose="020B0503020204020204" pitchFamily="34" charset="-122"/>
                <a:ea typeface="微软雅黑" panose="020B0503020204020204" pitchFamily="34" charset="-122"/>
              </a:rPr>
              <a:t>的思想</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b="1" dirty="0">
                <a:solidFill>
                  <a:schemeClr val="tx1"/>
                </a:solidFill>
                <a:latin typeface="微软雅黑" panose="020B0503020204020204" pitchFamily="34" charset="-122"/>
                <a:ea typeface="微软雅黑" panose="020B0503020204020204" pitchFamily="34" charset="-122"/>
              </a:rPr>
              <a:t>流水线结构和指令调度</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b="1" dirty="0">
                <a:solidFill>
                  <a:schemeClr val="tx1"/>
                </a:solidFill>
                <a:latin typeface="微软雅黑" panose="020B0503020204020204" pitchFamily="34" charset="-122"/>
                <a:ea typeface="微软雅黑" panose="020B0503020204020204" pitchFamily="34" charset="-122"/>
              </a:rPr>
              <a:t>重叠寄存器窗口技术</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b="1" dirty="0">
                <a:solidFill>
                  <a:schemeClr val="tx1"/>
                </a:solidFill>
                <a:latin typeface="微软雅黑" panose="020B0503020204020204" pitchFamily="34" charset="-122"/>
                <a:ea typeface="微软雅黑" panose="020B0503020204020204" pitchFamily="34" charset="-122"/>
              </a:rPr>
              <a:t>优化的编译技术</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流水线技术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Rectangle 3"/>
          <p:cNvSpPr txBox="1"/>
          <p:nvPr/>
        </p:nvSpPr>
        <p:spPr>
          <a:xfrm>
            <a:off x="955784" y="1727919"/>
            <a:ext cx="9701004" cy="3539080"/>
          </a:xfrm>
          <a:prstGeom prst="rect">
            <a:avLst/>
          </a:prstGeom>
        </p:spPr>
        <p:txBody>
          <a:bodyPr vert="horz" wrap="square" lIns="91440" tIns="45720" rIns="91440" bIns="45720" rtlCol="0" anchor="t" anchorCtr="0">
            <a:noAutofit/>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fontAlgn="auto">
              <a:lnSpc>
                <a:spcPct val="150000"/>
              </a:lnSpc>
              <a:spcAft>
                <a:spcPts val="0"/>
              </a:spcAft>
              <a:buClr>
                <a:schemeClr val="tx1"/>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 问题</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0" indent="0" fontAlgn="auto">
              <a:lnSpc>
                <a:spcPct val="150000"/>
              </a:lnSpc>
              <a:spcAft>
                <a:spcPts val="0"/>
              </a:spcAft>
              <a:buClr>
                <a:schemeClr val="tx1"/>
              </a:buCl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假设某产品的生产需要</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道工序，目前只有</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套生产该产品的机器，这套机器可以用</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分钟产生一件产品，每个工序需要</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分钟，现在打算提高产品产量，希望每分钟生产一件产品，如何实现呢？</a:t>
            </a:r>
            <a:endParaRPr lang="zh-CN" altLang="en-US" sz="2000" dirty="0">
              <a:latin typeface="微软雅黑" panose="020B0503020204020204" pitchFamily="34" charset="-122"/>
              <a:ea typeface="微软雅黑" panose="020B0503020204020204" pitchFamily="34" charset="-122"/>
            </a:endParaRPr>
          </a:p>
          <a:p>
            <a:pPr marL="0" indent="0" fontAlgn="auto">
              <a:lnSpc>
                <a:spcPct val="150000"/>
              </a:lnSpc>
              <a:spcAft>
                <a:spcPts val="0"/>
              </a:spcAft>
              <a:buClr>
                <a:schemeClr val="tx1"/>
              </a:buClr>
              <a:buFont typeface="Arial" panose="020B0604020202020204" pitchFamily="34" charset="0"/>
              <a:buNone/>
            </a:pPr>
            <a:r>
              <a:rPr lang="zh-CN" altLang="en-US" sz="2000" dirty="0">
                <a:solidFill>
                  <a:schemeClr val="hlink"/>
                </a:solidFill>
                <a:latin typeface="微软雅黑" panose="020B0503020204020204" pitchFamily="34" charset="-122"/>
                <a:ea typeface="微软雅黑" panose="020B0503020204020204" pitchFamily="34" charset="-122"/>
              </a:rPr>
              <a:t>方案</a:t>
            </a:r>
            <a:r>
              <a:rPr lang="en-US" altLang="zh-CN" sz="2000" dirty="0">
                <a:solidFill>
                  <a:schemeClr val="hlink"/>
                </a:solidFill>
                <a:latin typeface="微软雅黑" panose="020B0503020204020204" pitchFamily="34" charset="-122"/>
                <a:ea typeface="微软雅黑" panose="020B0503020204020204" pitchFamily="34" charset="-122"/>
              </a:rPr>
              <a:t>1</a:t>
            </a:r>
            <a:r>
              <a:rPr lang="zh-CN" altLang="en-US" sz="2000" dirty="0">
                <a:solidFill>
                  <a:schemeClr val="hlink"/>
                </a:solidFill>
                <a:latin typeface="微软雅黑" panose="020B0503020204020204" pitchFamily="34" charset="-122"/>
                <a:ea typeface="微软雅黑" panose="020B0503020204020204" pitchFamily="34" charset="-122"/>
              </a:rPr>
              <a:t>：增加</a:t>
            </a:r>
            <a:r>
              <a:rPr lang="en-US" altLang="zh-CN" sz="2000" dirty="0">
                <a:solidFill>
                  <a:schemeClr val="hlink"/>
                </a:solidFill>
                <a:latin typeface="微软雅黑" panose="020B0503020204020204" pitchFamily="34" charset="-122"/>
                <a:ea typeface="微软雅黑" panose="020B0503020204020204" pitchFamily="34" charset="-122"/>
              </a:rPr>
              <a:t>2</a:t>
            </a:r>
            <a:r>
              <a:rPr lang="zh-CN" altLang="en-US" sz="2000" dirty="0">
                <a:solidFill>
                  <a:schemeClr val="hlink"/>
                </a:solidFill>
                <a:latin typeface="微软雅黑" panose="020B0503020204020204" pitchFamily="34" charset="-122"/>
                <a:ea typeface="微软雅黑" panose="020B0503020204020204" pitchFamily="34" charset="-122"/>
              </a:rPr>
              <a:t>套设备</a:t>
            </a:r>
            <a:endParaRPr lang="zh-CN" altLang="en-US" sz="2000" dirty="0">
              <a:solidFill>
                <a:schemeClr val="hlink"/>
              </a:solidFill>
              <a:latin typeface="微软雅黑" panose="020B0503020204020204" pitchFamily="34" charset="-122"/>
              <a:ea typeface="微软雅黑" panose="020B0503020204020204" pitchFamily="34" charset="-122"/>
            </a:endParaRPr>
          </a:p>
          <a:p>
            <a:pPr marL="0" indent="0" fontAlgn="auto">
              <a:lnSpc>
                <a:spcPct val="150000"/>
              </a:lnSpc>
              <a:spcAft>
                <a:spcPts val="0"/>
              </a:spcAft>
              <a:buClr>
                <a:schemeClr val="tx1"/>
              </a:buClr>
              <a:buFont typeface="Arial" panose="020B0604020202020204" pitchFamily="34" charset="0"/>
              <a:buNone/>
            </a:pPr>
            <a:r>
              <a:rPr lang="zh-CN" altLang="en-US" sz="2000" dirty="0">
                <a:solidFill>
                  <a:schemeClr val="hlink"/>
                </a:solidFill>
                <a:latin typeface="微软雅黑" panose="020B0503020204020204" pitchFamily="34" charset="-122"/>
                <a:ea typeface="微软雅黑" panose="020B0503020204020204" pitchFamily="34" charset="-122"/>
              </a:rPr>
              <a:t>方案</a:t>
            </a:r>
            <a:r>
              <a:rPr lang="en-US" altLang="zh-CN" sz="2000" dirty="0">
                <a:solidFill>
                  <a:schemeClr val="hlink"/>
                </a:solidFill>
                <a:latin typeface="微软雅黑" panose="020B0503020204020204" pitchFamily="34" charset="-122"/>
                <a:ea typeface="微软雅黑" panose="020B0503020204020204" pitchFamily="34" charset="-122"/>
              </a:rPr>
              <a:t>2</a:t>
            </a:r>
            <a:r>
              <a:rPr lang="zh-CN" altLang="en-US" sz="2000" dirty="0">
                <a:solidFill>
                  <a:schemeClr val="hlink"/>
                </a:solidFill>
                <a:latin typeface="微软雅黑" panose="020B0503020204020204" pitchFamily="34" charset="-122"/>
                <a:ea typeface="微软雅黑" panose="020B0503020204020204" pitchFamily="34" charset="-122"/>
              </a:rPr>
              <a:t>：改进生产该产品的机器，将</a:t>
            </a:r>
            <a:r>
              <a:rPr lang="en-US" altLang="zh-CN" sz="2000" dirty="0">
                <a:solidFill>
                  <a:schemeClr val="hlink"/>
                </a:solidFill>
                <a:latin typeface="微软雅黑" panose="020B0503020204020204" pitchFamily="34" charset="-122"/>
                <a:ea typeface="微软雅黑" panose="020B0503020204020204" pitchFamily="34" charset="-122"/>
              </a:rPr>
              <a:t>3</a:t>
            </a:r>
            <a:r>
              <a:rPr lang="zh-CN" altLang="en-US" sz="2000" dirty="0">
                <a:solidFill>
                  <a:schemeClr val="hlink"/>
                </a:solidFill>
                <a:latin typeface="微软雅黑" panose="020B0503020204020204" pitchFamily="34" charset="-122"/>
                <a:ea typeface="微软雅黑" panose="020B0503020204020204" pitchFamily="34" charset="-122"/>
              </a:rPr>
              <a:t>道工序拆分为</a:t>
            </a:r>
            <a:r>
              <a:rPr lang="en-US" altLang="zh-CN" sz="2000" dirty="0">
                <a:solidFill>
                  <a:schemeClr val="hlink"/>
                </a:solidFill>
                <a:latin typeface="微软雅黑" panose="020B0503020204020204" pitchFamily="34" charset="-122"/>
                <a:ea typeface="微软雅黑" panose="020B0503020204020204" pitchFamily="34" charset="-122"/>
              </a:rPr>
              <a:t>3</a:t>
            </a:r>
            <a:r>
              <a:rPr lang="zh-CN" altLang="en-US" sz="2000" dirty="0">
                <a:solidFill>
                  <a:schemeClr val="hlink"/>
                </a:solidFill>
                <a:latin typeface="微软雅黑" panose="020B0503020204020204" pitchFamily="34" charset="-122"/>
                <a:ea typeface="微软雅黑" panose="020B0503020204020204" pitchFamily="34" charset="-122"/>
              </a:rPr>
              <a:t>套独立的部件</a:t>
            </a:r>
            <a:br>
              <a:rPr lang="en-US" altLang="zh-CN" sz="2000" dirty="0">
                <a:solidFill>
                  <a:schemeClr val="hlink"/>
                </a:solidFill>
                <a:latin typeface="微软雅黑" panose="020B0503020204020204" pitchFamily="34" charset="-122"/>
                <a:ea typeface="微软雅黑" panose="020B0503020204020204" pitchFamily="34" charset="-122"/>
              </a:rPr>
            </a:br>
            <a:r>
              <a:rPr lang="en-US" altLang="zh-CN" sz="2000" dirty="0">
                <a:solidFill>
                  <a:schemeClr val="hlink"/>
                </a:solidFill>
                <a:latin typeface="微软雅黑" panose="020B0503020204020204" pitchFamily="34" charset="-122"/>
                <a:ea typeface="微软雅黑" panose="020B0503020204020204" pitchFamily="34" charset="-122"/>
              </a:rPr>
              <a:t>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采用流水线方式解决</a:t>
            </a:r>
            <a:endParaRPr lang="zh-CN" altLang="en-US" sz="2000" dirty="0">
              <a:solidFill>
                <a:srgbClr val="C00000"/>
              </a:solidFill>
              <a:latin typeface="微软雅黑" panose="020B0503020204020204" pitchFamily="34" charset="-122"/>
              <a:ea typeface="微软雅黑" panose="020B0503020204020204" pitchFamily="34" charset="-122"/>
            </a:endParaRPr>
          </a:p>
        </p:txBody>
      </p:sp>
      <p:pic>
        <p:nvPicPr>
          <p:cNvPr id="5" name="Picture 6"/>
          <p:cNvPicPr>
            <a:picLocks noChangeAspect="1"/>
          </p:cNvPicPr>
          <p:nvPr/>
        </p:nvPicPr>
        <p:blipFill>
          <a:blip r:embed="rId4"/>
          <a:stretch>
            <a:fillRect/>
          </a:stretch>
        </p:blipFill>
        <p:spPr>
          <a:xfrm>
            <a:off x="7056388" y="3411610"/>
            <a:ext cx="3228975" cy="2421255"/>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xit" presetSubtype="0" fill="hold" nodeType="clickEffect">
                                  <p:stCondLst>
                                    <p:cond delay="0"/>
                                  </p:stCondLst>
                                  <p:childTnLst>
                                    <p:animEffect transition="out" filter="wedg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blinds(horizontal)">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流水线技术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Rectangle 3"/>
          <p:cNvSpPr>
            <a:spLocks noGrp="1"/>
          </p:cNvSpPr>
          <p:nvPr>
            <p:ph idx="1"/>
          </p:nvPr>
        </p:nvSpPr>
        <p:spPr>
          <a:xfrm>
            <a:off x="871538" y="1837713"/>
            <a:ext cx="10515600" cy="465127"/>
          </a:xfrm>
        </p:spPr>
        <p:txBody>
          <a:bodyPr vert="horz" wrap="square" lIns="91440" tIns="45720" rIns="91440" bIns="45720" anchor="t" anchorCtr="0">
            <a:normAutofit/>
          </a:bodyPr>
          <a:lstStyle/>
          <a:p>
            <a:pPr eaLnBrk="1" hangingPunct="1">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 原始方案（顺序制造）</a:t>
            </a:r>
            <a:r>
              <a:rPr lang="zh-CN" altLang="en-US" sz="2000" b="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生产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个产品需要</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分钟</a:t>
            </a:r>
            <a:endParaRPr lang="zh-CN" altLang="en-US" sz="2000" dirty="0">
              <a:latin typeface="微软雅黑" panose="020B0503020204020204" pitchFamily="34" charset="-122"/>
              <a:ea typeface="微软雅黑" panose="020B0503020204020204" pitchFamily="34" charset="-122"/>
            </a:endParaRPr>
          </a:p>
        </p:txBody>
      </p:sp>
      <p:sp>
        <p:nvSpPr>
          <p:cNvPr id="5" name="Rectangle 5"/>
          <p:cNvSpPr/>
          <p:nvPr/>
        </p:nvSpPr>
        <p:spPr>
          <a:xfrm>
            <a:off x="4414839" y="3035537"/>
            <a:ext cx="884237" cy="458787"/>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rPr>
              <a:t>工序</a:t>
            </a:r>
            <a:r>
              <a:rPr lang="en-US" altLang="zh-CN" sz="2000" dirty="0">
                <a:solidFill>
                  <a:srgbClr val="000000"/>
                </a:solidFill>
                <a:latin typeface="微软雅黑" panose="020B0503020204020204" pitchFamily="34" charset="-122"/>
                <a:ea typeface="微软雅黑" panose="020B0503020204020204" pitchFamily="34" charset="-122"/>
              </a:rPr>
              <a:t>1</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7" name="Rectangle 6"/>
          <p:cNvSpPr/>
          <p:nvPr/>
        </p:nvSpPr>
        <p:spPr>
          <a:xfrm>
            <a:off x="5686426" y="3035537"/>
            <a:ext cx="885825" cy="458787"/>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nchorCtr="0"/>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rPr>
              <a:t>工序</a:t>
            </a:r>
            <a:r>
              <a:rPr lang="en-US" altLang="zh-CN" sz="2000" dirty="0">
                <a:solidFill>
                  <a:srgbClr val="000000"/>
                </a:solidFill>
                <a:latin typeface="微软雅黑" panose="020B0503020204020204" pitchFamily="34" charset="-122"/>
                <a:ea typeface="微软雅黑" panose="020B0503020204020204" pitchFamily="34" charset="-122"/>
              </a:rPr>
              <a:t>2</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8" name="Rectangle 7"/>
          <p:cNvSpPr/>
          <p:nvPr/>
        </p:nvSpPr>
        <p:spPr>
          <a:xfrm>
            <a:off x="6904039" y="3035537"/>
            <a:ext cx="884237" cy="458787"/>
          </a:xfrm>
          <a:prstGeom prst="rect">
            <a:avLst/>
          </a:prstGeom>
          <a:solidFill>
            <a:srgbClr val="FFFF00"/>
          </a:solidFill>
          <a:ln w="9525" cap="flat" cmpd="sng">
            <a:solidFill>
              <a:srgbClr val="000000"/>
            </a:solidFill>
            <a:prstDash val="solid"/>
            <a:miter/>
            <a:headEnd type="none" w="med" len="med"/>
            <a:tailEnd type="none" w="med" len="med"/>
          </a:ln>
        </p:spPr>
        <p:txBody>
          <a:bodyPr wrap="none" anchor="ctr" anchorCtr="0"/>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rPr>
              <a:t>工序</a:t>
            </a:r>
            <a:r>
              <a:rPr lang="en-US" altLang="zh-CN" sz="2000" dirty="0">
                <a:solidFill>
                  <a:srgbClr val="000000"/>
                </a:solidFill>
                <a:latin typeface="微软雅黑" panose="020B0503020204020204" pitchFamily="34" charset="-122"/>
                <a:ea typeface="微软雅黑" panose="020B0503020204020204" pitchFamily="34" charset="-122"/>
              </a:rPr>
              <a:t>3</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9" name="Line 8"/>
          <p:cNvSpPr/>
          <p:nvPr/>
        </p:nvSpPr>
        <p:spPr>
          <a:xfrm>
            <a:off x="3455989" y="3265724"/>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0" name="Line 9"/>
          <p:cNvSpPr/>
          <p:nvPr/>
        </p:nvSpPr>
        <p:spPr>
          <a:xfrm>
            <a:off x="5314951" y="3287949"/>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10"/>
          <p:cNvSpPr/>
          <p:nvPr/>
        </p:nvSpPr>
        <p:spPr>
          <a:xfrm>
            <a:off x="6578601" y="3300649"/>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11"/>
          <p:cNvSpPr/>
          <p:nvPr/>
        </p:nvSpPr>
        <p:spPr>
          <a:xfrm>
            <a:off x="8181976" y="3286362"/>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Text Box 12"/>
          <p:cNvSpPr txBox="1"/>
          <p:nvPr/>
        </p:nvSpPr>
        <p:spPr>
          <a:xfrm>
            <a:off x="4632096" y="3510199"/>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1</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5" name="Text Box 13"/>
          <p:cNvSpPr txBox="1"/>
          <p:nvPr/>
        </p:nvSpPr>
        <p:spPr>
          <a:xfrm>
            <a:off x="5889396" y="3514962"/>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1</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6" name="Text Box 14"/>
          <p:cNvSpPr txBox="1"/>
          <p:nvPr/>
        </p:nvSpPr>
        <p:spPr>
          <a:xfrm>
            <a:off x="7099071" y="3505437"/>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1</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7" name="Line 15"/>
          <p:cNvSpPr/>
          <p:nvPr/>
        </p:nvSpPr>
        <p:spPr>
          <a:xfrm flipV="1">
            <a:off x="3798889" y="5850174"/>
            <a:ext cx="6602412" cy="0"/>
          </a:xfrm>
          <a:prstGeom prst="line">
            <a:avLst/>
          </a:prstGeom>
          <a:ln w="19050"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Line 16"/>
          <p:cNvSpPr/>
          <p:nvPr/>
        </p:nvSpPr>
        <p:spPr>
          <a:xfrm flipV="1">
            <a:off x="3797301" y="3864212"/>
            <a:ext cx="0" cy="1957387"/>
          </a:xfrm>
          <a:prstGeom prst="line">
            <a:avLst/>
          </a:prstGeom>
          <a:ln w="19050"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Rectangle 17"/>
          <p:cNvSpPr/>
          <p:nvPr/>
        </p:nvSpPr>
        <p:spPr>
          <a:xfrm>
            <a:off x="4725989" y="5377099"/>
            <a:ext cx="1120775" cy="447675"/>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微软雅黑" panose="020B0503020204020204" pitchFamily="34" charset="-122"/>
                <a:ea typeface="微软雅黑" panose="020B0503020204020204" pitchFamily="34" charset="-122"/>
              </a:rPr>
              <a:t>1</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20" name="Rectangle 18"/>
          <p:cNvSpPr/>
          <p:nvPr/>
        </p:nvSpPr>
        <p:spPr>
          <a:xfrm>
            <a:off x="5842001" y="5389799"/>
            <a:ext cx="1109663" cy="4286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微软雅黑" panose="020B0503020204020204" pitchFamily="34" charset="-122"/>
                <a:ea typeface="微软雅黑" panose="020B0503020204020204" pitchFamily="34" charset="-122"/>
              </a:rPr>
              <a:t>1</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21" name="Rectangle 19"/>
          <p:cNvSpPr/>
          <p:nvPr/>
        </p:nvSpPr>
        <p:spPr>
          <a:xfrm>
            <a:off x="3811589" y="5380274"/>
            <a:ext cx="91757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微软雅黑" panose="020B0503020204020204" pitchFamily="34" charset="-122"/>
                <a:ea typeface="微软雅黑" panose="020B0503020204020204" pitchFamily="34" charset="-122"/>
              </a:rPr>
              <a:t>1</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22" name="Text Box 20"/>
          <p:cNvSpPr txBox="1"/>
          <p:nvPr/>
        </p:nvSpPr>
        <p:spPr>
          <a:xfrm>
            <a:off x="2984937" y="3797537"/>
            <a:ext cx="69762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rPr>
              <a:t>部件</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23" name="Text Box 21"/>
          <p:cNvSpPr txBox="1"/>
          <p:nvPr/>
        </p:nvSpPr>
        <p:spPr>
          <a:xfrm>
            <a:off x="1603376" y="5465999"/>
            <a:ext cx="2286000" cy="337185"/>
          </a:xfrm>
          <a:prstGeom prst="rect">
            <a:avLst/>
          </a:prstGeom>
          <a:noFill/>
          <a:ln w="9525">
            <a:noFill/>
          </a:ln>
        </p:spPr>
        <p:txBody>
          <a:bodyPr>
            <a:spAutoFit/>
          </a:bodyPr>
          <a:lstStyle/>
          <a:p>
            <a:pPr algn="ctr" eaLnBrk="1" hangingPunct="1"/>
            <a:r>
              <a:rPr lang="zh-CN" altLang="en-US" sz="1600" b="1" dirty="0">
                <a:solidFill>
                  <a:srgbClr val="000000"/>
                </a:solidFill>
                <a:latin typeface="微软雅黑" panose="020B0503020204020204" pitchFamily="34" charset="-122"/>
                <a:ea typeface="微软雅黑" panose="020B0503020204020204" pitchFamily="34" charset="-122"/>
              </a:rPr>
              <a:t>工序</a:t>
            </a:r>
            <a:r>
              <a:rPr lang="en-US" altLang="zh-CN" sz="1600" b="1" dirty="0">
                <a:solidFill>
                  <a:srgbClr val="000000"/>
                </a:solidFill>
                <a:latin typeface="微软雅黑" panose="020B0503020204020204" pitchFamily="34" charset="-122"/>
                <a:ea typeface="微软雅黑" panose="020B0503020204020204" pitchFamily="34" charset="-122"/>
              </a:rPr>
              <a:t>1</a:t>
            </a:r>
            <a:r>
              <a:rPr lang="zh-CN" altLang="en-US" sz="1600" b="1" dirty="0">
                <a:solidFill>
                  <a:srgbClr val="000000"/>
                </a:solidFill>
                <a:latin typeface="微软雅黑" panose="020B0503020204020204" pitchFamily="34" charset="-122"/>
                <a:ea typeface="微软雅黑" panose="020B0503020204020204" pitchFamily="34" charset="-122"/>
              </a:rPr>
              <a:t>、工序</a:t>
            </a:r>
            <a:r>
              <a:rPr lang="en-US" altLang="zh-CN" sz="1600" b="1" dirty="0">
                <a:solidFill>
                  <a:srgbClr val="000000"/>
                </a:solidFill>
                <a:latin typeface="微软雅黑" panose="020B0503020204020204" pitchFamily="34" charset="-122"/>
                <a:ea typeface="微软雅黑" panose="020B0503020204020204" pitchFamily="34" charset="-122"/>
              </a:rPr>
              <a:t>2</a:t>
            </a:r>
            <a:r>
              <a:rPr lang="zh-CN" altLang="en-US" sz="1600" b="1" dirty="0">
                <a:solidFill>
                  <a:srgbClr val="000000"/>
                </a:solidFill>
                <a:latin typeface="微软雅黑" panose="020B0503020204020204" pitchFamily="34" charset="-122"/>
                <a:ea typeface="微软雅黑" panose="020B0503020204020204" pitchFamily="34" charset="-122"/>
              </a:rPr>
              <a:t>、工序</a:t>
            </a:r>
            <a:r>
              <a:rPr lang="en-US" altLang="zh-CN" sz="1600" b="1" dirty="0">
                <a:solidFill>
                  <a:srgbClr val="000000"/>
                </a:solidFill>
                <a:latin typeface="微软雅黑" panose="020B0503020204020204" pitchFamily="34" charset="-122"/>
                <a:ea typeface="微软雅黑" panose="020B0503020204020204" pitchFamily="34" charset="-122"/>
              </a:rPr>
              <a:t>3</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24" name="Text Box 22"/>
          <p:cNvSpPr txBox="1"/>
          <p:nvPr/>
        </p:nvSpPr>
        <p:spPr>
          <a:xfrm>
            <a:off x="4517796" y="5826362"/>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1</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5" name="Text Box 23"/>
          <p:cNvSpPr txBox="1"/>
          <p:nvPr/>
        </p:nvSpPr>
        <p:spPr>
          <a:xfrm>
            <a:off x="5673496" y="5821599"/>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2</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6" name="Text Box 24"/>
          <p:cNvSpPr txBox="1"/>
          <p:nvPr/>
        </p:nvSpPr>
        <p:spPr>
          <a:xfrm>
            <a:off x="6787921" y="5812074"/>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3</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7" name="Text Box 25"/>
          <p:cNvSpPr txBox="1"/>
          <p:nvPr/>
        </p:nvSpPr>
        <p:spPr>
          <a:xfrm>
            <a:off x="7683271" y="5812074"/>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4</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8" name="Text Box 26"/>
          <p:cNvSpPr txBox="1"/>
          <p:nvPr/>
        </p:nvSpPr>
        <p:spPr>
          <a:xfrm>
            <a:off x="8827858" y="5797787"/>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5</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9" name="Text Box 27"/>
          <p:cNvSpPr txBox="1"/>
          <p:nvPr/>
        </p:nvSpPr>
        <p:spPr>
          <a:xfrm>
            <a:off x="9304775" y="6056549"/>
            <a:ext cx="69762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rPr>
              <a:t>时间</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30" name="Rectangle 28"/>
          <p:cNvSpPr/>
          <p:nvPr/>
        </p:nvSpPr>
        <p:spPr>
          <a:xfrm>
            <a:off x="7851776" y="5381862"/>
            <a:ext cx="1120775" cy="461962"/>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微软雅黑" panose="020B0503020204020204" pitchFamily="34" charset="-122"/>
                <a:ea typeface="微软雅黑" panose="020B0503020204020204" pitchFamily="34" charset="-122"/>
              </a:rPr>
              <a:t>2</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1" name="Rectangle 29"/>
          <p:cNvSpPr/>
          <p:nvPr/>
        </p:nvSpPr>
        <p:spPr>
          <a:xfrm>
            <a:off x="8967789" y="5378687"/>
            <a:ext cx="1109662" cy="4445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微软雅黑" panose="020B0503020204020204" pitchFamily="34" charset="-122"/>
                <a:ea typeface="微软雅黑" panose="020B0503020204020204" pitchFamily="34" charset="-122"/>
              </a:rPr>
              <a:t>2</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32" name="Rectangle 30"/>
          <p:cNvSpPr/>
          <p:nvPr/>
        </p:nvSpPr>
        <p:spPr>
          <a:xfrm>
            <a:off x="6937376" y="5375512"/>
            <a:ext cx="917575" cy="46513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微软雅黑" panose="020B0503020204020204" pitchFamily="34" charset="-122"/>
                <a:ea typeface="微软雅黑" panose="020B0503020204020204" pitchFamily="34" charset="-122"/>
              </a:rPr>
              <a:t>2</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3" name="Text Box 31"/>
          <p:cNvSpPr txBox="1"/>
          <p:nvPr/>
        </p:nvSpPr>
        <p:spPr>
          <a:xfrm>
            <a:off x="9904183" y="5797787"/>
            <a:ext cx="319318" cy="369332"/>
          </a:xfrm>
          <a:prstGeom prst="rect">
            <a:avLst/>
          </a:prstGeom>
          <a:noFill/>
          <a:ln w="9525">
            <a:noFill/>
          </a:ln>
        </p:spPr>
        <p:txBody>
          <a:bodyPr wrap="none">
            <a:spAutoFit/>
          </a:bodyPr>
          <a:lstStyle/>
          <a:p>
            <a:pPr algn="r"/>
            <a:r>
              <a:rPr lang="en-US" altLang="zh-CN" dirty="0">
                <a:solidFill>
                  <a:srgbClr val="000000"/>
                </a:solidFill>
                <a:latin typeface="微软雅黑" panose="020B0503020204020204" pitchFamily="34" charset="-122"/>
                <a:ea typeface="微软雅黑" panose="020B0503020204020204" pitchFamily="34" charset="-122"/>
              </a:rPr>
              <a:t>6</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34" name="Rectangle 32"/>
          <p:cNvSpPr/>
          <p:nvPr/>
        </p:nvSpPr>
        <p:spPr>
          <a:xfrm>
            <a:off x="3921126" y="2773599"/>
            <a:ext cx="4268788" cy="1016000"/>
          </a:xfrm>
          <a:prstGeom prst="rect">
            <a:avLst/>
          </a:prstGeom>
          <a:noFill/>
          <a:ln w="38100" cap="flat" cmpd="sng">
            <a:solidFill>
              <a:srgbClr val="FF0000"/>
            </a:solidFill>
            <a:prstDash val="solid"/>
            <a:miter/>
            <a:headEnd type="none" w="med" len="med"/>
            <a:tailEnd type="none" w="med" len="med"/>
          </a:ln>
        </p:spPr>
        <p:txBody>
          <a:bodyPr wrap="none" anchor="ctr" anchorCtr="0"/>
          <a:lstStyle/>
          <a:p>
            <a:pPr algn="ctr"/>
            <a:endParaRPr lang="zh-CN" altLang="en-US" dirty="0">
              <a:latin typeface="微软雅黑" panose="020B0503020204020204" pitchFamily="34" charset="-122"/>
              <a:ea typeface="微软雅黑" panose="020B0503020204020204" pitchFamily="34" charset="-122"/>
            </a:endParaRPr>
          </a:p>
        </p:txBody>
      </p:sp>
      <p:sp>
        <p:nvSpPr>
          <p:cNvPr id="35" name="Text Box 33"/>
          <p:cNvSpPr txBox="1"/>
          <p:nvPr/>
        </p:nvSpPr>
        <p:spPr>
          <a:xfrm>
            <a:off x="2869249" y="3078399"/>
            <a:ext cx="640080" cy="368300"/>
          </a:xfrm>
          <a:prstGeom prst="rect">
            <a:avLst/>
          </a:prstGeom>
          <a:noFill/>
          <a:ln w="38100">
            <a:noFill/>
          </a:ln>
        </p:spPr>
        <p:txBody>
          <a:bodyPr wrap="none">
            <a:spAutoFit/>
          </a:bodyPr>
          <a:lstStyle/>
          <a:p>
            <a:pPr algn="ctr"/>
            <a:r>
              <a:rPr lang="zh-CN" altLang="en-US" dirty="0">
                <a:solidFill>
                  <a:srgbClr val="000000"/>
                </a:solidFill>
                <a:latin typeface="微软雅黑" panose="020B0503020204020204" pitchFamily="34" charset="-122"/>
                <a:ea typeface="微软雅黑" panose="020B0503020204020204" pitchFamily="34" charset="-122"/>
              </a:rPr>
              <a:t>开始</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36" name="Line 35"/>
          <p:cNvSpPr/>
          <p:nvPr/>
        </p:nvSpPr>
        <p:spPr>
          <a:xfrm>
            <a:off x="7788276" y="3281599"/>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 name="Line 36"/>
          <p:cNvSpPr/>
          <p:nvPr/>
        </p:nvSpPr>
        <p:spPr>
          <a:xfrm>
            <a:off x="3965576" y="3260962"/>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 name="Text Box 37"/>
          <p:cNvSpPr txBox="1"/>
          <p:nvPr/>
        </p:nvSpPr>
        <p:spPr>
          <a:xfrm>
            <a:off x="8565199" y="3102212"/>
            <a:ext cx="640080" cy="368300"/>
          </a:xfrm>
          <a:prstGeom prst="rect">
            <a:avLst/>
          </a:prstGeom>
          <a:noFill/>
          <a:ln w="38100">
            <a:noFill/>
          </a:ln>
        </p:spPr>
        <p:txBody>
          <a:bodyPr wrap="none">
            <a:spAutoFit/>
          </a:bodyPr>
          <a:lstStyle/>
          <a:p>
            <a:pPr algn="ctr"/>
            <a:r>
              <a:rPr lang="zh-CN" altLang="en-US" dirty="0">
                <a:solidFill>
                  <a:srgbClr val="000000"/>
                </a:solidFill>
                <a:latin typeface="微软雅黑" panose="020B0503020204020204" pitchFamily="34" charset="-122"/>
                <a:ea typeface="微软雅黑" panose="020B0503020204020204" pitchFamily="34" charset="-122"/>
              </a:rPr>
              <a:t>结束</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39" name="Picture 41"/>
          <p:cNvPicPr>
            <a:picLocks noChangeAspect="1"/>
          </p:cNvPicPr>
          <p:nvPr/>
        </p:nvPicPr>
        <p:blipFill>
          <a:blip r:embed="rId4"/>
          <a:stretch>
            <a:fillRect/>
          </a:stretch>
        </p:blipFill>
        <p:spPr>
          <a:xfrm>
            <a:off x="1431927" y="2324337"/>
            <a:ext cx="1062037" cy="777875"/>
          </a:xfrm>
          <a:prstGeom prst="rect">
            <a:avLst/>
          </a:prstGeom>
          <a:noFill/>
          <a:ln w="9525">
            <a:noFill/>
          </a:ln>
        </p:spPr>
      </p:pic>
      <p:pic>
        <p:nvPicPr>
          <p:cNvPr id="40" name="Picture 44"/>
          <p:cNvPicPr>
            <a:picLocks noChangeAspect="1"/>
          </p:cNvPicPr>
          <p:nvPr/>
        </p:nvPicPr>
        <p:blipFill>
          <a:blip r:embed="rId5"/>
          <a:stretch>
            <a:fillRect/>
          </a:stretch>
        </p:blipFill>
        <p:spPr>
          <a:xfrm>
            <a:off x="8985251" y="2306874"/>
            <a:ext cx="638175" cy="630238"/>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linds(horizontal)">
                                      <p:cBhvr>
                                        <p:cTn id="11" dur="500"/>
                                        <p:tgtEl>
                                          <p:spTgt spid="39"/>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linds(horizontal)">
                                      <p:cBhvr>
                                        <p:cTn id="15" dur="500"/>
                                        <p:tgtEl>
                                          <p:spTgt spid="35"/>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3000"/>
                            </p:stCondLst>
                            <p:childTnLst>
                              <p:par>
                                <p:cTn id="25" presetID="3" presetClass="entr" presetSubtype="1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childTnLst>
                          </p:cTn>
                        </p:par>
                        <p:par>
                          <p:cTn id="28" fill="hold">
                            <p:stCondLst>
                              <p:cond delay="3500"/>
                            </p:stCondLst>
                            <p:childTnLst>
                              <p:par>
                                <p:cTn id="29" presetID="3" presetClass="entr" presetSubtype="1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linds(horizontal)">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par>
                                <p:cTn id="40" presetID="2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left)">
                                      <p:cBhvr>
                                        <p:cTn id="54" dur="500"/>
                                        <p:tgtEl>
                                          <p:spTgt spid="3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20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20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0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2000"/>
                                        <p:tgtEl>
                                          <p:spTgt spid="1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0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2000"/>
                                        <p:tgtEl>
                                          <p:spTgt spid="2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2000"/>
                                        <p:tgtEl>
                                          <p:spTgt spid="2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20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0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2000"/>
                                        <p:tgtEl>
                                          <p:spTgt spid="2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10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1000"/>
                                        <p:tgtEl>
                                          <p:spTgt spid="2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1000"/>
                                        <p:tgtEl>
                                          <p:spTgt spid="3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1000"/>
                                        <p:tgtEl>
                                          <p:spTgt spid="3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fade">
                                      <p:cBhvr>
                                        <p:cTn id="12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14" grpId="0"/>
      <p:bldP spid="15" grpId="0"/>
      <p:bldP spid="16" grpId="0"/>
      <p:bldP spid="19" grpId="0" bldLvl="0" animBg="1"/>
      <p:bldP spid="20" grpId="0" bldLvl="0" animBg="1"/>
      <p:bldP spid="21" grpId="0" bldLvl="0" animBg="1"/>
      <p:bldP spid="22" grpId="0"/>
      <p:bldP spid="23" grpId="0"/>
      <p:bldP spid="24" grpId="0"/>
      <p:bldP spid="25" grpId="0"/>
      <p:bldP spid="26" grpId="0"/>
      <p:bldP spid="27" grpId="0"/>
      <p:bldP spid="28" grpId="0"/>
      <p:bldP spid="29" grpId="0"/>
      <p:bldP spid="30" grpId="0" bldLvl="0" animBg="1"/>
      <p:bldP spid="31" grpId="0" bldLvl="0" animBg="1"/>
      <p:bldP spid="32" grpId="0" bldLvl="0" animBg="1"/>
      <p:bldP spid="33" grpId="0"/>
      <p:bldP spid="35" grpId="0"/>
      <p:bldP spid="3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流水线技术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Rectangle 3"/>
          <p:cNvSpPr>
            <a:spLocks noGrp="1"/>
          </p:cNvSpPr>
          <p:nvPr>
            <p:ph idx="1"/>
          </p:nvPr>
        </p:nvSpPr>
        <p:spPr>
          <a:xfrm>
            <a:off x="871538" y="1837713"/>
            <a:ext cx="10515600" cy="465127"/>
          </a:xfrm>
        </p:spPr>
        <p:txBody>
          <a:bodyPr vert="horz" wrap="square" lIns="91440" tIns="45720" rIns="91440" bIns="45720" anchor="t" anchorCtr="0">
            <a:normAutofit/>
          </a:bodyPr>
          <a:lstStyle/>
          <a:p>
            <a:pPr eaLnBrk="1" hangingPunct="1">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 改进后的方案</a:t>
            </a:r>
            <a:r>
              <a:rPr lang="en-US" altLang="zh-CN" sz="2000" b="1" dirty="0">
                <a:solidFill>
                  <a:srgbClr val="C00000"/>
                </a:solidFill>
                <a:latin typeface="微软雅黑" panose="020B0503020204020204" pitchFamily="34" charset="-122"/>
                <a:ea typeface="微软雅黑" panose="020B0503020204020204" pitchFamily="34" charset="-122"/>
              </a:rPr>
              <a:t>2</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65" name="Rectangle 5"/>
          <p:cNvSpPr/>
          <p:nvPr/>
        </p:nvSpPr>
        <p:spPr>
          <a:xfrm>
            <a:off x="4181634" y="2814320"/>
            <a:ext cx="884238" cy="458788"/>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lstStyle/>
          <a:p>
            <a:pPr algn="ctr" eaLnBrk="1" hangingPunct="1"/>
            <a:r>
              <a:rPr lang="zh-CN" altLang="en-US" sz="2000" dirty="0">
                <a:solidFill>
                  <a:srgbClr val="000000"/>
                </a:solidFill>
                <a:latin typeface="Tahoma" panose="020B0604030504040204" pitchFamily="34" charset="0"/>
                <a:ea typeface="宋体" panose="02010600030101010101" pitchFamily="2" charset="-122"/>
              </a:rPr>
              <a:t>工序</a:t>
            </a:r>
            <a:r>
              <a:rPr lang="en-US" altLang="zh-CN" sz="2000" dirty="0">
                <a:solidFill>
                  <a:srgbClr val="000000"/>
                </a:solidFill>
                <a:latin typeface="Tahoma" panose="020B0604030504040204" pitchFamily="34" charset="0"/>
                <a:ea typeface="宋体" panose="02010600030101010101" pitchFamily="2" charset="-122"/>
              </a:rPr>
              <a:t>1</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66" name="Rectangle 6"/>
          <p:cNvSpPr/>
          <p:nvPr/>
        </p:nvSpPr>
        <p:spPr>
          <a:xfrm>
            <a:off x="5453222" y="2814320"/>
            <a:ext cx="885825" cy="458788"/>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nchorCtr="0"/>
          <a:lstStyle/>
          <a:p>
            <a:pPr algn="ctr" eaLnBrk="1" hangingPunct="1"/>
            <a:r>
              <a:rPr lang="zh-CN" altLang="en-US" sz="2000" dirty="0">
                <a:solidFill>
                  <a:srgbClr val="000000"/>
                </a:solidFill>
                <a:latin typeface="Tahoma" panose="020B0604030504040204" pitchFamily="34" charset="0"/>
                <a:ea typeface="宋体" panose="02010600030101010101" pitchFamily="2" charset="-122"/>
              </a:rPr>
              <a:t>工序</a:t>
            </a:r>
            <a:r>
              <a:rPr lang="en-US" altLang="zh-CN" sz="2000" dirty="0">
                <a:solidFill>
                  <a:srgbClr val="000000"/>
                </a:solidFill>
                <a:latin typeface="Tahoma" panose="020B0604030504040204" pitchFamily="34" charset="0"/>
                <a:ea typeface="宋体" panose="02010600030101010101" pitchFamily="2" charset="-122"/>
              </a:rPr>
              <a:t>2</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67" name="Rectangle 7"/>
          <p:cNvSpPr/>
          <p:nvPr/>
        </p:nvSpPr>
        <p:spPr>
          <a:xfrm>
            <a:off x="6670834" y="2814320"/>
            <a:ext cx="884238" cy="458788"/>
          </a:xfrm>
          <a:prstGeom prst="rect">
            <a:avLst/>
          </a:prstGeom>
          <a:solidFill>
            <a:srgbClr val="FFFF00"/>
          </a:solidFill>
          <a:ln w="9525" cap="flat" cmpd="sng">
            <a:solidFill>
              <a:srgbClr val="000000"/>
            </a:solidFill>
            <a:prstDash val="solid"/>
            <a:miter/>
            <a:headEnd type="none" w="med" len="med"/>
            <a:tailEnd type="none" w="med" len="med"/>
          </a:ln>
        </p:spPr>
        <p:txBody>
          <a:bodyPr wrap="none" anchor="ctr" anchorCtr="0"/>
          <a:lstStyle/>
          <a:p>
            <a:pPr algn="ctr" eaLnBrk="1" hangingPunct="1"/>
            <a:r>
              <a:rPr lang="zh-CN" altLang="en-US" sz="2000" dirty="0">
                <a:solidFill>
                  <a:srgbClr val="000000"/>
                </a:solidFill>
                <a:latin typeface="Tahoma" panose="020B0604030504040204" pitchFamily="34" charset="0"/>
                <a:ea typeface="宋体" panose="02010600030101010101" pitchFamily="2" charset="-122"/>
              </a:rPr>
              <a:t>工序</a:t>
            </a:r>
            <a:r>
              <a:rPr lang="en-US" altLang="zh-CN" sz="2000" dirty="0">
                <a:solidFill>
                  <a:srgbClr val="000000"/>
                </a:solidFill>
                <a:latin typeface="Tahoma" panose="020B0604030504040204" pitchFamily="34" charset="0"/>
                <a:ea typeface="宋体" panose="02010600030101010101" pitchFamily="2" charset="-122"/>
              </a:rPr>
              <a:t>3</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68" name="Line 8"/>
          <p:cNvSpPr/>
          <p:nvPr/>
        </p:nvSpPr>
        <p:spPr>
          <a:xfrm>
            <a:off x="3751422" y="3044508"/>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p>
        </p:txBody>
      </p:sp>
      <p:sp>
        <p:nvSpPr>
          <p:cNvPr id="69" name="Line 9"/>
          <p:cNvSpPr/>
          <p:nvPr/>
        </p:nvSpPr>
        <p:spPr>
          <a:xfrm>
            <a:off x="5053172" y="3066733"/>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p>
        </p:txBody>
      </p:sp>
      <p:sp>
        <p:nvSpPr>
          <p:cNvPr id="70" name="Line 10"/>
          <p:cNvSpPr/>
          <p:nvPr/>
        </p:nvSpPr>
        <p:spPr>
          <a:xfrm>
            <a:off x="6359684" y="3079433"/>
            <a:ext cx="273050" cy="0"/>
          </a:xfrm>
          <a:prstGeom prst="line">
            <a:avLst/>
          </a:prstGeom>
          <a:ln w="28575" cap="flat" cmpd="sng">
            <a:solidFill>
              <a:srgbClr val="000000"/>
            </a:solidFill>
            <a:prstDash val="solid"/>
            <a:headEnd type="none" w="med" len="med"/>
            <a:tailEnd type="triangle" w="med" len="med"/>
          </a:ln>
        </p:spPr>
        <p:txBody>
          <a:bodyPr/>
          <a:lstStyle/>
          <a:p>
            <a:endParaRPr lang="zh-CN" altLang="en-US"/>
          </a:p>
        </p:txBody>
      </p:sp>
      <p:sp>
        <p:nvSpPr>
          <p:cNvPr id="71" name="Line 11"/>
          <p:cNvSpPr/>
          <p:nvPr/>
        </p:nvSpPr>
        <p:spPr>
          <a:xfrm>
            <a:off x="7534434" y="3065145"/>
            <a:ext cx="387350" cy="0"/>
          </a:xfrm>
          <a:prstGeom prst="line">
            <a:avLst/>
          </a:prstGeom>
          <a:ln w="28575" cap="flat" cmpd="sng">
            <a:solidFill>
              <a:srgbClr val="000000"/>
            </a:solidFill>
            <a:prstDash val="solid"/>
            <a:headEnd type="none" w="med" len="med"/>
            <a:tailEnd type="triangle" w="med" len="med"/>
          </a:ln>
        </p:spPr>
        <p:txBody>
          <a:bodyPr/>
          <a:lstStyle/>
          <a:p>
            <a:endParaRPr lang="zh-CN" altLang="en-US"/>
          </a:p>
        </p:txBody>
      </p:sp>
      <p:sp>
        <p:nvSpPr>
          <p:cNvPr id="72" name="Line 12"/>
          <p:cNvSpPr/>
          <p:nvPr/>
        </p:nvSpPr>
        <p:spPr>
          <a:xfrm>
            <a:off x="3259297" y="5798820"/>
            <a:ext cx="5873750" cy="0"/>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73" name="Line 13"/>
          <p:cNvSpPr/>
          <p:nvPr/>
        </p:nvSpPr>
        <p:spPr>
          <a:xfrm flipV="1">
            <a:off x="3257709" y="3827145"/>
            <a:ext cx="0" cy="1957388"/>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74" name="Rectangle 14"/>
          <p:cNvSpPr/>
          <p:nvPr/>
        </p:nvSpPr>
        <p:spPr>
          <a:xfrm>
            <a:off x="4175284" y="4909820"/>
            <a:ext cx="1120775" cy="433388"/>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Times New Roman" panose="02020603050405020304" pitchFamily="18" charset="0"/>
                <a:ea typeface="宋体" panose="02010600030101010101" pitchFamily="2" charset="-122"/>
              </a:rPr>
              <a:t>1</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75" name="Rectangle 15"/>
          <p:cNvSpPr/>
          <p:nvPr/>
        </p:nvSpPr>
        <p:spPr>
          <a:xfrm>
            <a:off x="5288122" y="4395470"/>
            <a:ext cx="1109662"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Times New Roman" panose="02020603050405020304" pitchFamily="18" charset="0"/>
                <a:ea typeface="宋体" panose="02010600030101010101" pitchFamily="2" charset="-122"/>
              </a:rPr>
              <a:t>1</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76" name="Rectangle 16"/>
          <p:cNvSpPr/>
          <p:nvPr/>
        </p:nvSpPr>
        <p:spPr>
          <a:xfrm>
            <a:off x="3257709" y="5343208"/>
            <a:ext cx="91757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1</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77" name="Rectangle 17"/>
          <p:cNvSpPr/>
          <p:nvPr/>
        </p:nvSpPr>
        <p:spPr>
          <a:xfrm>
            <a:off x="4175284" y="5343208"/>
            <a:ext cx="111442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2</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78" name="Rectangle 18"/>
          <p:cNvSpPr/>
          <p:nvPr/>
        </p:nvSpPr>
        <p:spPr>
          <a:xfrm>
            <a:off x="5289709" y="4900295"/>
            <a:ext cx="1133475" cy="44291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2</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79" name="Rectangle 19"/>
          <p:cNvSpPr/>
          <p:nvPr/>
        </p:nvSpPr>
        <p:spPr>
          <a:xfrm>
            <a:off x="6402547" y="4395470"/>
            <a:ext cx="1114425"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2</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80" name="Rectangle 20"/>
          <p:cNvSpPr/>
          <p:nvPr/>
        </p:nvSpPr>
        <p:spPr>
          <a:xfrm>
            <a:off x="5289709" y="5333683"/>
            <a:ext cx="1112838"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3</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81" name="Rectangle 21"/>
          <p:cNvSpPr/>
          <p:nvPr/>
        </p:nvSpPr>
        <p:spPr>
          <a:xfrm>
            <a:off x="6402547" y="4909820"/>
            <a:ext cx="1114425" cy="44291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3</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82" name="Rectangle 22"/>
          <p:cNvSpPr/>
          <p:nvPr/>
        </p:nvSpPr>
        <p:spPr>
          <a:xfrm>
            <a:off x="7516972" y="4395470"/>
            <a:ext cx="1112837"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3</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83" name="Text Box 23"/>
          <p:cNvSpPr txBox="1"/>
          <p:nvPr/>
        </p:nvSpPr>
        <p:spPr>
          <a:xfrm>
            <a:off x="2464395" y="3638233"/>
            <a:ext cx="69762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ea typeface="黑体" panose="02010609060101010101" charset="-122"/>
              </a:rPr>
              <a:t>部件</a:t>
            </a:r>
            <a:endParaRPr lang="zh-CN" altLang="en-US" sz="2000" dirty="0">
              <a:solidFill>
                <a:srgbClr val="000000"/>
              </a:solidFill>
              <a:latin typeface="Tahoma" panose="020B0604030504040204" pitchFamily="34" charset="0"/>
              <a:ea typeface="黑体" panose="02010609060101010101" charset="-122"/>
            </a:endParaRPr>
          </a:p>
        </p:txBody>
      </p:sp>
      <p:sp>
        <p:nvSpPr>
          <p:cNvPr id="84" name="Text Box 24"/>
          <p:cNvSpPr txBox="1"/>
          <p:nvPr/>
        </p:nvSpPr>
        <p:spPr>
          <a:xfrm>
            <a:off x="2422500" y="4870133"/>
            <a:ext cx="82586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rPr>
              <a:t>工序</a:t>
            </a:r>
            <a:r>
              <a:rPr lang="en-US" altLang="zh-CN" sz="2000" dirty="0">
                <a:solidFill>
                  <a:srgbClr val="000000"/>
                </a:solidFill>
                <a:latin typeface="Times New Roman" panose="02020603050405020304" pitchFamily="18" charset="0"/>
              </a:rPr>
              <a:t>2</a:t>
            </a:r>
            <a:endParaRPr lang="en-US" altLang="zh-CN" sz="2000" dirty="0">
              <a:solidFill>
                <a:srgbClr val="000000"/>
              </a:solidFill>
              <a:latin typeface="Times New Roman" panose="02020603050405020304" pitchFamily="18" charset="0"/>
            </a:endParaRPr>
          </a:p>
        </p:txBody>
      </p:sp>
      <p:sp>
        <p:nvSpPr>
          <p:cNvPr id="85" name="Text Box 25"/>
          <p:cNvSpPr txBox="1"/>
          <p:nvPr/>
        </p:nvSpPr>
        <p:spPr>
          <a:xfrm>
            <a:off x="2436788" y="5362258"/>
            <a:ext cx="82586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rPr>
              <a:t>工序</a:t>
            </a:r>
            <a:r>
              <a:rPr lang="en-US" altLang="zh-CN" sz="2000" dirty="0">
                <a:solidFill>
                  <a:srgbClr val="000000"/>
                </a:solidFill>
                <a:latin typeface="Times New Roman" panose="02020603050405020304" pitchFamily="18" charset="0"/>
              </a:rPr>
              <a:t>1</a:t>
            </a:r>
            <a:endParaRPr lang="en-US" altLang="zh-CN" sz="2000" dirty="0">
              <a:solidFill>
                <a:srgbClr val="000000"/>
              </a:solidFill>
              <a:latin typeface="Times New Roman" panose="02020603050405020304" pitchFamily="18" charset="0"/>
            </a:endParaRPr>
          </a:p>
        </p:txBody>
      </p:sp>
      <p:sp>
        <p:nvSpPr>
          <p:cNvPr id="86" name="Text Box 26"/>
          <p:cNvSpPr txBox="1"/>
          <p:nvPr/>
        </p:nvSpPr>
        <p:spPr>
          <a:xfrm>
            <a:off x="2422500" y="4311333"/>
            <a:ext cx="82586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rPr>
              <a:t>工序</a:t>
            </a:r>
            <a:r>
              <a:rPr lang="en-US" altLang="zh-CN" sz="2000" dirty="0">
                <a:solidFill>
                  <a:srgbClr val="000000"/>
                </a:solidFill>
                <a:latin typeface="Times New Roman" panose="02020603050405020304" pitchFamily="18" charset="0"/>
              </a:rPr>
              <a:t>3</a:t>
            </a:r>
            <a:endParaRPr lang="en-US" altLang="zh-CN" sz="2000" dirty="0">
              <a:solidFill>
                <a:srgbClr val="000000"/>
              </a:solidFill>
              <a:latin typeface="Times New Roman" panose="02020603050405020304" pitchFamily="18" charset="0"/>
            </a:endParaRPr>
          </a:p>
        </p:txBody>
      </p:sp>
      <p:sp>
        <p:nvSpPr>
          <p:cNvPr id="87" name="Text Box 27"/>
          <p:cNvSpPr txBox="1"/>
          <p:nvPr/>
        </p:nvSpPr>
        <p:spPr>
          <a:xfrm>
            <a:off x="8557220" y="5973445"/>
            <a:ext cx="69762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ea typeface="黑体" panose="02010609060101010101" charset="-122"/>
              </a:rPr>
              <a:t>时间</a:t>
            </a:r>
            <a:endParaRPr lang="zh-CN" altLang="en-US" sz="2000" dirty="0">
              <a:solidFill>
                <a:srgbClr val="000000"/>
              </a:solidFill>
              <a:latin typeface="Tahoma" panose="020B0604030504040204" pitchFamily="34" charset="0"/>
              <a:ea typeface="黑体" panose="02010609060101010101" charset="-122"/>
            </a:endParaRPr>
          </a:p>
        </p:txBody>
      </p:sp>
      <p:sp>
        <p:nvSpPr>
          <p:cNvPr id="88" name="Text Box 28"/>
          <p:cNvSpPr txBox="1"/>
          <p:nvPr/>
        </p:nvSpPr>
        <p:spPr>
          <a:xfrm>
            <a:off x="4000342" y="5789295"/>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89" name="Text Box 29"/>
          <p:cNvSpPr txBox="1"/>
          <p:nvPr/>
        </p:nvSpPr>
        <p:spPr>
          <a:xfrm>
            <a:off x="5156042" y="5784533"/>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2</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90" name="Text Box 30"/>
          <p:cNvSpPr txBox="1"/>
          <p:nvPr/>
        </p:nvSpPr>
        <p:spPr>
          <a:xfrm>
            <a:off x="6270467" y="5775008"/>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3</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91" name="Text Box 31"/>
          <p:cNvSpPr txBox="1"/>
          <p:nvPr/>
        </p:nvSpPr>
        <p:spPr>
          <a:xfrm>
            <a:off x="7451567" y="5775008"/>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4</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92" name="Text Box 32"/>
          <p:cNvSpPr txBox="1"/>
          <p:nvPr/>
        </p:nvSpPr>
        <p:spPr>
          <a:xfrm>
            <a:off x="8539004" y="5760720"/>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5</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93" name="Line 36"/>
          <p:cNvSpPr/>
          <p:nvPr/>
        </p:nvSpPr>
        <p:spPr>
          <a:xfrm flipV="1">
            <a:off x="6402547" y="4171633"/>
            <a:ext cx="14287" cy="214312"/>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94" name="Line 40"/>
          <p:cNvSpPr/>
          <p:nvPr/>
        </p:nvSpPr>
        <p:spPr>
          <a:xfrm flipV="1">
            <a:off x="7516972" y="4185920"/>
            <a:ext cx="0" cy="200025"/>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95" name="Line 41"/>
          <p:cNvSpPr/>
          <p:nvPr/>
        </p:nvSpPr>
        <p:spPr>
          <a:xfrm flipV="1">
            <a:off x="8617109" y="4171633"/>
            <a:ext cx="14288" cy="214312"/>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96" name="Text Box 42"/>
          <p:cNvSpPr txBox="1"/>
          <p:nvPr/>
        </p:nvSpPr>
        <p:spPr>
          <a:xfrm>
            <a:off x="3039269" y="2860358"/>
            <a:ext cx="640080" cy="368300"/>
          </a:xfrm>
          <a:prstGeom prst="rect">
            <a:avLst/>
          </a:prstGeom>
          <a:noFill/>
          <a:ln w="38100">
            <a:noFill/>
          </a:ln>
        </p:spPr>
        <p:txBody>
          <a:bodyPr wrap="none">
            <a:spAutoFit/>
          </a:bodyPr>
          <a:lstStyle/>
          <a:p>
            <a:pPr algn="ctr"/>
            <a:r>
              <a:rPr lang="zh-CN" altLang="en-US" dirty="0">
                <a:solidFill>
                  <a:srgbClr val="000000"/>
                </a:solidFill>
                <a:latin typeface="黑体" panose="02010609060101010101" charset="-122"/>
                <a:ea typeface="黑体" panose="02010609060101010101" charset="-122"/>
              </a:rPr>
              <a:t>开始</a:t>
            </a:r>
            <a:endParaRPr lang="zh-CN" altLang="en-US" dirty="0">
              <a:solidFill>
                <a:srgbClr val="000000"/>
              </a:solidFill>
              <a:latin typeface="黑体" panose="02010609060101010101" charset="-122"/>
              <a:ea typeface="黑体" panose="02010609060101010101" charset="-122"/>
            </a:endParaRPr>
          </a:p>
        </p:txBody>
      </p:sp>
      <p:sp>
        <p:nvSpPr>
          <p:cNvPr id="97" name="Text Box 43"/>
          <p:cNvSpPr txBox="1"/>
          <p:nvPr/>
        </p:nvSpPr>
        <p:spPr>
          <a:xfrm>
            <a:off x="7992269" y="2884170"/>
            <a:ext cx="640080" cy="368300"/>
          </a:xfrm>
          <a:prstGeom prst="rect">
            <a:avLst/>
          </a:prstGeom>
          <a:noFill/>
          <a:ln w="38100">
            <a:noFill/>
          </a:ln>
        </p:spPr>
        <p:txBody>
          <a:bodyPr wrap="none">
            <a:spAutoFit/>
          </a:bodyPr>
          <a:lstStyle/>
          <a:p>
            <a:pPr algn="ctr"/>
            <a:r>
              <a:rPr lang="zh-CN" altLang="en-US" dirty="0">
                <a:solidFill>
                  <a:srgbClr val="000000"/>
                </a:solidFill>
                <a:latin typeface="黑体" panose="02010609060101010101" charset="-122"/>
                <a:ea typeface="黑体" panose="02010609060101010101" charset="-122"/>
              </a:rPr>
              <a:t>结束</a:t>
            </a:r>
            <a:endParaRPr lang="zh-CN" altLang="en-US" dirty="0">
              <a:solidFill>
                <a:srgbClr val="000000"/>
              </a:solidFill>
              <a:latin typeface="黑体" panose="02010609060101010101" charset="-122"/>
              <a:ea typeface="黑体" panose="02010609060101010101" charset="-122"/>
            </a:endParaRPr>
          </a:p>
        </p:txBody>
      </p:sp>
      <p:pic>
        <p:nvPicPr>
          <p:cNvPr id="98" name="Picture 44"/>
          <p:cNvPicPr>
            <a:picLocks noChangeAspect="1"/>
          </p:cNvPicPr>
          <p:nvPr/>
        </p:nvPicPr>
        <p:blipFill>
          <a:blip r:embed="rId4"/>
          <a:stretch>
            <a:fillRect/>
          </a:stretch>
        </p:blipFill>
        <p:spPr>
          <a:xfrm>
            <a:off x="1973422" y="2398395"/>
            <a:ext cx="1062037" cy="777875"/>
          </a:xfrm>
          <a:prstGeom prst="rect">
            <a:avLst/>
          </a:prstGeom>
          <a:noFill/>
          <a:ln w="9525">
            <a:noFill/>
          </a:ln>
        </p:spPr>
      </p:pic>
      <p:sp>
        <p:nvSpPr>
          <p:cNvPr id="99" name="AutoShape 46"/>
          <p:cNvSpPr/>
          <p:nvPr/>
        </p:nvSpPr>
        <p:spPr>
          <a:xfrm>
            <a:off x="4145122" y="2742883"/>
            <a:ext cx="971550" cy="600075"/>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p>
            <a:pPr algn="ctr"/>
            <a:endParaRPr lang="zh-CN" altLang="en-US" dirty="0">
              <a:latin typeface="Times New Roman" panose="02020603050405020304" pitchFamily="18" charset="0"/>
            </a:endParaRPr>
          </a:p>
        </p:txBody>
      </p:sp>
      <p:sp>
        <p:nvSpPr>
          <p:cNvPr id="100" name="AutoShape 47"/>
          <p:cNvSpPr/>
          <p:nvPr/>
        </p:nvSpPr>
        <p:spPr>
          <a:xfrm>
            <a:off x="5411947" y="2752408"/>
            <a:ext cx="971550" cy="600075"/>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p>
            <a:pPr algn="ctr"/>
            <a:endParaRPr lang="zh-CN" altLang="en-US" dirty="0">
              <a:latin typeface="Times New Roman" panose="02020603050405020304" pitchFamily="18" charset="0"/>
            </a:endParaRPr>
          </a:p>
        </p:txBody>
      </p:sp>
      <p:sp>
        <p:nvSpPr>
          <p:cNvPr id="101" name="AutoShape 48"/>
          <p:cNvSpPr/>
          <p:nvPr/>
        </p:nvSpPr>
        <p:spPr>
          <a:xfrm>
            <a:off x="6635909" y="2761933"/>
            <a:ext cx="971550" cy="600075"/>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p>
            <a:pPr algn="ctr"/>
            <a:endParaRPr lang="zh-CN" altLang="en-US" dirty="0">
              <a:latin typeface="Times New Roman" panose="02020603050405020304" pitchFamily="18" charset="0"/>
            </a:endParaRPr>
          </a:p>
        </p:txBody>
      </p:sp>
      <p:pic>
        <p:nvPicPr>
          <p:cNvPr id="102" name="Picture 49"/>
          <p:cNvPicPr>
            <a:picLocks noChangeAspect="1"/>
          </p:cNvPicPr>
          <p:nvPr/>
        </p:nvPicPr>
        <p:blipFill>
          <a:blip r:embed="rId5"/>
          <a:stretch>
            <a:fillRect/>
          </a:stretch>
        </p:blipFill>
        <p:spPr>
          <a:xfrm>
            <a:off x="8640922" y="2388870"/>
            <a:ext cx="638175" cy="630238"/>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10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1000"/>
                                        <p:tgtEl>
                                          <p:spTgt spid="85"/>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1000"/>
                                        <p:tgtEl>
                                          <p:spTgt spid="73"/>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000"/>
                                        <p:tgtEl>
                                          <p:spTgt spid="7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1000"/>
                                        <p:tgtEl>
                                          <p:spTgt spid="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1000"/>
                                        <p:tgtEl>
                                          <p:spTgt spid="8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10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1000"/>
                                        <p:tgtEl>
                                          <p:spTgt spid="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1000"/>
                                        <p:tgtEl>
                                          <p:spTgt spid="9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1000"/>
                                        <p:tgtEl>
                                          <p:spTgt spid="9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left)">
                                      <p:cBhvr>
                                        <p:cTn id="50" dur="500"/>
                                        <p:tgtEl>
                                          <p:spTgt spid="7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wipe(left)">
                                      <p:cBhvr>
                                        <p:cTn id="58" dur="500"/>
                                        <p:tgtEl>
                                          <p:spTgt spid="7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wipe(left)">
                                      <p:cBhvr>
                                        <p:cTn id="61" dur="500"/>
                                        <p:tgtEl>
                                          <p:spTgt spid="7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wipe(left)">
                                      <p:cBhvr>
                                        <p:cTn id="64" dur="500"/>
                                        <p:tgtEl>
                                          <p:spTgt spid="8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wipe(left)">
                                      <p:cBhvr>
                                        <p:cTn id="69" dur="500"/>
                                        <p:tgtEl>
                                          <p:spTgt spid="79"/>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wipe(left)">
                                      <p:cBhvr>
                                        <p:cTn id="72" dur="500"/>
                                        <p:tgtEl>
                                          <p:spTgt spid="8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wipe(down)">
                                      <p:cBhvr>
                                        <p:cTn id="82" dur="500"/>
                                        <p:tgtEl>
                                          <p:spTgt spid="93"/>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94"/>
                                        </p:tgtEl>
                                        <p:attrNameLst>
                                          <p:attrName>style.visibility</p:attrName>
                                        </p:attrNameLst>
                                      </p:cBhvr>
                                      <p:to>
                                        <p:strVal val="visible"/>
                                      </p:to>
                                    </p:set>
                                    <p:animEffect transition="in" filter="wipe(down)">
                                      <p:cBhvr>
                                        <p:cTn id="86" dur="500"/>
                                        <p:tgtEl>
                                          <p:spTgt spid="94"/>
                                        </p:tgtEl>
                                      </p:cBhvr>
                                    </p:animEffect>
                                  </p:childTnLst>
                                </p:cTn>
                              </p:par>
                            </p:childTnLst>
                          </p:cTn>
                        </p:par>
                        <p:par>
                          <p:cTn id="87" fill="hold">
                            <p:stCondLst>
                              <p:cond delay="1000"/>
                            </p:stCondLst>
                            <p:childTnLst>
                              <p:par>
                                <p:cTn id="88" presetID="22" presetClass="entr" presetSubtype="4" fill="hold" nodeType="after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wipe(down)">
                                      <p:cBhvr>
                                        <p:cTn id="9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5" grpId="0" bldLvl="0" animBg="1"/>
      <p:bldP spid="76" grpId="0" bldLvl="0" animBg="1"/>
      <p:bldP spid="77" grpId="0" bldLvl="0" animBg="1"/>
      <p:bldP spid="78" grpId="0" bldLvl="0" animBg="1"/>
      <p:bldP spid="79" grpId="0" bldLvl="0" animBg="1"/>
      <p:bldP spid="80" grpId="0" bldLvl="0" animBg="1"/>
      <p:bldP spid="81" grpId="0" bldLvl="0" animBg="1"/>
      <p:bldP spid="82" grpId="0" bldLvl="0" animBg="1"/>
      <p:bldP spid="83" grpId="0"/>
      <p:bldP spid="84" grpId="0"/>
      <p:bldP spid="85" grpId="0"/>
      <p:bldP spid="86" grpId="0"/>
      <p:bldP spid="87" grpId="0"/>
      <p:bldP spid="88" grpId="0"/>
      <p:bldP spid="89" grpId="0"/>
      <p:bldP spid="90" grpId="0"/>
      <p:bldP spid="91" grpId="0"/>
      <p:bldP spid="9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流水线技术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8" name="Rectangle 3"/>
          <p:cNvSpPr>
            <a:spLocks noGrp="1"/>
          </p:cNvSpPr>
          <p:nvPr>
            <p:ph idx="1"/>
          </p:nvPr>
        </p:nvSpPr>
        <p:spPr>
          <a:xfrm>
            <a:off x="597859" y="1759585"/>
            <a:ext cx="4027724" cy="4528186"/>
          </a:xfrm>
        </p:spPr>
        <p:txBody>
          <a:bodyPr vert="horz" wrap="square" lIns="91440" tIns="45720" rIns="91440" bIns="45720" anchor="t" anchorCtr="0">
            <a:noAutofit/>
          </a:bodyPr>
          <a:lstStyle/>
          <a:p>
            <a:pPr eaLnBrk="1" hangingPunct="1">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第二种方案分析</a:t>
            </a:r>
            <a:endParaRPr lang="zh-CN" altLang="en-US" sz="2000" b="1"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0" dirty="0">
                <a:latin typeface="微软雅黑" panose="020B0503020204020204" pitchFamily="34" charset="-122"/>
                <a:ea typeface="微软雅黑" panose="020B0503020204020204" pitchFamily="34" charset="-122"/>
              </a:rPr>
              <a:t>从微观看</a:t>
            </a:r>
            <a:endParaRPr lang="zh-CN" altLang="en-US" sz="2000" b="0" dirty="0">
              <a:latin typeface="微软雅黑" panose="020B0503020204020204" pitchFamily="34" charset="-122"/>
              <a:ea typeface="微软雅黑" panose="020B0503020204020204" pitchFamily="34" charset="-122"/>
            </a:endParaRPr>
          </a:p>
          <a:p>
            <a:pPr lvl="1" eaLnBrk="1" hangingPunct="1">
              <a:lnSpc>
                <a:spcPct val="150000"/>
              </a:lnSpc>
            </a:pPr>
            <a:r>
              <a:rPr lang="zh-CN" altLang="en-US" sz="2000" dirty="0">
                <a:latin typeface="微软雅黑" panose="020B0503020204020204" pitchFamily="34" charset="-122"/>
                <a:ea typeface="微软雅黑" panose="020B0503020204020204" pitchFamily="34" charset="-122"/>
              </a:rPr>
              <a:t>单件产品的生产时间不变</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和原来的方案相同</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000" b="0" dirty="0">
                <a:latin typeface="微软雅黑" panose="020B0503020204020204" pitchFamily="34" charset="-122"/>
                <a:ea typeface="微软雅黑" panose="020B0503020204020204" pitchFamily="34" charset="-122"/>
              </a:rPr>
              <a:t>从宏观看（</a:t>
            </a:r>
            <a:r>
              <a:rPr lang="zh-CN" altLang="en-US" sz="2000" b="0" dirty="0">
                <a:solidFill>
                  <a:srgbClr val="FF0000"/>
                </a:solidFill>
                <a:latin typeface="微软雅黑" panose="020B0503020204020204" pitchFamily="34" charset="-122"/>
                <a:ea typeface="微软雅黑" panose="020B0503020204020204" pitchFamily="34" charset="-122"/>
              </a:rPr>
              <a:t>在稳定情况下</a:t>
            </a:r>
            <a:r>
              <a:rPr lang="zh-CN" altLang="en-US" sz="2000" b="0" dirty="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a:p>
            <a:pPr lvl="1" eaLnBrk="1" hangingPunct="1">
              <a:lnSpc>
                <a:spcPct val="150000"/>
              </a:lnSpc>
            </a:pPr>
            <a:r>
              <a:rPr lang="zh-CN" altLang="en-US" sz="2000" dirty="0">
                <a:latin typeface="微软雅黑" panose="020B0503020204020204" pitchFamily="34" charset="-122"/>
                <a:ea typeface="微软雅黑" panose="020B0503020204020204" pitchFamily="34" charset="-122"/>
              </a:rPr>
              <a:t>每分钟，</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件产品进入流水线，</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件成品离开流水线，不需要增加任何设备（</a:t>
            </a:r>
            <a:r>
              <a:rPr lang="zh-CN" altLang="en-US" sz="2000" dirty="0">
                <a:solidFill>
                  <a:srgbClr val="FF0000"/>
                </a:solidFill>
                <a:latin typeface="微软雅黑" panose="020B0503020204020204" pitchFamily="34" charset="-122"/>
                <a:ea typeface="微软雅黑" panose="020B0503020204020204" pitchFamily="34" charset="-122"/>
              </a:rPr>
              <a:t>和原来的方案不同</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39" name="Line 12"/>
          <p:cNvSpPr/>
          <p:nvPr/>
        </p:nvSpPr>
        <p:spPr>
          <a:xfrm>
            <a:off x="5400517" y="4842949"/>
            <a:ext cx="5873750" cy="0"/>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40" name="Line 13"/>
          <p:cNvSpPr/>
          <p:nvPr/>
        </p:nvSpPr>
        <p:spPr>
          <a:xfrm flipV="1">
            <a:off x="5398929" y="2871274"/>
            <a:ext cx="0" cy="1957388"/>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41" name="Rectangle 14"/>
          <p:cNvSpPr/>
          <p:nvPr/>
        </p:nvSpPr>
        <p:spPr>
          <a:xfrm>
            <a:off x="6316504" y="3953949"/>
            <a:ext cx="1120775" cy="433388"/>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Times New Roman" panose="02020603050405020304" pitchFamily="18" charset="0"/>
                <a:ea typeface="宋体" panose="02010600030101010101" pitchFamily="2" charset="-122"/>
              </a:rPr>
              <a:t>1</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42" name="Rectangle 15"/>
          <p:cNvSpPr/>
          <p:nvPr/>
        </p:nvSpPr>
        <p:spPr>
          <a:xfrm>
            <a:off x="7429342" y="3439599"/>
            <a:ext cx="1109662"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dirty="0">
                <a:solidFill>
                  <a:srgbClr val="000000"/>
                </a:solidFill>
                <a:latin typeface="Times New Roman" panose="02020603050405020304" pitchFamily="18" charset="0"/>
                <a:ea typeface="宋体" panose="02010600030101010101" pitchFamily="2" charset="-122"/>
              </a:rPr>
              <a:t>1</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43" name="Rectangle 16"/>
          <p:cNvSpPr/>
          <p:nvPr/>
        </p:nvSpPr>
        <p:spPr>
          <a:xfrm>
            <a:off x="5398929" y="4387337"/>
            <a:ext cx="91757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1</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4" name="Rectangle 17"/>
          <p:cNvSpPr/>
          <p:nvPr/>
        </p:nvSpPr>
        <p:spPr>
          <a:xfrm>
            <a:off x="6316504" y="4387337"/>
            <a:ext cx="111442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2</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5" name="Rectangle 18"/>
          <p:cNvSpPr/>
          <p:nvPr/>
        </p:nvSpPr>
        <p:spPr>
          <a:xfrm>
            <a:off x="7430929" y="3944424"/>
            <a:ext cx="1133475" cy="44291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2</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6" name="Rectangle 19"/>
          <p:cNvSpPr/>
          <p:nvPr/>
        </p:nvSpPr>
        <p:spPr>
          <a:xfrm>
            <a:off x="8543767" y="3439599"/>
            <a:ext cx="1114425"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2</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7" name="Rectangle 20"/>
          <p:cNvSpPr/>
          <p:nvPr/>
        </p:nvSpPr>
        <p:spPr>
          <a:xfrm>
            <a:off x="7430929" y="4377812"/>
            <a:ext cx="1112838"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3</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8" name="Rectangle 21"/>
          <p:cNvSpPr/>
          <p:nvPr/>
        </p:nvSpPr>
        <p:spPr>
          <a:xfrm>
            <a:off x="8543767" y="3953949"/>
            <a:ext cx="1114425" cy="44291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3</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9" name="Rectangle 22"/>
          <p:cNvSpPr/>
          <p:nvPr/>
        </p:nvSpPr>
        <p:spPr>
          <a:xfrm>
            <a:off x="9658192" y="3439599"/>
            <a:ext cx="1112837"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2000" dirty="0">
                <a:solidFill>
                  <a:srgbClr val="000000"/>
                </a:solidFill>
                <a:latin typeface="Tahoma" panose="020B0604030504040204" pitchFamily="34" charset="0"/>
                <a:ea typeface="宋体" panose="02010600030101010101" pitchFamily="2" charset="-122"/>
              </a:rPr>
              <a:t>3</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50" name="Text Box 23"/>
          <p:cNvSpPr txBox="1"/>
          <p:nvPr/>
        </p:nvSpPr>
        <p:spPr>
          <a:xfrm>
            <a:off x="4605615" y="2682362"/>
            <a:ext cx="69762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ea typeface="黑体" panose="02010609060101010101" charset="-122"/>
              </a:rPr>
              <a:t>部件</a:t>
            </a:r>
            <a:endParaRPr lang="zh-CN" altLang="en-US" sz="2000" dirty="0">
              <a:solidFill>
                <a:srgbClr val="000000"/>
              </a:solidFill>
              <a:latin typeface="Tahoma" panose="020B0604030504040204" pitchFamily="34" charset="0"/>
              <a:ea typeface="黑体" panose="02010609060101010101" charset="-122"/>
            </a:endParaRPr>
          </a:p>
        </p:txBody>
      </p:sp>
      <p:sp>
        <p:nvSpPr>
          <p:cNvPr id="51" name="Text Box 24"/>
          <p:cNvSpPr txBox="1"/>
          <p:nvPr/>
        </p:nvSpPr>
        <p:spPr>
          <a:xfrm>
            <a:off x="4563720" y="3914262"/>
            <a:ext cx="82586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rPr>
              <a:t>工序</a:t>
            </a:r>
            <a:r>
              <a:rPr lang="en-US" altLang="zh-CN" sz="2000" dirty="0">
                <a:solidFill>
                  <a:srgbClr val="000000"/>
                </a:solidFill>
                <a:latin typeface="Times New Roman" panose="02020603050405020304" pitchFamily="18" charset="0"/>
              </a:rPr>
              <a:t>2</a:t>
            </a:r>
            <a:endParaRPr lang="en-US" altLang="zh-CN" sz="2000" dirty="0">
              <a:solidFill>
                <a:srgbClr val="000000"/>
              </a:solidFill>
              <a:latin typeface="Times New Roman" panose="02020603050405020304" pitchFamily="18" charset="0"/>
            </a:endParaRPr>
          </a:p>
        </p:txBody>
      </p:sp>
      <p:sp>
        <p:nvSpPr>
          <p:cNvPr id="52" name="Text Box 25"/>
          <p:cNvSpPr txBox="1"/>
          <p:nvPr/>
        </p:nvSpPr>
        <p:spPr>
          <a:xfrm>
            <a:off x="4578008" y="4406387"/>
            <a:ext cx="82586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rPr>
              <a:t>工序</a:t>
            </a:r>
            <a:r>
              <a:rPr lang="en-US" altLang="zh-CN" sz="2000" dirty="0">
                <a:solidFill>
                  <a:srgbClr val="000000"/>
                </a:solidFill>
                <a:latin typeface="Times New Roman" panose="02020603050405020304" pitchFamily="18" charset="0"/>
              </a:rPr>
              <a:t>1</a:t>
            </a:r>
            <a:endParaRPr lang="en-US" altLang="zh-CN" sz="2000" dirty="0">
              <a:solidFill>
                <a:srgbClr val="000000"/>
              </a:solidFill>
              <a:latin typeface="Times New Roman" panose="02020603050405020304" pitchFamily="18" charset="0"/>
            </a:endParaRPr>
          </a:p>
        </p:txBody>
      </p:sp>
      <p:sp>
        <p:nvSpPr>
          <p:cNvPr id="53" name="Text Box 26"/>
          <p:cNvSpPr txBox="1"/>
          <p:nvPr/>
        </p:nvSpPr>
        <p:spPr>
          <a:xfrm>
            <a:off x="4563720" y="3355462"/>
            <a:ext cx="82586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rPr>
              <a:t>工序</a:t>
            </a:r>
            <a:r>
              <a:rPr lang="en-US" altLang="zh-CN" sz="2000" dirty="0">
                <a:solidFill>
                  <a:srgbClr val="000000"/>
                </a:solidFill>
                <a:latin typeface="Times New Roman" panose="02020603050405020304" pitchFamily="18" charset="0"/>
              </a:rPr>
              <a:t>3</a:t>
            </a:r>
            <a:endParaRPr lang="en-US" altLang="zh-CN" sz="2000" dirty="0">
              <a:solidFill>
                <a:srgbClr val="000000"/>
              </a:solidFill>
              <a:latin typeface="Times New Roman" panose="02020603050405020304" pitchFamily="18" charset="0"/>
            </a:endParaRPr>
          </a:p>
        </p:txBody>
      </p:sp>
      <p:sp>
        <p:nvSpPr>
          <p:cNvPr id="54" name="Text Box 27"/>
          <p:cNvSpPr txBox="1"/>
          <p:nvPr/>
        </p:nvSpPr>
        <p:spPr>
          <a:xfrm>
            <a:off x="10698440" y="5017574"/>
            <a:ext cx="697627" cy="400110"/>
          </a:xfrm>
          <a:prstGeom prst="rect">
            <a:avLst/>
          </a:prstGeom>
          <a:noFill/>
          <a:ln w="9525">
            <a:noFill/>
          </a:ln>
        </p:spPr>
        <p:txBody>
          <a:bodyPr wrap="none">
            <a:spAutoFit/>
          </a:bodyPr>
          <a:lstStyle/>
          <a:p>
            <a:pPr algn="ctr" eaLnBrk="1" hangingPunct="1"/>
            <a:r>
              <a:rPr lang="zh-CN" altLang="en-US" sz="2000" dirty="0">
                <a:solidFill>
                  <a:srgbClr val="000000"/>
                </a:solidFill>
                <a:latin typeface="Tahoma" panose="020B0604030504040204" pitchFamily="34" charset="0"/>
                <a:ea typeface="黑体" panose="02010609060101010101" charset="-122"/>
              </a:rPr>
              <a:t>时间</a:t>
            </a:r>
            <a:endParaRPr lang="zh-CN" altLang="en-US" sz="2000" dirty="0">
              <a:solidFill>
                <a:srgbClr val="000000"/>
              </a:solidFill>
              <a:latin typeface="Tahoma" panose="020B0604030504040204" pitchFamily="34" charset="0"/>
              <a:ea typeface="黑体" panose="02010609060101010101" charset="-122"/>
            </a:endParaRPr>
          </a:p>
        </p:txBody>
      </p:sp>
      <p:sp>
        <p:nvSpPr>
          <p:cNvPr id="55" name="Text Box 28"/>
          <p:cNvSpPr txBox="1"/>
          <p:nvPr/>
        </p:nvSpPr>
        <p:spPr>
          <a:xfrm>
            <a:off x="6141562" y="4833424"/>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56" name="Text Box 29"/>
          <p:cNvSpPr txBox="1"/>
          <p:nvPr/>
        </p:nvSpPr>
        <p:spPr>
          <a:xfrm>
            <a:off x="7297262" y="4828662"/>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2</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57" name="Text Box 30"/>
          <p:cNvSpPr txBox="1"/>
          <p:nvPr/>
        </p:nvSpPr>
        <p:spPr>
          <a:xfrm>
            <a:off x="8411687" y="4819137"/>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3</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58" name="Text Box 31"/>
          <p:cNvSpPr txBox="1"/>
          <p:nvPr/>
        </p:nvSpPr>
        <p:spPr>
          <a:xfrm>
            <a:off x="9592787" y="4819137"/>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4</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59" name="Text Box 32"/>
          <p:cNvSpPr txBox="1"/>
          <p:nvPr/>
        </p:nvSpPr>
        <p:spPr>
          <a:xfrm>
            <a:off x="10680224" y="4804849"/>
            <a:ext cx="297180" cy="368300"/>
          </a:xfrm>
          <a:prstGeom prst="rect">
            <a:avLst/>
          </a:prstGeom>
          <a:noFill/>
          <a:ln w="9525">
            <a:noFill/>
          </a:ln>
        </p:spPr>
        <p:txBody>
          <a:bodyPr wrap="none">
            <a:spAutoFit/>
          </a:bodyPr>
          <a:lstStyle/>
          <a:p>
            <a:pPr algn="r"/>
            <a:r>
              <a:rPr lang="en-US" altLang="zh-CN" dirty="0">
                <a:solidFill>
                  <a:srgbClr val="000000"/>
                </a:solidFill>
                <a:latin typeface="Times New Roman" panose="02020603050405020304" pitchFamily="18" charset="0"/>
                <a:ea typeface="宋体" panose="02010600030101010101" pitchFamily="2" charset="-122"/>
              </a:rPr>
              <a:t>5</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63" name="Line 32"/>
          <p:cNvSpPr/>
          <p:nvPr/>
        </p:nvSpPr>
        <p:spPr>
          <a:xfrm flipV="1">
            <a:off x="8532776" y="3049134"/>
            <a:ext cx="0" cy="414338"/>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64" name="Line 33"/>
          <p:cNvSpPr/>
          <p:nvPr/>
        </p:nvSpPr>
        <p:spPr>
          <a:xfrm flipH="1" flipV="1">
            <a:off x="9632913" y="3077709"/>
            <a:ext cx="14288" cy="385763"/>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103" name="Line 34"/>
          <p:cNvSpPr/>
          <p:nvPr/>
        </p:nvSpPr>
        <p:spPr>
          <a:xfrm flipV="1">
            <a:off x="10747338" y="3077709"/>
            <a:ext cx="14288" cy="385763"/>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104" name="AutoShape 44"/>
          <p:cNvSpPr/>
          <p:nvPr/>
        </p:nvSpPr>
        <p:spPr>
          <a:xfrm>
            <a:off x="5375238" y="3377747"/>
            <a:ext cx="5457825" cy="1485900"/>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p>
            <a:pPr algn="ctr"/>
            <a:endParaRPr lang="zh-CN" altLang="en-US" dirty="0">
              <a:latin typeface="Times New Roman" panose="02020603050405020304" pitchFamily="18" charset="0"/>
            </a:endParaRPr>
          </a:p>
        </p:txBody>
      </p:sp>
      <p:pic>
        <p:nvPicPr>
          <p:cNvPr id="105" name="Picture 47"/>
          <p:cNvPicPr>
            <a:picLocks noChangeAspect="1"/>
          </p:cNvPicPr>
          <p:nvPr/>
        </p:nvPicPr>
        <p:blipFill>
          <a:blip r:embed="rId4"/>
          <a:stretch>
            <a:fillRect/>
          </a:stretch>
        </p:blipFill>
        <p:spPr>
          <a:xfrm>
            <a:off x="8227976" y="2452234"/>
            <a:ext cx="638175" cy="630238"/>
          </a:xfrm>
          <a:prstGeom prst="rect">
            <a:avLst/>
          </a:prstGeom>
          <a:noFill/>
          <a:ln w="9525">
            <a:noFill/>
          </a:ln>
        </p:spPr>
      </p:pic>
      <p:pic>
        <p:nvPicPr>
          <p:cNvPr id="106" name="Picture 48"/>
          <p:cNvPicPr>
            <a:picLocks noChangeAspect="1"/>
          </p:cNvPicPr>
          <p:nvPr/>
        </p:nvPicPr>
        <p:blipFill>
          <a:blip r:embed="rId4"/>
          <a:stretch>
            <a:fillRect/>
          </a:stretch>
        </p:blipFill>
        <p:spPr>
          <a:xfrm>
            <a:off x="9351926" y="2447472"/>
            <a:ext cx="638175" cy="630237"/>
          </a:xfrm>
          <a:prstGeom prst="rect">
            <a:avLst/>
          </a:prstGeom>
          <a:noFill/>
          <a:ln w="9525">
            <a:noFill/>
          </a:ln>
        </p:spPr>
      </p:pic>
      <p:pic>
        <p:nvPicPr>
          <p:cNvPr id="107" name="Picture 49"/>
          <p:cNvPicPr>
            <a:picLocks noChangeAspect="1"/>
          </p:cNvPicPr>
          <p:nvPr/>
        </p:nvPicPr>
        <p:blipFill>
          <a:blip r:embed="rId4"/>
          <a:stretch>
            <a:fillRect/>
          </a:stretch>
        </p:blipFill>
        <p:spPr>
          <a:xfrm>
            <a:off x="10466351" y="2447472"/>
            <a:ext cx="638175" cy="630237"/>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10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10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1000"/>
                                        <p:tgtEl>
                                          <p:spTgt spid="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10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left)">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left)">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blinds(horizontal)">
                                      <p:cBhvr>
                                        <p:cTn id="82" dur="500"/>
                                        <p:tgtEl>
                                          <p:spTgt spid="10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childTnLst>
                          </p:cTn>
                        </p:par>
                        <p:par>
                          <p:cTn id="88" fill="hold">
                            <p:stCondLst>
                              <p:cond delay="500"/>
                            </p:stCondLst>
                            <p:childTnLst>
                              <p:par>
                                <p:cTn id="89" presetID="3" presetClass="entr" presetSubtype="1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blinds(horizontal)">
                                      <p:cBhvr>
                                        <p:cTn id="91" dur="500"/>
                                        <p:tgtEl>
                                          <p:spTgt spid="105"/>
                                        </p:tgtEl>
                                      </p:cBhvr>
                                    </p:animEffect>
                                  </p:childTnLst>
                                </p:cTn>
                              </p:par>
                            </p:childTnLst>
                          </p:cTn>
                        </p:par>
                        <p:par>
                          <p:cTn id="92" fill="hold">
                            <p:stCondLst>
                              <p:cond delay="1000"/>
                            </p:stCondLst>
                            <p:childTnLst>
                              <p:par>
                                <p:cTn id="93" presetID="22" presetClass="entr" presetSubtype="4" fill="hold" nodeType="after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ipe(down)">
                                      <p:cBhvr>
                                        <p:cTn id="95" dur="500"/>
                                        <p:tgtEl>
                                          <p:spTgt spid="64"/>
                                        </p:tgtEl>
                                      </p:cBhvr>
                                    </p:animEffect>
                                  </p:childTnLst>
                                </p:cTn>
                              </p:par>
                              <p:par>
                                <p:cTn id="96" presetID="3" presetClass="entr" presetSubtype="10" fill="hold" nodeType="with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blinds(horizontal)">
                                      <p:cBhvr>
                                        <p:cTn id="98" dur="500"/>
                                        <p:tgtEl>
                                          <p:spTgt spid="106"/>
                                        </p:tgtEl>
                                      </p:cBhvr>
                                    </p:animEffect>
                                  </p:childTnLst>
                                </p:cTn>
                              </p:par>
                            </p:childTnLst>
                          </p:cTn>
                        </p:par>
                        <p:par>
                          <p:cTn id="99" fill="hold">
                            <p:stCondLst>
                              <p:cond delay="1500"/>
                            </p:stCondLst>
                            <p:childTnLst>
                              <p:par>
                                <p:cTn id="100" presetID="22" presetClass="entr" presetSubtype="4" fill="hold" nodeType="after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down)">
                                      <p:cBhvr>
                                        <p:cTn id="102" dur="500"/>
                                        <p:tgtEl>
                                          <p:spTgt spid="103"/>
                                        </p:tgtEl>
                                      </p:cBhvr>
                                    </p:animEffect>
                                  </p:childTnLst>
                                </p:cTn>
                              </p:par>
                              <p:par>
                                <p:cTn id="103" presetID="3" presetClass="entr" presetSubtype="10" fill="hold" nodeType="withEffect">
                                  <p:stCondLst>
                                    <p:cond delay="0"/>
                                  </p:stCondLst>
                                  <p:childTnLst>
                                    <p:set>
                                      <p:cBhvr>
                                        <p:cTn id="104" dur="1" fill="hold">
                                          <p:stCondLst>
                                            <p:cond delay="0"/>
                                          </p:stCondLst>
                                        </p:cTn>
                                        <p:tgtEl>
                                          <p:spTgt spid="107"/>
                                        </p:tgtEl>
                                        <p:attrNameLst>
                                          <p:attrName>style.visibility</p:attrName>
                                        </p:attrNameLst>
                                      </p:cBhvr>
                                      <p:to>
                                        <p:strVal val="visible"/>
                                      </p:to>
                                    </p:set>
                                    <p:animEffect transition="in" filter="blinds(horizontal)">
                                      <p:cBhvr>
                                        <p:cTn id="10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p:bldP spid="51" grpId="0"/>
      <p:bldP spid="52" grpId="0"/>
      <p:bldP spid="53" grpId="0"/>
      <p:bldP spid="54" grpId="0"/>
      <p:bldP spid="55" grpId="0"/>
      <p:bldP spid="56" grpId="0"/>
      <p:bldP spid="57" grpId="0"/>
      <p:bldP spid="58" grpId="0"/>
      <p:bldP spid="5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——RISC-V</a:t>
            </a:r>
            <a:r>
              <a:rPr lang="zh-CN" altLang="en-US" sz="2400" b="1" dirty="0">
                <a:solidFill>
                  <a:srgbClr val="0E3193"/>
                </a:solidFill>
                <a:latin typeface="微软雅黑" panose="020B0503020204020204" pitchFamily="34" charset="-122"/>
                <a:ea typeface="微软雅黑" panose="020B0503020204020204" pitchFamily="34" charset="-122"/>
              </a:rPr>
              <a:t>流水线结构</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pic>
        <p:nvPicPr>
          <p:cNvPr id="7" name="图片 6" descr="图示&#10;&#10;描述已自动生成"/>
          <p:cNvPicPr>
            <a:picLocks noChangeAspect="1"/>
          </p:cNvPicPr>
          <p:nvPr/>
        </p:nvPicPr>
        <p:blipFill rotWithShape="1">
          <a:blip r:embed="rId4"/>
          <a:srcRect t="3475"/>
          <a:stretch>
            <a:fillRect/>
          </a:stretch>
        </p:blipFill>
        <p:spPr>
          <a:xfrm>
            <a:off x="3095948" y="1766187"/>
            <a:ext cx="5607637" cy="4549718"/>
          </a:xfrm>
          <a:prstGeom prst="rect">
            <a:avLst/>
          </a:prstGeom>
          <a:ln>
            <a:solidFill>
              <a:schemeClr val="accent1"/>
            </a:solidFill>
          </a:ln>
        </p:spPr>
      </p:pic>
    </p:spTree>
    <p:custDataLst>
      <p:tags r:id="rId5"/>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——RISC-V</a:t>
            </a:r>
            <a:r>
              <a:rPr lang="zh-CN" altLang="en-US" sz="2400" b="1" dirty="0">
                <a:solidFill>
                  <a:srgbClr val="0E3193"/>
                </a:solidFill>
                <a:latin typeface="微软雅黑" panose="020B0503020204020204" pitchFamily="34" charset="-122"/>
                <a:ea typeface="微软雅黑" panose="020B0503020204020204" pitchFamily="34" charset="-122"/>
              </a:rPr>
              <a:t>流水线结构</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grpSp>
        <p:nvGrpSpPr>
          <p:cNvPr id="3" name="Group 3"/>
          <p:cNvGrpSpPr/>
          <p:nvPr/>
        </p:nvGrpSpPr>
        <p:grpSpPr bwMode="auto">
          <a:xfrm>
            <a:off x="2276923" y="1851026"/>
            <a:ext cx="7424737" cy="4095750"/>
            <a:chOff x="459" y="1248"/>
            <a:chExt cx="4677" cy="2580"/>
          </a:xfrm>
        </p:grpSpPr>
        <p:sp>
          <p:nvSpPr>
            <p:cNvPr id="5" name="Line 4"/>
            <p:cNvSpPr>
              <a:spLocks noChangeShapeType="1"/>
            </p:cNvSpPr>
            <p:nvPr/>
          </p:nvSpPr>
          <p:spPr bwMode="auto">
            <a:xfrm>
              <a:off x="756" y="3595"/>
              <a:ext cx="438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Line 5"/>
            <p:cNvSpPr>
              <a:spLocks noChangeShapeType="1"/>
            </p:cNvSpPr>
            <p:nvPr/>
          </p:nvSpPr>
          <p:spPr bwMode="auto">
            <a:xfrm flipV="1">
              <a:off x="756" y="1324"/>
              <a:ext cx="0" cy="227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Rectangle 6"/>
            <p:cNvSpPr>
              <a:spLocks noChangeArrowheads="1"/>
            </p:cNvSpPr>
            <p:nvPr/>
          </p:nvSpPr>
          <p:spPr bwMode="auto">
            <a:xfrm>
              <a:off x="756" y="3291"/>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a:t>
              </a:r>
              <a:endParaRPr lang="en-US" altLang="zh-CN" sz="2000" b="0">
                <a:latin typeface="Times New Roman" panose="02020603050405020304" pitchFamily="18" charset="0"/>
                <a:ea typeface="宋体" panose="02010600030101010101" pitchFamily="2" charset="-122"/>
              </a:endParaRPr>
            </a:p>
          </p:txBody>
        </p:sp>
        <p:sp>
          <p:nvSpPr>
            <p:cNvPr id="10" name="Rectangle 7"/>
            <p:cNvSpPr>
              <a:spLocks noChangeArrowheads="1"/>
            </p:cNvSpPr>
            <p:nvPr/>
          </p:nvSpPr>
          <p:spPr bwMode="auto">
            <a:xfrm>
              <a:off x="973" y="3291"/>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12" name="Rectangle 8"/>
            <p:cNvSpPr>
              <a:spLocks noChangeArrowheads="1"/>
            </p:cNvSpPr>
            <p:nvPr/>
          </p:nvSpPr>
          <p:spPr bwMode="auto">
            <a:xfrm>
              <a:off x="1189" y="3291"/>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13" name="Rectangle 9"/>
            <p:cNvSpPr>
              <a:spLocks noChangeArrowheads="1"/>
            </p:cNvSpPr>
            <p:nvPr/>
          </p:nvSpPr>
          <p:spPr bwMode="auto">
            <a:xfrm>
              <a:off x="1406" y="3291"/>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4</a:t>
              </a:r>
              <a:endParaRPr lang="en-US" altLang="zh-CN" sz="2000" b="0">
                <a:latin typeface="Times New Roman" panose="02020603050405020304" pitchFamily="18" charset="0"/>
                <a:ea typeface="宋体" panose="02010600030101010101" pitchFamily="2" charset="-122"/>
              </a:endParaRPr>
            </a:p>
          </p:txBody>
        </p:sp>
        <p:sp>
          <p:nvSpPr>
            <p:cNvPr id="14" name="Rectangle 10"/>
            <p:cNvSpPr>
              <a:spLocks noChangeArrowheads="1"/>
            </p:cNvSpPr>
            <p:nvPr/>
          </p:nvSpPr>
          <p:spPr bwMode="auto">
            <a:xfrm>
              <a:off x="2054" y="3291"/>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7</a:t>
              </a:r>
              <a:endParaRPr lang="en-US" altLang="zh-CN" sz="2000" b="0">
                <a:latin typeface="Times New Roman" panose="02020603050405020304" pitchFamily="18" charset="0"/>
                <a:ea typeface="宋体" panose="02010600030101010101" pitchFamily="2" charset="-122"/>
              </a:endParaRPr>
            </a:p>
          </p:txBody>
        </p:sp>
        <p:sp>
          <p:nvSpPr>
            <p:cNvPr id="15" name="Rectangle 11"/>
            <p:cNvSpPr>
              <a:spLocks noChangeArrowheads="1"/>
            </p:cNvSpPr>
            <p:nvPr/>
          </p:nvSpPr>
          <p:spPr bwMode="auto">
            <a:xfrm>
              <a:off x="1622" y="3291"/>
              <a:ext cx="432"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16" name="Rectangle 12"/>
            <p:cNvSpPr>
              <a:spLocks noChangeArrowheads="1"/>
            </p:cNvSpPr>
            <p:nvPr/>
          </p:nvSpPr>
          <p:spPr bwMode="auto">
            <a:xfrm>
              <a:off x="2703" y="3291"/>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10</a:t>
              </a:r>
              <a:endParaRPr lang="en-US" altLang="zh-CN" sz="2000" b="0">
                <a:latin typeface="Times New Roman" panose="02020603050405020304" pitchFamily="18" charset="0"/>
                <a:ea typeface="宋体" panose="02010600030101010101" pitchFamily="2" charset="-122"/>
              </a:endParaRPr>
            </a:p>
          </p:txBody>
        </p:sp>
        <p:sp>
          <p:nvSpPr>
            <p:cNvPr id="17" name="Rectangle 13"/>
            <p:cNvSpPr>
              <a:spLocks noChangeArrowheads="1"/>
            </p:cNvSpPr>
            <p:nvPr/>
          </p:nvSpPr>
          <p:spPr bwMode="auto">
            <a:xfrm>
              <a:off x="2270" y="3291"/>
              <a:ext cx="433"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endParaRPr lang="zh-CN" altLang="en-US" sz="2000" b="0">
                <a:latin typeface="Times New Roman" panose="02020603050405020304" pitchFamily="18" charset="0"/>
                <a:ea typeface="宋体" panose="02010600030101010101" pitchFamily="2" charset="-122"/>
              </a:endParaRPr>
            </a:p>
          </p:txBody>
        </p:sp>
        <p:sp>
          <p:nvSpPr>
            <p:cNvPr id="18" name="Rectangle 14"/>
            <p:cNvSpPr>
              <a:spLocks noChangeArrowheads="1"/>
            </p:cNvSpPr>
            <p:nvPr/>
          </p:nvSpPr>
          <p:spPr bwMode="auto">
            <a:xfrm>
              <a:off x="1189" y="2988"/>
              <a:ext cx="433"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19" name="Rectangle 15"/>
            <p:cNvSpPr>
              <a:spLocks noChangeArrowheads="1"/>
            </p:cNvSpPr>
            <p:nvPr/>
          </p:nvSpPr>
          <p:spPr bwMode="auto">
            <a:xfrm>
              <a:off x="1837" y="2988"/>
              <a:ext cx="433"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20" name="Rectangle 16"/>
            <p:cNvSpPr>
              <a:spLocks noChangeArrowheads="1"/>
            </p:cNvSpPr>
            <p:nvPr/>
          </p:nvSpPr>
          <p:spPr bwMode="auto">
            <a:xfrm>
              <a:off x="2487" y="2988"/>
              <a:ext cx="433"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21" name="Rectangle 17"/>
            <p:cNvSpPr>
              <a:spLocks noChangeArrowheads="1"/>
            </p:cNvSpPr>
            <p:nvPr/>
          </p:nvSpPr>
          <p:spPr bwMode="auto">
            <a:xfrm>
              <a:off x="973" y="2988"/>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a:t>
              </a:r>
              <a:endParaRPr lang="en-US" altLang="zh-CN" sz="2000" b="0">
                <a:latin typeface="Times New Roman" panose="02020603050405020304" pitchFamily="18" charset="0"/>
                <a:ea typeface="宋体" panose="02010600030101010101" pitchFamily="2" charset="-122"/>
              </a:endParaRPr>
            </a:p>
          </p:txBody>
        </p:sp>
        <p:sp>
          <p:nvSpPr>
            <p:cNvPr id="22" name="Rectangle 18"/>
            <p:cNvSpPr>
              <a:spLocks noChangeArrowheads="1"/>
            </p:cNvSpPr>
            <p:nvPr/>
          </p:nvSpPr>
          <p:spPr bwMode="auto">
            <a:xfrm>
              <a:off x="1622" y="2988"/>
              <a:ext cx="215"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4</a:t>
              </a:r>
              <a:endParaRPr lang="en-US" altLang="zh-CN" sz="2000" b="0">
                <a:latin typeface="Times New Roman" panose="02020603050405020304" pitchFamily="18" charset="0"/>
                <a:ea typeface="宋体" panose="02010600030101010101" pitchFamily="2" charset="-122"/>
              </a:endParaRPr>
            </a:p>
          </p:txBody>
        </p:sp>
        <p:sp>
          <p:nvSpPr>
            <p:cNvPr id="23" name="Rectangle 19"/>
            <p:cNvSpPr>
              <a:spLocks noChangeArrowheads="1"/>
            </p:cNvSpPr>
            <p:nvPr/>
          </p:nvSpPr>
          <p:spPr bwMode="auto">
            <a:xfrm>
              <a:off x="2270" y="2988"/>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7</a:t>
              </a:r>
              <a:endParaRPr lang="en-US" altLang="zh-CN" sz="2000" b="0">
                <a:latin typeface="Times New Roman" panose="02020603050405020304" pitchFamily="18" charset="0"/>
                <a:ea typeface="宋体" panose="02010600030101010101" pitchFamily="2" charset="-122"/>
              </a:endParaRPr>
            </a:p>
          </p:txBody>
        </p:sp>
        <p:sp>
          <p:nvSpPr>
            <p:cNvPr id="24" name="Rectangle 20"/>
            <p:cNvSpPr>
              <a:spLocks noChangeArrowheads="1"/>
            </p:cNvSpPr>
            <p:nvPr/>
          </p:nvSpPr>
          <p:spPr bwMode="auto">
            <a:xfrm>
              <a:off x="2920" y="2988"/>
              <a:ext cx="215"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10</a:t>
              </a:r>
              <a:endParaRPr lang="en-US" altLang="zh-CN" sz="2000" b="0">
                <a:latin typeface="Times New Roman" panose="02020603050405020304" pitchFamily="18" charset="0"/>
                <a:ea typeface="宋体" panose="02010600030101010101" pitchFamily="2" charset="-122"/>
              </a:endParaRPr>
            </a:p>
          </p:txBody>
        </p:sp>
        <p:sp>
          <p:nvSpPr>
            <p:cNvPr id="25" name="Text Box 21"/>
            <p:cNvSpPr txBox="1">
              <a:spLocks noChangeArrowheads="1"/>
            </p:cNvSpPr>
            <p:nvPr/>
          </p:nvSpPr>
          <p:spPr bwMode="auto">
            <a:xfrm>
              <a:off x="540" y="1248"/>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S</a:t>
              </a:r>
              <a:endParaRPr lang="en-US" altLang="zh-CN" sz="2000" b="0">
                <a:latin typeface="Times New Roman" panose="02020603050405020304" pitchFamily="18" charset="0"/>
                <a:ea typeface="宋体" panose="02010600030101010101" pitchFamily="2" charset="-122"/>
              </a:endParaRPr>
            </a:p>
          </p:txBody>
        </p:sp>
        <p:sp>
          <p:nvSpPr>
            <p:cNvPr id="26" name="Line 22"/>
            <p:cNvSpPr>
              <a:spLocks noChangeShapeType="1"/>
            </p:cNvSpPr>
            <p:nvPr/>
          </p:nvSpPr>
          <p:spPr bwMode="auto">
            <a:xfrm>
              <a:off x="756" y="2988"/>
              <a:ext cx="5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3"/>
            <p:cNvSpPr>
              <a:spLocks noChangeShapeType="1"/>
            </p:cNvSpPr>
            <p:nvPr/>
          </p:nvSpPr>
          <p:spPr bwMode="auto">
            <a:xfrm>
              <a:off x="756" y="2686"/>
              <a:ext cx="5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4"/>
            <p:cNvSpPr>
              <a:spLocks noChangeShapeType="1"/>
            </p:cNvSpPr>
            <p:nvPr/>
          </p:nvSpPr>
          <p:spPr bwMode="auto">
            <a:xfrm>
              <a:off x="756" y="2384"/>
              <a:ext cx="5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Text Box 25"/>
            <p:cNvSpPr txBox="1">
              <a:spLocks noChangeArrowheads="1"/>
            </p:cNvSpPr>
            <p:nvPr/>
          </p:nvSpPr>
          <p:spPr bwMode="auto">
            <a:xfrm>
              <a:off x="459" y="2308"/>
              <a:ext cx="31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zh-CN" altLang="en-US" sz="2000" b="0">
                  <a:latin typeface="Times New Roman" panose="02020603050405020304" pitchFamily="18" charset="0"/>
                  <a:ea typeface="宋体" panose="02010600030101010101" pitchFamily="2" charset="-122"/>
                </a:rPr>
                <a:t> </a:t>
              </a:r>
              <a:r>
                <a:rPr lang="en-US" altLang="zh-CN" sz="2000" b="0">
                  <a:latin typeface="Times New Roman" panose="02020603050405020304" pitchFamily="18" charset="0"/>
                  <a:ea typeface="宋体" panose="02010600030101010101" pitchFamily="2" charset="-122"/>
                </a:rPr>
                <a:t>s</a:t>
              </a:r>
              <a:r>
                <a:rPr lang="en-US" altLang="zh-CN" sz="1200" b="0">
                  <a:latin typeface="Times New Roman" panose="02020603050405020304" pitchFamily="18" charset="0"/>
                  <a:ea typeface="宋体" panose="02010600030101010101" pitchFamily="2" charset="-122"/>
                </a:rPr>
                <a:t>23</a:t>
              </a:r>
              <a:endParaRPr lang="en-US" altLang="zh-CN" sz="1200" b="0">
                <a:latin typeface="Times New Roman" panose="02020603050405020304" pitchFamily="18" charset="0"/>
                <a:ea typeface="宋体" panose="02010600030101010101" pitchFamily="2" charset="-122"/>
              </a:endParaRPr>
            </a:p>
          </p:txBody>
        </p:sp>
        <p:sp>
          <p:nvSpPr>
            <p:cNvPr id="30" name="Text Box 26"/>
            <p:cNvSpPr txBox="1">
              <a:spLocks noChangeArrowheads="1"/>
            </p:cNvSpPr>
            <p:nvPr/>
          </p:nvSpPr>
          <p:spPr bwMode="auto">
            <a:xfrm>
              <a:off x="459" y="2610"/>
              <a:ext cx="31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zh-CN" altLang="en-US" sz="2000" b="0">
                  <a:latin typeface="Times New Roman" panose="02020603050405020304" pitchFamily="18" charset="0"/>
                  <a:ea typeface="宋体" panose="02010600030101010101" pitchFamily="2" charset="-122"/>
                </a:rPr>
                <a:t> </a:t>
              </a:r>
              <a:r>
                <a:rPr lang="en-US" altLang="zh-CN" sz="2000" b="0">
                  <a:latin typeface="Times New Roman" panose="02020603050405020304" pitchFamily="18" charset="0"/>
                  <a:ea typeface="宋体" panose="02010600030101010101" pitchFamily="2" charset="-122"/>
                </a:rPr>
                <a:t>s</a:t>
              </a:r>
              <a:r>
                <a:rPr lang="en-US" altLang="zh-CN" sz="1200" b="0">
                  <a:latin typeface="Times New Roman" panose="02020603050405020304" pitchFamily="18" charset="0"/>
                  <a:ea typeface="宋体" panose="02010600030101010101" pitchFamily="2" charset="-122"/>
                </a:rPr>
                <a:t>22</a:t>
              </a:r>
              <a:endParaRPr lang="en-US" altLang="zh-CN" sz="1200" b="0">
                <a:latin typeface="Times New Roman" panose="02020603050405020304" pitchFamily="18" charset="0"/>
                <a:ea typeface="宋体" panose="02010600030101010101" pitchFamily="2" charset="-122"/>
              </a:endParaRPr>
            </a:p>
          </p:txBody>
        </p:sp>
        <p:sp>
          <p:nvSpPr>
            <p:cNvPr id="31" name="Text Box 27"/>
            <p:cNvSpPr txBox="1">
              <a:spLocks noChangeArrowheads="1"/>
            </p:cNvSpPr>
            <p:nvPr/>
          </p:nvSpPr>
          <p:spPr bwMode="auto">
            <a:xfrm>
              <a:off x="459" y="2913"/>
              <a:ext cx="31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zh-CN" altLang="en-US" sz="2000" b="0">
                  <a:latin typeface="Times New Roman" panose="02020603050405020304" pitchFamily="18" charset="0"/>
                  <a:ea typeface="宋体" panose="02010600030101010101" pitchFamily="2" charset="-122"/>
                </a:rPr>
                <a:t> </a:t>
              </a:r>
              <a:r>
                <a:rPr lang="en-US" altLang="zh-CN" sz="2000" b="0">
                  <a:latin typeface="Times New Roman" panose="02020603050405020304" pitchFamily="18" charset="0"/>
                  <a:ea typeface="宋体" panose="02010600030101010101" pitchFamily="2" charset="-122"/>
                </a:rPr>
                <a:t>s</a:t>
              </a:r>
              <a:r>
                <a:rPr lang="en-US" altLang="zh-CN" sz="1200" b="0">
                  <a:latin typeface="Times New Roman" panose="02020603050405020304" pitchFamily="18" charset="0"/>
                  <a:ea typeface="宋体" panose="02010600030101010101" pitchFamily="2" charset="-122"/>
                </a:rPr>
                <a:t>21</a:t>
              </a:r>
              <a:endParaRPr lang="en-US" altLang="zh-CN" sz="1200" b="0">
                <a:latin typeface="Times New Roman" panose="02020603050405020304" pitchFamily="18" charset="0"/>
                <a:ea typeface="宋体" panose="02010600030101010101" pitchFamily="2" charset="-122"/>
              </a:endParaRPr>
            </a:p>
          </p:txBody>
        </p:sp>
        <p:sp>
          <p:nvSpPr>
            <p:cNvPr id="32" name="Text Box 28"/>
            <p:cNvSpPr txBox="1">
              <a:spLocks noChangeArrowheads="1"/>
            </p:cNvSpPr>
            <p:nvPr/>
          </p:nvSpPr>
          <p:spPr bwMode="auto">
            <a:xfrm>
              <a:off x="484" y="3215"/>
              <a:ext cx="26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zh-CN" altLang="en-US" sz="2000" b="0">
                  <a:latin typeface="Times New Roman" panose="02020603050405020304" pitchFamily="18" charset="0"/>
                  <a:ea typeface="宋体" panose="02010600030101010101" pitchFamily="2" charset="-122"/>
                </a:rPr>
                <a:t> </a:t>
              </a:r>
              <a:r>
                <a:rPr lang="en-US" altLang="zh-CN" sz="2000" b="0">
                  <a:latin typeface="Times New Roman" panose="02020603050405020304" pitchFamily="18" charset="0"/>
                  <a:ea typeface="宋体" panose="02010600030101010101" pitchFamily="2" charset="-122"/>
                </a:rPr>
                <a:t>s</a:t>
              </a:r>
              <a:r>
                <a:rPr lang="en-US" altLang="zh-CN" sz="1200" b="0">
                  <a:latin typeface="Times New Roman" panose="02020603050405020304" pitchFamily="18" charset="0"/>
                  <a:ea typeface="宋体" panose="02010600030101010101" pitchFamily="2" charset="-122"/>
                </a:rPr>
                <a:t>1</a:t>
              </a:r>
              <a:endParaRPr lang="en-US" altLang="zh-CN" sz="1200" b="0">
                <a:latin typeface="Times New Roman" panose="02020603050405020304" pitchFamily="18" charset="0"/>
                <a:ea typeface="宋体" panose="02010600030101010101" pitchFamily="2" charset="-122"/>
              </a:endParaRPr>
            </a:p>
          </p:txBody>
        </p:sp>
        <p:sp>
          <p:nvSpPr>
            <p:cNvPr id="33" name="Text Box 29"/>
            <p:cNvSpPr txBox="1">
              <a:spLocks noChangeArrowheads="1"/>
            </p:cNvSpPr>
            <p:nvPr/>
          </p:nvSpPr>
          <p:spPr bwMode="auto">
            <a:xfrm>
              <a:off x="897" y="3564"/>
              <a:ext cx="20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t</a:t>
              </a:r>
              <a:r>
                <a:rPr lang="en-US" altLang="zh-CN" sz="1200" b="0">
                  <a:latin typeface="Times New Roman" panose="02020603050405020304" pitchFamily="18" charset="0"/>
                  <a:ea typeface="宋体" panose="02010600030101010101" pitchFamily="2" charset="-122"/>
                </a:rPr>
                <a:t>1</a:t>
              </a:r>
              <a:endParaRPr lang="en-US" altLang="zh-CN" sz="1200" b="0">
                <a:latin typeface="Times New Roman" panose="02020603050405020304" pitchFamily="18" charset="0"/>
                <a:ea typeface="宋体" panose="02010600030101010101" pitchFamily="2" charset="-122"/>
              </a:endParaRPr>
            </a:p>
          </p:txBody>
        </p:sp>
        <p:sp>
          <p:nvSpPr>
            <p:cNvPr id="34" name="Line 30"/>
            <p:cNvSpPr>
              <a:spLocks noChangeShapeType="1"/>
            </p:cNvSpPr>
            <p:nvPr/>
          </p:nvSpPr>
          <p:spPr bwMode="auto">
            <a:xfrm flipV="1">
              <a:off x="3352" y="3519"/>
              <a:ext cx="0" cy="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31"/>
            <p:cNvSpPr>
              <a:spLocks noChangeShapeType="1"/>
            </p:cNvSpPr>
            <p:nvPr/>
          </p:nvSpPr>
          <p:spPr bwMode="auto">
            <a:xfrm flipV="1">
              <a:off x="3568" y="3519"/>
              <a:ext cx="0" cy="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32"/>
            <p:cNvSpPr>
              <a:spLocks noChangeShapeType="1"/>
            </p:cNvSpPr>
            <p:nvPr/>
          </p:nvSpPr>
          <p:spPr bwMode="auto">
            <a:xfrm flipV="1">
              <a:off x="3784" y="3519"/>
              <a:ext cx="0" cy="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33"/>
            <p:cNvSpPr>
              <a:spLocks noChangeShapeType="1"/>
            </p:cNvSpPr>
            <p:nvPr/>
          </p:nvSpPr>
          <p:spPr bwMode="auto">
            <a:xfrm flipV="1">
              <a:off x="4001" y="3519"/>
              <a:ext cx="0" cy="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Text Box 34"/>
            <p:cNvSpPr txBox="1">
              <a:spLocks noChangeArrowheads="1"/>
            </p:cNvSpPr>
            <p:nvPr/>
          </p:nvSpPr>
          <p:spPr bwMode="auto">
            <a:xfrm>
              <a:off x="3244" y="3503"/>
              <a:ext cx="2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t</a:t>
              </a:r>
              <a:r>
                <a:rPr lang="en-US" altLang="zh-CN" sz="1200" b="0">
                  <a:latin typeface="Times New Roman" panose="02020603050405020304" pitchFamily="18" charset="0"/>
                  <a:ea typeface="宋体" panose="02010600030101010101" pitchFamily="2" charset="-122"/>
                </a:rPr>
                <a:t>12</a:t>
              </a:r>
              <a:endParaRPr lang="en-US" altLang="zh-CN" sz="1200" b="0">
                <a:latin typeface="Times New Roman" panose="02020603050405020304" pitchFamily="18" charset="0"/>
                <a:ea typeface="宋体" panose="02010600030101010101" pitchFamily="2" charset="-122"/>
              </a:endParaRPr>
            </a:p>
          </p:txBody>
        </p:sp>
        <p:sp>
          <p:nvSpPr>
            <p:cNvPr id="39" name="Text Box 35"/>
            <p:cNvSpPr txBox="1">
              <a:spLocks noChangeArrowheads="1"/>
            </p:cNvSpPr>
            <p:nvPr/>
          </p:nvSpPr>
          <p:spPr bwMode="auto">
            <a:xfrm>
              <a:off x="4307" y="3519"/>
              <a:ext cx="2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t</a:t>
              </a:r>
              <a:r>
                <a:rPr lang="en-US" altLang="zh-CN" sz="1200" b="0">
                  <a:latin typeface="Times New Roman" panose="02020603050405020304" pitchFamily="18" charset="0"/>
                  <a:ea typeface="宋体" panose="02010600030101010101" pitchFamily="2" charset="-122"/>
                </a:rPr>
                <a:t>17</a:t>
              </a:r>
              <a:endParaRPr lang="en-US" altLang="zh-CN" sz="1200" b="0">
                <a:latin typeface="Times New Roman" panose="02020603050405020304" pitchFamily="18" charset="0"/>
                <a:ea typeface="宋体" panose="02010600030101010101" pitchFamily="2" charset="-122"/>
              </a:endParaRPr>
            </a:p>
          </p:txBody>
        </p:sp>
        <p:sp>
          <p:nvSpPr>
            <p:cNvPr id="40" name="Text Box 36"/>
            <p:cNvSpPr txBox="1">
              <a:spLocks noChangeArrowheads="1"/>
            </p:cNvSpPr>
            <p:nvPr/>
          </p:nvSpPr>
          <p:spPr bwMode="auto">
            <a:xfrm>
              <a:off x="4895" y="3578"/>
              <a:ext cx="21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T</a:t>
              </a:r>
              <a:endParaRPr lang="en-US" altLang="zh-CN" sz="2000" b="0">
                <a:latin typeface="Times New Roman" panose="02020603050405020304" pitchFamily="18" charset="0"/>
                <a:ea typeface="宋体" panose="02010600030101010101" pitchFamily="2" charset="-122"/>
              </a:endParaRPr>
            </a:p>
          </p:txBody>
        </p:sp>
        <p:sp>
          <p:nvSpPr>
            <p:cNvPr id="41" name="Line 37"/>
            <p:cNvSpPr>
              <a:spLocks noChangeShapeType="1"/>
            </p:cNvSpPr>
            <p:nvPr/>
          </p:nvSpPr>
          <p:spPr bwMode="auto">
            <a:xfrm>
              <a:off x="756" y="2081"/>
              <a:ext cx="5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38"/>
            <p:cNvSpPr>
              <a:spLocks noChangeShapeType="1"/>
            </p:cNvSpPr>
            <p:nvPr/>
          </p:nvSpPr>
          <p:spPr bwMode="auto">
            <a:xfrm>
              <a:off x="756" y="1777"/>
              <a:ext cx="5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Text Box 39"/>
            <p:cNvSpPr txBox="1">
              <a:spLocks noChangeArrowheads="1"/>
            </p:cNvSpPr>
            <p:nvPr/>
          </p:nvSpPr>
          <p:spPr bwMode="auto">
            <a:xfrm>
              <a:off x="483" y="2006"/>
              <a:ext cx="26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zh-CN" altLang="en-US" sz="2000" b="0">
                  <a:latin typeface="Times New Roman" panose="02020603050405020304" pitchFamily="18" charset="0"/>
                  <a:ea typeface="宋体" panose="02010600030101010101" pitchFamily="2" charset="-122"/>
                </a:rPr>
                <a:t> </a:t>
              </a:r>
              <a:r>
                <a:rPr lang="en-US" altLang="zh-CN" sz="2000" b="0">
                  <a:latin typeface="Times New Roman" panose="02020603050405020304" pitchFamily="18" charset="0"/>
                  <a:ea typeface="宋体" panose="02010600030101010101" pitchFamily="2" charset="-122"/>
                </a:rPr>
                <a:t>s</a:t>
              </a:r>
              <a:r>
                <a:rPr lang="en-US" altLang="zh-CN" sz="1200" b="0">
                  <a:latin typeface="Times New Roman" panose="02020603050405020304" pitchFamily="18" charset="0"/>
                  <a:ea typeface="宋体" panose="02010600030101010101" pitchFamily="2" charset="-122"/>
                </a:rPr>
                <a:t>3</a:t>
              </a:r>
              <a:endParaRPr lang="en-US" altLang="zh-CN" sz="1200" b="0">
                <a:latin typeface="Times New Roman" panose="02020603050405020304" pitchFamily="18" charset="0"/>
                <a:ea typeface="宋体" panose="02010600030101010101" pitchFamily="2" charset="-122"/>
              </a:endParaRPr>
            </a:p>
          </p:txBody>
        </p:sp>
        <p:sp>
          <p:nvSpPr>
            <p:cNvPr id="44" name="Text Box 40"/>
            <p:cNvSpPr txBox="1">
              <a:spLocks noChangeArrowheads="1"/>
            </p:cNvSpPr>
            <p:nvPr/>
          </p:nvSpPr>
          <p:spPr bwMode="auto">
            <a:xfrm>
              <a:off x="484" y="1702"/>
              <a:ext cx="26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r>
                <a:rPr lang="zh-CN" altLang="en-US" sz="2000" b="0">
                  <a:latin typeface="Times New Roman" panose="02020603050405020304" pitchFamily="18" charset="0"/>
                  <a:ea typeface="宋体" panose="02010600030101010101" pitchFamily="2" charset="-122"/>
                </a:rPr>
                <a:t> </a:t>
              </a:r>
              <a:r>
                <a:rPr lang="en-US" altLang="zh-CN" sz="2000" b="0">
                  <a:latin typeface="Times New Roman" panose="02020603050405020304" pitchFamily="18" charset="0"/>
                  <a:ea typeface="宋体" panose="02010600030101010101" pitchFamily="2" charset="-122"/>
                </a:rPr>
                <a:t>s</a:t>
              </a:r>
              <a:r>
                <a:rPr lang="en-US" altLang="zh-CN" sz="1200" b="0">
                  <a:latin typeface="Times New Roman" panose="02020603050405020304" pitchFamily="18" charset="0"/>
                  <a:ea typeface="宋体" panose="02010600030101010101" pitchFamily="2" charset="-122"/>
                </a:rPr>
                <a:t>4</a:t>
              </a:r>
              <a:endParaRPr lang="en-US" altLang="zh-CN" sz="1200" b="0">
                <a:latin typeface="Times New Roman" panose="02020603050405020304" pitchFamily="18" charset="0"/>
                <a:ea typeface="宋体" panose="02010600030101010101" pitchFamily="2" charset="-122"/>
              </a:endParaRPr>
            </a:p>
          </p:txBody>
        </p:sp>
        <p:sp>
          <p:nvSpPr>
            <p:cNvPr id="45" name="Rectangle 41"/>
            <p:cNvSpPr>
              <a:spLocks noChangeArrowheads="1"/>
            </p:cNvSpPr>
            <p:nvPr/>
          </p:nvSpPr>
          <p:spPr bwMode="auto">
            <a:xfrm>
              <a:off x="1837" y="3291"/>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6</a:t>
              </a:r>
              <a:endParaRPr lang="en-US" altLang="zh-CN" sz="2000" b="0">
                <a:latin typeface="Times New Roman" panose="02020603050405020304" pitchFamily="18" charset="0"/>
                <a:ea typeface="宋体" panose="02010600030101010101" pitchFamily="2" charset="-122"/>
              </a:endParaRPr>
            </a:p>
          </p:txBody>
        </p:sp>
        <p:sp>
          <p:nvSpPr>
            <p:cNvPr id="46" name="Rectangle 42"/>
            <p:cNvSpPr>
              <a:spLocks noChangeArrowheads="1"/>
            </p:cNvSpPr>
            <p:nvPr/>
          </p:nvSpPr>
          <p:spPr bwMode="auto">
            <a:xfrm>
              <a:off x="2270" y="3291"/>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8</a:t>
              </a:r>
              <a:endParaRPr lang="en-US" altLang="zh-CN" sz="2000" b="0">
                <a:latin typeface="Times New Roman" panose="02020603050405020304" pitchFamily="18" charset="0"/>
                <a:ea typeface="宋体" panose="02010600030101010101" pitchFamily="2" charset="-122"/>
              </a:endParaRPr>
            </a:p>
          </p:txBody>
        </p:sp>
        <p:sp>
          <p:nvSpPr>
            <p:cNvPr id="47" name="Rectangle 43"/>
            <p:cNvSpPr>
              <a:spLocks noChangeArrowheads="1"/>
            </p:cNvSpPr>
            <p:nvPr/>
          </p:nvSpPr>
          <p:spPr bwMode="auto">
            <a:xfrm>
              <a:off x="2920" y="3291"/>
              <a:ext cx="215"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11</a:t>
              </a:r>
              <a:endParaRPr lang="en-US" altLang="zh-CN" sz="2000" b="0">
                <a:latin typeface="Times New Roman" panose="02020603050405020304" pitchFamily="18" charset="0"/>
                <a:ea typeface="宋体" panose="02010600030101010101" pitchFamily="2" charset="-122"/>
              </a:endParaRPr>
            </a:p>
          </p:txBody>
        </p:sp>
        <p:sp>
          <p:nvSpPr>
            <p:cNvPr id="48" name="Rectangle 44"/>
            <p:cNvSpPr>
              <a:spLocks noChangeArrowheads="1"/>
            </p:cNvSpPr>
            <p:nvPr/>
          </p:nvSpPr>
          <p:spPr bwMode="auto">
            <a:xfrm>
              <a:off x="3135" y="3291"/>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12</a:t>
              </a:r>
              <a:endParaRPr lang="en-US" altLang="zh-CN" sz="2000" b="0">
                <a:latin typeface="Times New Roman" panose="02020603050405020304" pitchFamily="18" charset="0"/>
                <a:ea typeface="宋体" panose="02010600030101010101" pitchFamily="2" charset="-122"/>
              </a:endParaRPr>
            </a:p>
          </p:txBody>
        </p:sp>
        <p:sp>
          <p:nvSpPr>
            <p:cNvPr id="49" name="Rectangle 45"/>
            <p:cNvSpPr>
              <a:spLocks noChangeArrowheads="1"/>
            </p:cNvSpPr>
            <p:nvPr/>
          </p:nvSpPr>
          <p:spPr bwMode="auto">
            <a:xfrm>
              <a:off x="1406" y="2988"/>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3</a:t>
              </a:r>
              <a:endParaRPr lang="en-US" altLang="zh-CN" sz="2000" b="0">
                <a:latin typeface="Times New Roman" panose="02020603050405020304" pitchFamily="18" charset="0"/>
                <a:ea typeface="宋体" panose="02010600030101010101" pitchFamily="2" charset="-122"/>
              </a:endParaRPr>
            </a:p>
          </p:txBody>
        </p:sp>
        <p:sp>
          <p:nvSpPr>
            <p:cNvPr id="50" name="Rectangle 46"/>
            <p:cNvSpPr>
              <a:spLocks noChangeArrowheads="1"/>
            </p:cNvSpPr>
            <p:nvPr/>
          </p:nvSpPr>
          <p:spPr bwMode="auto">
            <a:xfrm>
              <a:off x="1837" y="2988"/>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5</a:t>
              </a:r>
              <a:endParaRPr lang="en-US" altLang="zh-CN" sz="2000" b="0">
                <a:latin typeface="Times New Roman" panose="02020603050405020304" pitchFamily="18" charset="0"/>
                <a:ea typeface="宋体" panose="02010600030101010101" pitchFamily="2" charset="-122"/>
              </a:endParaRPr>
            </a:p>
          </p:txBody>
        </p:sp>
        <p:sp>
          <p:nvSpPr>
            <p:cNvPr id="51" name="Rectangle 47"/>
            <p:cNvSpPr>
              <a:spLocks noChangeArrowheads="1"/>
            </p:cNvSpPr>
            <p:nvPr/>
          </p:nvSpPr>
          <p:spPr bwMode="auto">
            <a:xfrm>
              <a:off x="2703" y="2988"/>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9</a:t>
              </a:r>
              <a:endParaRPr lang="en-US" altLang="zh-CN" sz="2000" b="0">
                <a:latin typeface="Times New Roman" panose="02020603050405020304" pitchFamily="18" charset="0"/>
                <a:ea typeface="宋体" panose="02010600030101010101" pitchFamily="2" charset="-122"/>
              </a:endParaRPr>
            </a:p>
          </p:txBody>
        </p:sp>
        <p:sp>
          <p:nvSpPr>
            <p:cNvPr id="52" name="Rectangle 48"/>
            <p:cNvSpPr>
              <a:spLocks noChangeArrowheads="1"/>
            </p:cNvSpPr>
            <p:nvPr/>
          </p:nvSpPr>
          <p:spPr bwMode="auto">
            <a:xfrm>
              <a:off x="3135" y="2988"/>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11</a:t>
              </a:r>
              <a:endParaRPr lang="en-US" altLang="zh-CN" sz="2000" b="0">
                <a:latin typeface="Times New Roman" panose="02020603050405020304" pitchFamily="18" charset="0"/>
                <a:ea typeface="宋体" panose="02010600030101010101" pitchFamily="2" charset="-122"/>
              </a:endParaRPr>
            </a:p>
          </p:txBody>
        </p:sp>
        <p:sp>
          <p:nvSpPr>
            <p:cNvPr id="53" name="Rectangle 49"/>
            <p:cNvSpPr>
              <a:spLocks noChangeArrowheads="1"/>
            </p:cNvSpPr>
            <p:nvPr/>
          </p:nvSpPr>
          <p:spPr bwMode="auto">
            <a:xfrm>
              <a:off x="3352" y="2988"/>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12</a:t>
              </a:r>
              <a:endParaRPr lang="en-US" altLang="zh-CN" sz="2000" b="0">
                <a:latin typeface="Times New Roman" panose="02020603050405020304" pitchFamily="18" charset="0"/>
                <a:ea typeface="宋体" panose="02010600030101010101" pitchFamily="2" charset="-122"/>
              </a:endParaRPr>
            </a:p>
          </p:txBody>
        </p:sp>
        <p:sp>
          <p:nvSpPr>
            <p:cNvPr id="54" name="Rectangle 50"/>
            <p:cNvSpPr>
              <a:spLocks noChangeArrowheads="1"/>
            </p:cNvSpPr>
            <p:nvPr/>
          </p:nvSpPr>
          <p:spPr bwMode="auto">
            <a:xfrm>
              <a:off x="973" y="3291"/>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2</a:t>
              </a:r>
              <a:endParaRPr lang="en-US" altLang="zh-CN" sz="2000" b="0">
                <a:latin typeface="Times New Roman" panose="02020603050405020304" pitchFamily="18" charset="0"/>
                <a:ea typeface="宋体" panose="02010600030101010101" pitchFamily="2" charset="-122"/>
              </a:endParaRPr>
            </a:p>
          </p:txBody>
        </p:sp>
        <p:sp>
          <p:nvSpPr>
            <p:cNvPr id="55" name="Rectangle 51"/>
            <p:cNvSpPr>
              <a:spLocks noChangeArrowheads="1"/>
            </p:cNvSpPr>
            <p:nvPr/>
          </p:nvSpPr>
          <p:spPr bwMode="auto">
            <a:xfrm>
              <a:off x="1189" y="3291"/>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3</a:t>
              </a:r>
              <a:endParaRPr lang="en-US" altLang="zh-CN" sz="2000" b="0">
                <a:latin typeface="Times New Roman" panose="02020603050405020304" pitchFamily="18" charset="0"/>
                <a:ea typeface="宋体" panose="02010600030101010101" pitchFamily="2" charset="-122"/>
              </a:endParaRPr>
            </a:p>
          </p:txBody>
        </p:sp>
        <p:sp>
          <p:nvSpPr>
            <p:cNvPr id="56" name="Rectangle 52"/>
            <p:cNvSpPr>
              <a:spLocks noChangeArrowheads="1"/>
            </p:cNvSpPr>
            <p:nvPr/>
          </p:nvSpPr>
          <p:spPr bwMode="auto">
            <a:xfrm>
              <a:off x="1622" y="3291"/>
              <a:ext cx="215"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5</a:t>
              </a:r>
              <a:endParaRPr lang="en-US" altLang="zh-CN" sz="2000" b="0">
                <a:latin typeface="Times New Roman" panose="02020603050405020304" pitchFamily="18" charset="0"/>
                <a:ea typeface="宋体" panose="02010600030101010101" pitchFamily="2" charset="-122"/>
              </a:endParaRPr>
            </a:p>
          </p:txBody>
        </p:sp>
        <p:sp>
          <p:nvSpPr>
            <p:cNvPr id="57" name="Rectangle 53"/>
            <p:cNvSpPr>
              <a:spLocks noChangeArrowheads="1"/>
            </p:cNvSpPr>
            <p:nvPr/>
          </p:nvSpPr>
          <p:spPr bwMode="auto">
            <a:xfrm>
              <a:off x="2487" y="3291"/>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9</a:t>
              </a:r>
              <a:endParaRPr lang="en-US" altLang="zh-CN" sz="2000" b="0">
                <a:latin typeface="Times New Roman" panose="02020603050405020304" pitchFamily="18" charset="0"/>
                <a:ea typeface="宋体" panose="02010600030101010101" pitchFamily="2" charset="-122"/>
              </a:endParaRPr>
            </a:p>
          </p:txBody>
        </p:sp>
        <p:sp>
          <p:nvSpPr>
            <p:cNvPr id="58" name="Rectangle 54"/>
            <p:cNvSpPr>
              <a:spLocks noChangeArrowheads="1"/>
            </p:cNvSpPr>
            <p:nvPr/>
          </p:nvSpPr>
          <p:spPr bwMode="auto">
            <a:xfrm>
              <a:off x="1189" y="2988"/>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2</a:t>
              </a:r>
              <a:endParaRPr lang="en-US" altLang="zh-CN" sz="2000" b="0">
                <a:latin typeface="Times New Roman" panose="02020603050405020304" pitchFamily="18" charset="0"/>
                <a:ea typeface="宋体" panose="02010600030101010101" pitchFamily="2" charset="-122"/>
              </a:endParaRPr>
            </a:p>
          </p:txBody>
        </p:sp>
        <p:sp>
          <p:nvSpPr>
            <p:cNvPr id="59" name="Rectangle 55"/>
            <p:cNvSpPr>
              <a:spLocks noChangeArrowheads="1"/>
            </p:cNvSpPr>
            <p:nvPr/>
          </p:nvSpPr>
          <p:spPr bwMode="auto">
            <a:xfrm>
              <a:off x="2054" y="2988"/>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6</a:t>
              </a:r>
              <a:endParaRPr lang="en-US" altLang="zh-CN" sz="2000" b="0">
                <a:latin typeface="Times New Roman" panose="02020603050405020304" pitchFamily="18" charset="0"/>
                <a:ea typeface="宋体" panose="02010600030101010101" pitchFamily="2" charset="-122"/>
              </a:endParaRPr>
            </a:p>
          </p:txBody>
        </p:sp>
        <p:sp>
          <p:nvSpPr>
            <p:cNvPr id="60" name="Rectangle 56"/>
            <p:cNvSpPr>
              <a:spLocks noChangeArrowheads="1"/>
            </p:cNvSpPr>
            <p:nvPr/>
          </p:nvSpPr>
          <p:spPr bwMode="auto">
            <a:xfrm>
              <a:off x="2487" y="2988"/>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8</a:t>
              </a:r>
              <a:endParaRPr lang="en-US" altLang="zh-CN" sz="2000" b="0">
                <a:latin typeface="Times New Roman" panose="02020603050405020304" pitchFamily="18" charset="0"/>
                <a:ea typeface="宋体" panose="02010600030101010101" pitchFamily="2" charset="-122"/>
              </a:endParaRPr>
            </a:p>
          </p:txBody>
        </p:sp>
        <p:sp>
          <p:nvSpPr>
            <p:cNvPr id="61" name="Rectangle 57"/>
            <p:cNvSpPr>
              <a:spLocks noChangeArrowheads="1"/>
            </p:cNvSpPr>
            <p:nvPr/>
          </p:nvSpPr>
          <p:spPr bwMode="auto">
            <a:xfrm>
              <a:off x="2054" y="1777"/>
              <a:ext cx="433"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62" name="Rectangle 58"/>
            <p:cNvSpPr>
              <a:spLocks noChangeArrowheads="1"/>
            </p:cNvSpPr>
            <p:nvPr/>
          </p:nvSpPr>
          <p:spPr bwMode="auto">
            <a:xfrm>
              <a:off x="2703" y="1777"/>
              <a:ext cx="432"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63" name="Rectangle 59"/>
            <p:cNvSpPr>
              <a:spLocks noChangeArrowheads="1"/>
            </p:cNvSpPr>
            <p:nvPr/>
          </p:nvSpPr>
          <p:spPr bwMode="auto">
            <a:xfrm>
              <a:off x="3352" y="1777"/>
              <a:ext cx="432"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64" name="Rectangle 60"/>
            <p:cNvSpPr>
              <a:spLocks noChangeArrowheads="1"/>
            </p:cNvSpPr>
            <p:nvPr/>
          </p:nvSpPr>
          <p:spPr bwMode="auto">
            <a:xfrm>
              <a:off x="1837" y="1777"/>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a:t>
              </a:r>
              <a:endParaRPr lang="en-US" altLang="zh-CN" sz="2000" b="0">
                <a:latin typeface="Times New Roman" panose="02020603050405020304" pitchFamily="18" charset="0"/>
                <a:ea typeface="宋体" panose="02010600030101010101" pitchFamily="2" charset="-122"/>
              </a:endParaRPr>
            </a:p>
          </p:txBody>
        </p:sp>
        <p:sp>
          <p:nvSpPr>
            <p:cNvPr id="65" name="Rectangle 61"/>
            <p:cNvSpPr>
              <a:spLocks noChangeArrowheads="1"/>
            </p:cNvSpPr>
            <p:nvPr/>
          </p:nvSpPr>
          <p:spPr bwMode="auto">
            <a:xfrm>
              <a:off x="2487" y="1777"/>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4</a:t>
              </a:r>
              <a:endParaRPr lang="en-US" altLang="zh-CN" sz="2000" b="0">
                <a:latin typeface="Times New Roman" panose="02020603050405020304" pitchFamily="18" charset="0"/>
                <a:ea typeface="宋体" panose="02010600030101010101" pitchFamily="2" charset="-122"/>
              </a:endParaRPr>
            </a:p>
          </p:txBody>
        </p:sp>
        <p:sp>
          <p:nvSpPr>
            <p:cNvPr id="66" name="Rectangle 62"/>
            <p:cNvSpPr>
              <a:spLocks noChangeArrowheads="1"/>
            </p:cNvSpPr>
            <p:nvPr/>
          </p:nvSpPr>
          <p:spPr bwMode="auto">
            <a:xfrm>
              <a:off x="3135" y="1777"/>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7</a:t>
              </a:r>
              <a:endParaRPr lang="en-US" altLang="zh-CN" sz="2000" b="0">
                <a:latin typeface="Times New Roman" panose="02020603050405020304" pitchFamily="18" charset="0"/>
                <a:ea typeface="宋体" panose="02010600030101010101" pitchFamily="2" charset="-122"/>
              </a:endParaRPr>
            </a:p>
          </p:txBody>
        </p:sp>
        <p:sp>
          <p:nvSpPr>
            <p:cNvPr id="67" name="Rectangle 63"/>
            <p:cNvSpPr>
              <a:spLocks noChangeArrowheads="1"/>
            </p:cNvSpPr>
            <p:nvPr/>
          </p:nvSpPr>
          <p:spPr bwMode="auto">
            <a:xfrm>
              <a:off x="3784" y="1777"/>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10</a:t>
              </a:r>
              <a:endParaRPr lang="en-US" altLang="zh-CN" sz="2000" b="0">
                <a:latin typeface="Times New Roman" panose="02020603050405020304" pitchFamily="18" charset="0"/>
                <a:ea typeface="宋体" panose="02010600030101010101" pitchFamily="2" charset="-122"/>
              </a:endParaRPr>
            </a:p>
          </p:txBody>
        </p:sp>
        <p:sp>
          <p:nvSpPr>
            <p:cNvPr id="68" name="Rectangle 64"/>
            <p:cNvSpPr>
              <a:spLocks noChangeArrowheads="1"/>
            </p:cNvSpPr>
            <p:nvPr/>
          </p:nvSpPr>
          <p:spPr bwMode="auto">
            <a:xfrm>
              <a:off x="2270" y="1777"/>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3</a:t>
              </a:r>
              <a:endParaRPr lang="en-US" altLang="zh-CN" sz="2000" b="0">
                <a:latin typeface="Times New Roman" panose="02020603050405020304" pitchFamily="18" charset="0"/>
                <a:ea typeface="宋体" panose="02010600030101010101" pitchFamily="2" charset="-122"/>
              </a:endParaRPr>
            </a:p>
          </p:txBody>
        </p:sp>
        <p:sp>
          <p:nvSpPr>
            <p:cNvPr id="69" name="Rectangle 65"/>
            <p:cNvSpPr>
              <a:spLocks noChangeArrowheads="1"/>
            </p:cNvSpPr>
            <p:nvPr/>
          </p:nvSpPr>
          <p:spPr bwMode="auto">
            <a:xfrm>
              <a:off x="2703" y="1777"/>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5</a:t>
              </a:r>
              <a:endParaRPr lang="en-US" altLang="zh-CN" sz="2000" b="0">
                <a:latin typeface="Times New Roman" panose="02020603050405020304" pitchFamily="18" charset="0"/>
                <a:ea typeface="宋体" panose="02010600030101010101" pitchFamily="2" charset="-122"/>
              </a:endParaRPr>
            </a:p>
          </p:txBody>
        </p:sp>
        <p:sp>
          <p:nvSpPr>
            <p:cNvPr id="70" name="Rectangle 66"/>
            <p:cNvSpPr>
              <a:spLocks noChangeArrowheads="1"/>
            </p:cNvSpPr>
            <p:nvPr/>
          </p:nvSpPr>
          <p:spPr bwMode="auto">
            <a:xfrm>
              <a:off x="3568" y="1777"/>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9</a:t>
              </a:r>
              <a:endParaRPr lang="en-US" altLang="zh-CN" sz="2000" b="0">
                <a:latin typeface="Times New Roman" panose="02020603050405020304" pitchFamily="18" charset="0"/>
                <a:ea typeface="宋体" panose="02010600030101010101" pitchFamily="2" charset="-122"/>
              </a:endParaRPr>
            </a:p>
          </p:txBody>
        </p:sp>
        <p:sp>
          <p:nvSpPr>
            <p:cNvPr id="71" name="Rectangle 67"/>
            <p:cNvSpPr>
              <a:spLocks noChangeArrowheads="1"/>
            </p:cNvSpPr>
            <p:nvPr/>
          </p:nvSpPr>
          <p:spPr bwMode="auto">
            <a:xfrm>
              <a:off x="4001" y="1777"/>
              <a:ext cx="215"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11</a:t>
              </a:r>
              <a:endParaRPr lang="en-US" altLang="zh-CN" sz="2000" b="0">
                <a:latin typeface="Times New Roman" panose="02020603050405020304" pitchFamily="18" charset="0"/>
                <a:ea typeface="宋体" panose="02010600030101010101" pitchFamily="2" charset="-122"/>
              </a:endParaRPr>
            </a:p>
          </p:txBody>
        </p:sp>
        <p:sp>
          <p:nvSpPr>
            <p:cNvPr id="72" name="Rectangle 68"/>
            <p:cNvSpPr>
              <a:spLocks noChangeArrowheads="1"/>
            </p:cNvSpPr>
            <p:nvPr/>
          </p:nvSpPr>
          <p:spPr bwMode="auto">
            <a:xfrm>
              <a:off x="4216" y="1777"/>
              <a:ext cx="217"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12</a:t>
              </a:r>
              <a:endParaRPr lang="en-US" altLang="zh-CN" sz="2000" b="0">
                <a:latin typeface="Times New Roman" panose="02020603050405020304" pitchFamily="18" charset="0"/>
                <a:ea typeface="宋体" panose="02010600030101010101" pitchFamily="2" charset="-122"/>
              </a:endParaRPr>
            </a:p>
          </p:txBody>
        </p:sp>
        <p:sp>
          <p:nvSpPr>
            <p:cNvPr id="73" name="Rectangle 69"/>
            <p:cNvSpPr>
              <a:spLocks noChangeArrowheads="1"/>
            </p:cNvSpPr>
            <p:nvPr/>
          </p:nvSpPr>
          <p:spPr bwMode="auto">
            <a:xfrm>
              <a:off x="2054" y="1777"/>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2</a:t>
              </a:r>
              <a:endParaRPr lang="en-US" altLang="zh-CN" sz="2000" b="0">
                <a:latin typeface="Times New Roman" panose="02020603050405020304" pitchFamily="18" charset="0"/>
                <a:ea typeface="宋体" panose="02010600030101010101" pitchFamily="2" charset="-122"/>
              </a:endParaRPr>
            </a:p>
          </p:txBody>
        </p:sp>
        <p:sp>
          <p:nvSpPr>
            <p:cNvPr id="74" name="Rectangle 70"/>
            <p:cNvSpPr>
              <a:spLocks noChangeArrowheads="1"/>
            </p:cNvSpPr>
            <p:nvPr/>
          </p:nvSpPr>
          <p:spPr bwMode="auto">
            <a:xfrm>
              <a:off x="2920" y="1777"/>
              <a:ext cx="215"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6</a:t>
              </a:r>
              <a:endParaRPr lang="en-US" altLang="zh-CN" sz="2000" b="0">
                <a:latin typeface="Times New Roman" panose="02020603050405020304" pitchFamily="18" charset="0"/>
                <a:ea typeface="宋体" panose="02010600030101010101" pitchFamily="2" charset="-122"/>
              </a:endParaRPr>
            </a:p>
          </p:txBody>
        </p:sp>
        <p:sp>
          <p:nvSpPr>
            <p:cNvPr id="75" name="Rectangle 71"/>
            <p:cNvSpPr>
              <a:spLocks noChangeArrowheads="1"/>
            </p:cNvSpPr>
            <p:nvPr/>
          </p:nvSpPr>
          <p:spPr bwMode="auto">
            <a:xfrm>
              <a:off x="3352" y="1777"/>
              <a:ext cx="216" cy="304"/>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8</a:t>
              </a:r>
              <a:endParaRPr lang="en-US" altLang="zh-CN" sz="2000" b="0">
                <a:latin typeface="Times New Roman" panose="02020603050405020304" pitchFamily="18" charset="0"/>
                <a:ea typeface="宋体" panose="02010600030101010101" pitchFamily="2" charset="-122"/>
              </a:endParaRPr>
            </a:p>
          </p:txBody>
        </p:sp>
        <p:sp>
          <p:nvSpPr>
            <p:cNvPr id="76" name="Line 72"/>
            <p:cNvSpPr>
              <a:spLocks noChangeShapeType="1"/>
            </p:cNvSpPr>
            <p:nvPr/>
          </p:nvSpPr>
          <p:spPr bwMode="auto">
            <a:xfrm flipV="1">
              <a:off x="4216" y="3519"/>
              <a:ext cx="0" cy="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 name="Line 73"/>
            <p:cNvSpPr>
              <a:spLocks noChangeShapeType="1"/>
            </p:cNvSpPr>
            <p:nvPr/>
          </p:nvSpPr>
          <p:spPr bwMode="auto">
            <a:xfrm flipV="1">
              <a:off x="4433" y="3519"/>
              <a:ext cx="0" cy="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Rectangle 74"/>
            <p:cNvSpPr>
              <a:spLocks noChangeArrowheads="1"/>
            </p:cNvSpPr>
            <p:nvPr/>
          </p:nvSpPr>
          <p:spPr bwMode="auto">
            <a:xfrm>
              <a:off x="1406" y="2686"/>
              <a:ext cx="431"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79" name="Rectangle 75"/>
            <p:cNvSpPr>
              <a:spLocks noChangeArrowheads="1"/>
            </p:cNvSpPr>
            <p:nvPr/>
          </p:nvSpPr>
          <p:spPr bwMode="auto">
            <a:xfrm>
              <a:off x="2054" y="2686"/>
              <a:ext cx="433"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80" name="Rectangle 76"/>
            <p:cNvSpPr>
              <a:spLocks noChangeArrowheads="1"/>
            </p:cNvSpPr>
            <p:nvPr/>
          </p:nvSpPr>
          <p:spPr bwMode="auto">
            <a:xfrm>
              <a:off x="2703" y="2686"/>
              <a:ext cx="432"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81" name="Rectangle 77"/>
            <p:cNvSpPr>
              <a:spLocks noChangeArrowheads="1"/>
            </p:cNvSpPr>
            <p:nvPr/>
          </p:nvSpPr>
          <p:spPr bwMode="auto">
            <a:xfrm>
              <a:off x="1189" y="2686"/>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a:t>
              </a:r>
              <a:endParaRPr lang="en-US" altLang="zh-CN" sz="2000" b="0">
                <a:latin typeface="Times New Roman" panose="02020603050405020304" pitchFamily="18" charset="0"/>
                <a:ea typeface="宋体" panose="02010600030101010101" pitchFamily="2" charset="-122"/>
              </a:endParaRPr>
            </a:p>
          </p:txBody>
        </p:sp>
        <p:sp>
          <p:nvSpPr>
            <p:cNvPr id="82" name="Rectangle 78"/>
            <p:cNvSpPr>
              <a:spLocks noChangeArrowheads="1"/>
            </p:cNvSpPr>
            <p:nvPr/>
          </p:nvSpPr>
          <p:spPr bwMode="auto">
            <a:xfrm>
              <a:off x="1837" y="2686"/>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4</a:t>
              </a:r>
              <a:endParaRPr lang="en-US" altLang="zh-CN" sz="2000" b="0">
                <a:latin typeface="Times New Roman" panose="02020603050405020304" pitchFamily="18" charset="0"/>
                <a:ea typeface="宋体" panose="02010600030101010101" pitchFamily="2" charset="-122"/>
              </a:endParaRPr>
            </a:p>
          </p:txBody>
        </p:sp>
        <p:sp>
          <p:nvSpPr>
            <p:cNvPr id="83" name="Rectangle 79"/>
            <p:cNvSpPr>
              <a:spLocks noChangeArrowheads="1"/>
            </p:cNvSpPr>
            <p:nvPr/>
          </p:nvSpPr>
          <p:spPr bwMode="auto">
            <a:xfrm>
              <a:off x="2487" y="2686"/>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7</a:t>
              </a:r>
              <a:endParaRPr lang="en-US" altLang="zh-CN" sz="2000" b="0">
                <a:latin typeface="Times New Roman" panose="02020603050405020304" pitchFamily="18" charset="0"/>
                <a:ea typeface="宋体" panose="02010600030101010101" pitchFamily="2" charset="-122"/>
              </a:endParaRPr>
            </a:p>
          </p:txBody>
        </p:sp>
        <p:sp>
          <p:nvSpPr>
            <p:cNvPr id="84" name="Rectangle 80"/>
            <p:cNvSpPr>
              <a:spLocks noChangeArrowheads="1"/>
            </p:cNvSpPr>
            <p:nvPr/>
          </p:nvSpPr>
          <p:spPr bwMode="auto">
            <a:xfrm>
              <a:off x="3135" y="2686"/>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10</a:t>
              </a:r>
              <a:endParaRPr lang="en-US" altLang="zh-CN" sz="2000" b="0">
                <a:latin typeface="Times New Roman" panose="02020603050405020304" pitchFamily="18" charset="0"/>
                <a:ea typeface="宋体" panose="02010600030101010101" pitchFamily="2" charset="-122"/>
              </a:endParaRPr>
            </a:p>
          </p:txBody>
        </p:sp>
        <p:sp>
          <p:nvSpPr>
            <p:cNvPr id="85" name="Rectangle 81"/>
            <p:cNvSpPr>
              <a:spLocks noChangeArrowheads="1"/>
            </p:cNvSpPr>
            <p:nvPr/>
          </p:nvSpPr>
          <p:spPr bwMode="auto">
            <a:xfrm>
              <a:off x="1622" y="2686"/>
              <a:ext cx="215"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3</a:t>
              </a:r>
              <a:endParaRPr lang="en-US" altLang="zh-CN" sz="2000" b="0">
                <a:latin typeface="Times New Roman" panose="02020603050405020304" pitchFamily="18" charset="0"/>
                <a:ea typeface="宋体" panose="02010600030101010101" pitchFamily="2" charset="-122"/>
              </a:endParaRPr>
            </a:p>
          </p:txBody>
        </p:sp>
        <p:sp>
          <p:nvSpPr>
            <p:cNvPr id="86" name="Rectangle 82"/>
            <p:cNvSpPr>
              <a:spLocks noChangeArrowheads="1"/>
            </p:cNvSpPr>
            <p:nvPr/>
          </p:nvSpPr>
          <p:spPr bwMode="auto">
            <a:xfrm>
              <a:off x="2054" y="2686"/>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5</a:t>
              </a:r>
              <a:endParaRPr lang="en-US" altLang="zh-CN" sz="2000" b="0">
                <a:latin typeface="Times New Roman" panose="02020603050405020304" pitchFamily="18" charset="0"/>
                <a:ea typeface="宋体" panose="02010600030101010101" pitchFamily="2" charset="-122"/>
              </a:endParaRPr>
            </a:p>
          </p:txBody>
        </p:sp>
        <p:sp>
          <p:nvSpPr>
            <p:cNvPr id="87" name="Rectangle 83"/>
            <p:cNvSpPr>
              <a:spLocks noChangeArrowheads="1"/>
            </p:cNvSpPr>
            <p:nvPr/>
          </p:nvSpPr>
          <p:spPr bwMode="auto">
            <a:xfrm>
              <a:off x="2920" y="2686"/>
              <a:ext cx="215"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9</a:t>
              </a:r>
              <a:endParaRPr lang="en-US" altLang="zh-CN" sz="2000" b="0">
                <a:latin typeface="Times New Roman" panose="02020603050405020304" pitchFamily="18" charset="0"/>
                <a:ea typeface="宋体" panose="02010600030101010101" pitchFamily="2" charset="-122"/>
              </a:endParaRPr>
            </a:p>
          </p:txBody>
        </p:sp>
        <p:sp>
          <p:nvSpPr>
            <p:cNvPr id="88" name="Rectangle 84"/>
            <p:cNvSpPr>
              <a:spLocks noChangeArrowheads="1"/>
            </p:cNvSpPr>
            <p:nvPr/>
          </p:nvSpPr>
          <p:spPr bwMode="auto">
            <a:xfrm>
              <a:off x="3352" y="2686"/>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11</a:t>
              </a:r>
              <a:endParaRPr lang="en-US" altLang="zh-CN" sz="2000" b="0">
                <a:latin typeface="Times New Roman" panose="02020603050405020304" pitchFamily="18" charset="0"/>
                <a:ea typeface="宋体" panose="02010600030101010101" pitchFamily="2" charset="-122"/>
              </a:endParaRPr>
            </a:p>
          </p:txBody>
        </p:sp>
        <p:sp>
          <p:nvSpPr>
            <p:cNvPr id="89" name="Rectangle 85"/>
            <p:cNvSpPr>
              <a:spLocks noChangeArrowheads="1"/>
            </p:cNvSpPr>
            <p:nvPr/>
          </p:nvSpPr>
          <p:spPr bwMode="auto">
            <a:xfrm>
              <a:off x="3568" y="2686"/>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12</a:t>
              </a:r>
              <a:endParaRPr lang="en-US" altLang="zh-CN" sz="2000" b="0">
                <a:latin typeface="Times New Roman" panose="02020603050405020304" pitchFamily="18" charset="0"/>
                <a:ea typeface="宋体" panose="02010600030101010101" pitchFamily="2" charset="-122"/>
              </a:endParaRPr>
            </a:p>
          </p:txBody>
        </p:sp>
        <p:sp>
          <p:nvSpPr>
            <p:cNvPr id="90" name="Rectangle 86"/>
            <p:cNvSpPr>
              <a:spLocks noChangeArrowheads="1"/>
            </p:cNvSpPr>
            <p:nvPr/>
          </p:nvSpPr>
          <p:spPr bwMode="auto">
            <a:xfrm>
              <a:off x="1406" y="2686"/>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2</a:t>
              </a:r>
              <a:endParaRPr lang="en-US" altLang="zh-CN" sz="2000" b="0">
                <a:latin typeface="Times New Roman" panose="02020603050405020304" pitchFamily="18" charset="0"/>
                <a:ea typeface="宋体" panose="02010600030101010101" pitchFamily="2" charset="-122"/>
              </a:endParaRPr>
            </a:p>
          </p:txBody>
        </p:sp>
        <p:sp>
          <p:nvSpPr>
            <p:cNvPr id="91" name="Rectangle 87"/>
            <p:cNvSpPr>
              <a:spLocks noChangeArrowheads="1"/>
            </p:cNvSpPr>
            <p:nvPr/>
          </p:nvSpPr>
          <p:spPr bwMode="auto">
            <a:xfrm>
              <a:off x="2270" y="2686"/>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6</a:t>
              </a:r>
              <a:endParaRPr lang="en-US" altLang="zh-CN" sz="2000" b="0">
                <a:latin typeface="Times New Roman" panose="02020603050405020304" pitchFamily="18" charset="0"/>
                <a:ea typeface="宋体" panose="02010600030101010101" pitchFamily="2" charset="-122"/>
              </a:endParaRPr>
            </a:p>
          </p:txBody>
        </p:sp>
        <p:sp>
          <p:nvSpPr>
            <p:cNvPr id="92" name="Rectangle 88"/>
            <p:cNvSpPr>
              <a:spLocks noChangeArrowheads="1"/>
            </p:cNvSpPr>
            <p:nvPr/>
          </p:nvSpPr>
          <p:spPr bwMode="auto">
            <a:xfrm>
              <a:off x="2703" y="2686"/>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8</a:t>
              </a:r>
              <a:endParaRPr lang="en-US" altLang="zh-CN" sz="2000" b="0">
                <a:latin typeface="Times New Roman" panose="02020603050405020304" pitchFamily="18" charset="0"/>
                <a:ea typeface="宋体" panose="02010600030101010101" pitchFamily="2" charset="-122"/>
              </a:endParaRPr>
            </a:p>
          </p:txBody>
        </p:sp>
        <p:sp>
          <p:nvSpPr>
            <p:cNvPr id="93" name="Rectangle 89"/>
            <p:cNvSpPr>
              <a:spLocks noChangeArrowheads="1"/>
            </p:cNvSpPr>
            <p:nvPr/>
          </p:nvSpPr>
          <p:spPr bwMode="auto">
            <a:xfrm>
              <a:off x="1622" y="2384"/>
              <a:ext cx="432"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94" name="Rectangle 90"/>
            <p:cNvSpPr>
              <a:spLocks noChangeArrowheads="1"/>
            </p:cNvSpPr>
            <p:nvPr/>
          </p:nvSpPr>
          <p:spPr bwMode="auto">
            <a:xfrm>
              <a:off x="2270" y="2384"/>
              <a:ext cx="433"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95" name="Rectangle 91"/>
            <p:cNvSpPr>
              <a:spLocks noChangeArrowheads="1"/>
            </p:cNvSpPr>
            <p:nvPr/>
          </p:nvSpPr>
          <p:spPr bwMode="auto">
            <a:xfrm>
              <a:off x="2920" y="2384"/>
              <a:ext cx="432"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96" name="Rectangle 92"/>
            <p:cNvSpPr>
              <a:spLocks noChangeArrowheads="1"/>
            </p:cNvSpPr>
            <p:nvPr/>
          </p:nvSpPr>
          <p:spPr bwMode="auto">
            <a:xfrm>
              <a:off x="1406" y="2384"/>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a:t>
              </a:r>
              <a:endParaRPr lang="en-US" altLang="zh-CN" sz="2000" b="0">
                <a:latin typeface="Times New Roman" panose="02020603050405020304" pitchFamily="18" charset="0"/>
                <a:ea typeface="宋体" panose="02010600030101010101" pitchFamily="2" charset="-122"/>
              </a:endParaRPr>
            </a:p>
          </p:txBody>
        </p:sp>
        <p:sp>
          <p:nvSpPr>
            <p:cNvPr id="97" name="Rectangle 93"/>
            <p:cNvSpPr>
              <a:spLocks noChangeArrowheads="1"/>
            </p:cNvSpPr>
            <p:nvPr/>
          </p:nvSpPr>
          <p:spPr bwMode="auto">
            <a:xfrm>
              <a:off x="2054" y="2384"/>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4</a:t>
              </a:r>
              <a:endParaRPr lang="en-US" altLang="zh-CN" sz="2000" b="0">
                <a:latin typeface="Times New Roman" panose="02020603050405020304" pitchFamily="18" charset="0"/>
                <a:ea typeface="宋体" panose="02010600030101010101" pitchFamily="2" charset="-122"/>
              </a:endParaRPr>
            </a:p>
          </p:txBody>
        </p:sp>
        <p:sp>
          <p:nvSpPr>
            <p:cNvPr id="98" name="Rectangle 94"/>
            <p:cNvSpPr>
              <a:spLocks noChangeArrowheads="1"/>
            </p:cNvSpPr>
            <p:nvPr/>
          </p:nvSpPr>
          <p:spPr bwMode="auto">
            <a:xfrm>
              <a:off x="2703" y="2384"/>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7</a:t>
              </a:r>
              <a:endParaRPr lang="en-US" altLang="zh-CN" sz="2000" b="0">
                <a:latin typeface="Times New Roman" panose="02020603050405020304" pitchFamily="18" charset="0"/>
                <a:ea typeface="宋体" panose="02010600030101010101" pitchFamily="2" charset="-122"/>
              </a:endParaRPr>
            </a:p>
          </p:txBody>
        </p:sp>
        <p:sp>
          <p:nvSpPr>
            <p:cNvPr id="99" name="Rectangle 95"/>
            <p:cNvSpPr>
              <a:spLocks noChangeArrowheads="1"/>
            </p:cNvSpPr>
            <p:nvPr/>
          </p:nvSpPr>
          <p:spPr bwMode="auto">
            <a:xfrm>
              <a:off x="3352" y="2384"/>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10</a:t>
              </a:r>
              <a:endParaRPr lang="en-US" altLang="zh-CN" sz="2000" b="0">
                <a:latin typeface="Times New Roman" panose="02020603050405020304" pitchFamily="18" charset="0"/>
                <a:ea typeface="宋体" panose="02010600030101010101" pitchFamily="2" charset="-122"/>
              </a:endParaRPr>
            </a:p>
          </p:txBody>
        </p:sp>
        <p:sp>
          <p:nvSpPr>
            <p:cNvPr id="100" name="Rectangle 96"/>
            <p:cNvSpPr>
              <a:spLocks noChangeArrowheads="1"/>
            </p:cNvSpPr>
            <p:nvPr/>
          </p:nvSpPr>
          <p:spPr bwMode="auto">
            <a:xfrm>
              <a:off x="1837" y="2384"/>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3</a:t>
              </a:r>
              <a:endParaRPr lang="en-US" altLang="zh-CN" sz="2000" b="0">
                <a:latin typeface="Times New Roman" panose="02020603050405020304" pitchFamily="18" charset="0"/>
                <a:ea typeface="宋体" panose="02010600030101010101" pitchFamily="2" charset="-122"/>
              </a:endParaRPr>
            </a:p>
          </p:txBody>
        </p:sp>
        <p:sp>
          <p:nvSpPr>
            <p:cNvPr id="101" name="Rectangle 97"/>
            <p:cNvSpPr>
              <a:spLocks noChangeArrowheads="1"/>
            </p:cNvSpPr>
            <p:nvPr/>
          </p:nvSpPr>
          <p:spPr bwMode="auto">
            <a:xfrm>
              <a:off x="2270" y="2384"/>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5</a:t>
              </a:r>
              <a:endParaRPr lang="en-US" altLang="zh-CN" sz="2000" b="0">
                <a:latin typeface="Times New Roman" panose="02020603050405020304" pitchFamily="18" charset="0"/>
                <a:ea typeface="宋体" panose="02010600030101010101" pitchFamily="2" charset="-122"/>
              </a:endParaRPr>
            </a:p>
          </p:txBody>
        </p:sp>
        <p:sp>
          <p:nvSpPr>
            <p:cNvPr id="102" name="Rectangle 98"/>
            <p:cNvSpPr>
              <a:spLocks noChangeArrowheads="1"/>
            </p:cNvSpPr>
            <p:nvPr/>
          </p:nvSpPr>
          <p:spPr bwMode="auto">
            <a:xfrm>
              <a:off x="3135" y="2384"/>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9</a:t>
              </a:r>
              <a:endParaRPr lang="en-US" altLang="zh-CN" sz="2000" b="0">
                <a:latin typeface="Times New Roman" panose="02020603050405020304" pitchFamily="18" charset="0"/>
                <a:ea typeface="宋体" panose="02010600030101010101" pitchFamily="2" charset="-122"/>
              </a:endParaRPr>
            </a:p>
          </p:txBody>
        </p:sp>
        <p:sp>
          <p:nvSpPr>
            <p:cNvPr id="103" name="Rectangle 99"/>
            <p:cNvSpPr>
              <a:spLocks noChangeArrowheads="1"/>
            </p:cNvSpPr>
            <p:nvPr/>
          </p:nvSpPr>
          <p:spPr bwMode="auto">
            <a:xfrm>
              <a:off x="3568" y="2384"/>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11</a:t>
              </a:r>
              <a:endParaRPr lang="en-US" altLang="zh-CN" sz="2000" b="0">
                <a:latin typeface="Times New Roman" panose="02020603050405020304" pitchFamily="18" charset="0"/>
                <a:ea typeface="宋体" panose="02010600030101010101" pitchFamily="2" charset="-122"/>
              </a:endParaRPr>
            </a:p>
          </p:txBody>
        </p:sp>
        <p:sp>
          <p:nvSpPr>
            <p:cNvPr id="104" name="Rectangle 100"/>
            <p:cNvSpPr>
              <a:spLocks noChangeArrowheads="1"/>
            </p:cNvSpPr>
            <p:nvPr/>
          </p:nvSpPr>
          <p:spPr bwMode="auto">
            <a:xfrm>
              <a:off x="3784" y="2384"/>
              <a:ext cx="217"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12</a:t>
              </a:r>
              <a:endParaRPr lang="en-US" altLang="zh-CN" sz="2000" b="0">
                <a:latin typeface="Times New Roman" panose="02020603050405020304" pitchFamily="18" charset="0"/>
                <a:ea typeface="宋体" panose="02010600030101010101" pitchFamily="2" charset="-122"/>
              </a:endParaRPr>
            </a:p>
          </p:txBody>
        </p:sp>
        <p:sp>
          <p:nvSpPr>
            <p:cNvPr id="105" name="Rectangle 101"/>
            <p:cNvSpPr>
              <a:spLocks noChangeArrowheads="1"/>
            </p:cNvSpPr>
            <p:nvPr/>
          </p:nvSpPr>
          <p:spPr bwMode="auto">
            <a:xfrm>
              <a:off x="1622" y="2384"/>
              <a:ext cx="215"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2</a:t>
              </a:r>
              <a:endParaRPr lang="en-US" altLang="zh-CN" sz="2000" b="0">
                <a:latin typeface="Times New Roman" panose="02020603050405020304" pitchFamily="18" charset="0"/>
                <a:ea typeface="宋体" panose="02010600030101010101" pitchFamily="2" charset="-122"/>
              </a:endParaRPr>
            </a:p>
          </p:txBody>
        </p:sp>
        <p:sp>
          <p:nvSpPr>
            <p:cNvPr id="106" name="Rectangle 102"/>
            <p:cNvSpPr>
              <a:spLocks noChangeArrowheads="1"/>
            </p:cNvSpPr>
            <p:nvPr/>
          </p:nvSpPr>
          <p:spPr bwMode="auto">
            <a:xfrm>
              <a:off x="2487" y="2384"/>
              <a:ext cx="216"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6</a:t>
              </a:r>
              <a:endParaRPr lang="en-US" altLang="zh-CN" sz="2000" b="0">
                <a:latin typeface="Times New Roman" panose="02020603050405020304" pitchFamily="18" charset="0"/>
                <a:ea typeface="宋体" panose="02010600030101010101" pitchFamily="2" charset="-122"/>
              </a:endParaRPr>
            </a:p>
          </p:txBody>
        </p:sp>
        <p:sp>
          <p:nvSpPr>
            <p:cNvPr id="107" name="Rectangle 103"/>
            <p:cNvSpPr>
              <a:spLocks noChangeArrowheads="1"/>
            </p:cNvSpPr>
            <p:nvPr/>
          </p:nvSpPr>
          <p:spPr bwMode="auto">
            <a:xfrm>
              <a:off x="2920" y="2384"/>
              <a:ext cx="215" cy="302"/>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8</a:t>
              </a:r>
              <a:endParaRPr lang="en-US" altLang="zh-CN" sz="2000" b="0">
                <a:latin typeface="Times New Roman" panose="02020603050405020304" pitchFamily="18" charset="0"/>
                <a:ea typeface="宋体" panose="02010600030101010101" pitchFamily="2" charset="-122"/>
              </a:endParaRPr>
            </a:p>
          </p:txBody>
        </p:sp>
        <p:sp>
          <p:nvSpPr>
            <p:cNvPr id="108" name="Rectangle 104"/>
            <p:cNvSpPr>
              <a:spLocks noChangeArrowheads="1"/>
            </p:cNvSpPr>
            <p:nvPr/>
          </p:nvSpPr>
          <p:spPr bwMode="auto">
            <a:xfrm>
              <a:off x="1837" y="2081"/>
              <a:ext cx="433"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109" name="Rectangle 105"/>
            <p:cNvSpPr>
              <a:spLocks noChangeArrowheads="1"/>
            </p:cNvSpPr>
            <p:nvPr/>
          </p:nvSpPr>
          <p:spPr bwMode="auto">
            <a:xfrm>
              <a:off x="2487" y="2081"/>
              <a:ext cx="433"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110" name="Rectangle 106"/>
            <p:cNvSpPr>
              <a:spLocks noChangeArrowheads="1"/>
            </p:cNvSpPr>
            <p:nvPr/>
          </p:nvSpPr>
          <p:spPr bwMode="auto">
            <a:xfrm>
              <a:off x="3135" y="2081"/>
              <a:ext cx="433"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eaLnBrk="1" hangingPunct="1">
                <a:spcBef>
                  <a:spcPct val="0"/>
                </a:spcBef>
                <a:buClr>
                  <a:schemeClr val="bg1"/>
                </a:buClr>
                <a:buFontTx/>
                <a:buNone/>
              </a:pPr>
              <a:endParaRPr lang="zh-CN" altLang="en-US" sz="2400" b="0">
                <a:latin typeface="Times New Roman" panose="02020603050405020304" pitchFamily="18" charset="0"/>
                <a:ea typeface="宋体" panose="02010600030101010101" pitchFamily="2" charset="-122"/>
              </a:endParaRPr>
            </a:p>
          </p:txBody>
        </p:sp>
        <p:sp>
          <p:nvSpPr>
            <p:cNvPr id="111" name="Rectangle 107"/>
            <p:cNvSpPr>
              <a:spLocks noChangeArrowheads="1"/>
            </p:cNvSpPr>
            <p:nvPr/>
          </p:nvSpPr>
          <p:spPr bwMode="auto">
            <a:xfrm>
              <a:off x="1622" y="2081"/>
              <a:ext cx="215"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a:t>
              </a:r>
              <a:endParaRPr lang="en-US" altLang="zh-CN" sz="2000" b="0">
                <a:latin typeface="Times New Roman" panose="02020603050405020304" pitchFamily="18" charset="0"/>
                <a:ea typeface="宋体" panose="02010600030101010101" pitchFamily="2" charset="-122"/>
              </a:endParaRPr>
            </a:p>
          </p:txBody>
        </p:sp>
        <p:sp>
          <p:nvSpPr>
            <p:cNvPr id="112" name="Rectangle 108"/>
            <p:cNvSpPr>
              <a:spLocks noChangeArrowheads="1"/>
            </p:cNvSpPr>
            <p:nvPr/>
          </p:nvSpPr>
          <p:spPr bwMode="auto">
            <a:xfrm>
              <a:off x="2270" y="2081"/>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4</a:t>
              </a:r>
              <a:endParaRPr lang="en-US" altLang="zh-CN" sz="2000" b="0">
                <a:latin typeface="Times New Roman" panose="02020603050405020304" pitchFamily="18" charset="0"/>
                <a:ea typeface="宋体" panose="02010600030101010101" pitchFamily="2" charset="-122"/>
              </a:endParaRPr>
            </a:p>
          </p:txBody>
        </p:sp>
        <p:sp>
          <p:nvSpPr>
            <p:cNvPr id="113" name="Rectangle 109"/>
            <p:cNvSpPr>
              <a:spLocks noChangeArrowheads="1"/>
            </p:cNvSpPr>
            <p:nvPr/>
          </p:nvSpPr>
          <p:spPr bwMode="auto">
            <a:xfrm>
              <a:off x="2920" y="2081"/>
              <a:ext cx="215"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7</a:t>
              </a:r>
              <a:endParaRPr lang="en-US" altLang="zh-CN" sz="2000" b="0">
                <a:latin typeface="Times New Roman" panose="02020603050405020304" pitchFamily="18" charset="0"/>
                <a:ea typeface="宋体" panose="02010600030101010101" pitchFamily="2" charset="-122"/>
              </a:endParaRPr>
            </a:p>
          </p:txBody>
        </p:sp>
        <p:sp>
          <p:nvSpPr>
            <p:cNvPr id="114" name="Rectangle 110"/>
            <p:cNvSpPr>
              <a:spLocks noChangeArrowheads="1"/>
            </p:cNvSpPr>
            <p:nvPr/>
          </p:nvSpPr>
          <p:spPr bwMode="auto">
            <a:xfrm>
              <a:off x="3568" y="2081"/>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10</a:t>
              </a:r>
              <a:endParaRPr lang="en-US" altLang="zh-CN" sz="2000" b="0">
                <a:latin typeface="Times New Roman" panose="02020603050405020304" pitchFamily="18" charset="0"/>
                <a:ea typeface="宋体" panose="02010600030101010101" pitchFamily="2" charset="-122"/>
              </a:endParaRPr>
            </a:p>
          </p:txBody>
        </p:sp>
        <p:sp>
          <p:nvSpPr>
            <p:cNvPr id="115" name="Rectangle 111"/>
            <p:cNvSpPr>
              <a:spLocks noChangeArrowheads="1"/>
            </p:cNvSpPr>
            <p:nvPr/>
          </p:nvSpPr>
          <p:spPr bwMode="auto">
            <a:xfrm>
              <a:off x="2054" y="2081"/>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3</a:t>
              </a:r>
              <a:endParaRPr lang="en-US" altLang="zh-CN" sz="2000" b="0">
                <a:latin typeface="Times New Roman" panose="02020603050405020304" pitchFamily="18" charset="0"/>
                <a:ea typeface="宋体" panose="02010600030101010101" pitchFamily="2" charset="-122"/>
              </a:endParaRPr>
            </a:p>
          </p:txBody>
        </p:sp>
        <p:sp>
          <p:nvSpPr>
            <p:cNvPr id="116" name="Rectangle 112"/>
            <p:cNvSpPr>
              <a:spLocks noChangeArrowheads="1"/>
            </p:cNvSpPr>
            <p:nvPr/>
          </p:nvSpPr>
          <p:spPr bwMode="auto">
            <a:xfrm>
              <a:off x="2487" y="2081"/>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5</a:t>
              </a:r>
              <a:endParaRPr lang="en-US" altLang="zh-CN" sz="2000" b="0">
                <a:latin typeface="Times New Roman" panose="02020603050405020304" pitchFamily="18" charset="0"/>
                <a:ea typeface="宋体" panose="02010600030101010101" pitchFamily="2" charset="-122"/>
              </a:endParaRPr>
            </a:p>
          </p:txBody>
        </p:sp>
        <p:sp>
          <p:nvSpPr>
            <p:cNvPr id="117" name="Rectangle 113"/>
            <p:cNvSpPr>
              <a:spLocks noChangeArrowheads="1"/>
            </p:cNvSpPr>
            <p:nvPr/>
          </p:nvSpPr>
          <p:spPr bwMode="auto">
            <a:xfrm>
              <a:off x="3352" y="2081"/>
              <a:ext cx="216"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9</a:t>
              </a:r>
              <a:endParaRPr lang="en-US" altLang="zh-CN" sz="2000" b="0">
                <a:latin typeface="Times New Roman" panose="02020603050405020304" pitchFamily="18" charset="0"/>
                <a:ea typeface="宋体" panose="02010600030101010101" pitchFamily="2" charset="-122"/>
              </a:endParaRPr>
            </a:p>
          </p:txBody>
        </p:sp>
        <p:sp>
          <p:nvSpPr>
            <p:cNvPr id="118" name="Rectangle 114"/>
            <p:cNvSpPr>
              <a:spLocks noChangeArrowheads="1"/>
            </p:cNvSpPr>
            <p:nvPr/>
          </p:nvSpPr>
          <p:spPr bwMode="auto">
            <a:xfrm>
              <a:off x="3784" y="2081"/>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11</a:t>
              </a:r>
              <a:endParaRPr lang="en-US" altLang="zh-CN" sz="2000" b="0">
                <a:latin typeface="Times New Roman" panose="02020603050405020304" pitchFamily="18" charset="0"/>
                <a:ea typeface="宋体" panose="02010600030101010101" pitchFamily="2" charset="-122"/>
              </a:endParaRPr>
            </a:p>
          </p:txBody>
        </p:sp>
        <p:sp>
          <p:nvSpPr>
            <p:cNvPr id="119" name="Rectangle 115"/>
            <p:cNvSpPr>
              <a:spLocks noChangeArrowheads="1"/>
            </p:cNvSpPr>
            <p:nvPr/>
          </p:nvSpPr>
          <p:spPr bwMode="auto">
            <a:xfrm>
              <a:off x="4001" y="2081"/>
              <a:ext cx="215"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12</a:t>
              </a:r>
              <a:endParaRPr lang="en-US" altLang="zh-CN" sz="2000" b="0">
                <a:latin typeface="Times New Roman" panose="02020603050405020304" pitchFamily="18" charset="0"/>
                <a:ea typeface="宋体" panose="02010600030101010101" pitchFamily="2" charset="-122"/>
              </a:endParaRPr>
            </a:p>
          </p:txBody>
        </p:sp>
        <p:sp>
          <p:nvSpPr>
            <p:cNvPr id="120" name="Rectangle 116"/>
            <p:cNvSpPr>
              <a:spLocks noChangeArrowheads="1"/>
            </p:cNvSpPr>
            <p:nvPr/>
          </p:nvSpPr>
          <p:spPr bwMode="auto">
            <a:xfrm>
              <a:off x="1837" y="2081"/>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2</a:t>
              </a:r>
              <a:endParaRPr lang="en-US" altLang="zh-CN" sz="2000" b="0">
                <a:latin typeface="Times New Roman" panose="02020603050405020304" pitchFamily="18" charset="0"/>
                <a:ea typeface="宋体" panose="02010600030101010101" pitchFamily="2" charset="-122"/>
              </a:endParaRPr>
            </a:p>
          </p:txBody>
        </p:sp>
        <p:sp>
          <p:nvSpPr>
            <p:cNvPr id="121" name="Rectangle 117"/>
            <p:cNvSpPr>
              <a:spLocks noChangeArrowheads="1"/>
            </p:cNvSpPr>
            <p:nvPr/>
          </p:nvSpPr>
          <p:spPr bwMode="auto">
            <a:xfrm>
              <a:off x="2703" y="2081"/>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6</a:t>
              </a:r>
              <a:endParaRPr lang="en-US" altLang="zh-CN" sz="2000" b="0">
                <a:latin typeface="Times New Roman" panose="02020603050405020304" pitchFamily="18" charset="0"/>
                <a:ea typeface="宋体" panose="02010600030101010101" pitchFamily="2" charset="-122"/>
              </a:endParaRPr>
            </a:p>
          </p:txBody>
        </p:sp>
        <p:sp>
          <p:nvSpPr>
            <p:cNvPr id="122" name="Rectangle 118"/>
            <p:cNvSpPr>
              <a:spLocks noChangeArrowheads="1"/>
            </p:cNvSpPr>
            <p:nvPr/>
          </p:nvSpPr>
          <p:spPr bwMode="auto">
            <a:xfrm>
              <a:off x="3135" y="2081"/>
              <a:ext cx="217" cy="303"/>
            </a:xfrm>
            <a:prstGeom prst="rect">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charset="-122"/>
                </a:defRPr>
              </a:lvl9pPr>
            </a:lstStyle>
            <a:p>
              <a:pPr algn="ctr" eaLnBrk="1" hangingPunct="1">
                <a:spcBef>
                  <a:spcPct val="0"/>
                </a:spcBef>
                <a:buClr>
                  <a:schemeClr val="bg1"/>
                </a:buClr>
                <a:buFontTx/>
                <a:buNone/>
              </a:pPr>
              <a:r>
                <a:rPr lang="en-US" altLang="zh-CN" sz="2000" b="0">
                  <a:latin typeface="Times New Roman" panose="02020603050405020304" pitchFamily="18" charset="0"/>
                  <a:ea typeface="宋体" panose="02010600030101010101" pitchFamily="2" charset="-122"/>
                </a:rPr>
                <a:t>8</a:t>
              </a:r>
              <a:endParaRPr lang="en-US" altLang="zh-CN" sz="2000" b="0">
                <a:latin typeface="Times New Roman" panose="02020603050405020304" pitchFamily="18" charset="0"/>
                <a:ea typeface="宋体" panose="02010600030101010101" pitchFamily="2" charset="-122"/>
              </a:endParaRPr>
            </a:p>
          </p:txBody>
        </p:sp>
      </p:grpSp>
    </p:spTree>
    <p:custDataLst>
      <p:tags r:id="rId4"/>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——RISC-V</a:t>
            </a:r>
            <a:r>
              <a:rPr lang="zh-CN" altLang="en-US" sz="2400" b="1" dirty="0">
                <a:solidFill>
                  <a:srgbClr val="0E3193"/>
                </a:solidFill>
                <a:latin typeface="微软雅黑" panose="020B0503020204020204" pitchFamily="34" charset="-122"/>
                <a:ea typeface="微软雅黑" panose="020B0503020204020204" pitchFamily="34" charset="-122"/>
              </a:rPr>
              <a:t>流水线结构</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4901" y="1989473"/>
            <a:ext cx="10633460" cy="3269613"/>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流水线中的相关</a:t>
            </a:r>
            <a:r>
              <a:rPr lang="zh-CN" altLang="en-US" sz="2000" dirty="0">
                <a:latin typeface="微软雅黑" panose="020B0503020204020204" pitchFamily="34" charset="-122"/>
                <a:ea typeface="微软雅黑" panose="020B0503020204020204" pitchFamily="34" charset="-122"/>
              </a:rPr>
              <a:t>：流水线中存在下一条指令无法在下一个时钟周期执行</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结构相关</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硬件不支持（如：可用数量不足）导致指令无法执行，将发生结构相关</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数据相关</a:t>
            </a:r>
            <a:br>
              <a:rPr lang="en-US" altLang="zh-CN" sz="2000" b="1" dirty="0">
                <a:solidFill>
                  <a:srgbClr val="C00000"/>
                </a:solidFill>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当流水线更改读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写访问顺序后，与实际情况不同时，将发生数据相关</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控制相关</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在取指发生时尚未决定对哪条指令进行取指，将发生控制相关</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流水线中的相关</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案例分析</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95748" y="3236147"/>
            <a:ext cx="2841025" cy="960776"/>
          </a:xfrm>
          <a:prstGeom prst="rect">
            <a:avLst/>
          </a:prstGeom>
          <a:noFill/>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某超标量</a:t>
            </a:r>
            <a:r>
              <a:rPr lang="en-US" altLang="zh-CN" sz="2000" dirty="0">
                <a:latin typeface="微软雅黑" panose="020B0503020204020204" pitchFamily="34" charset="-122"/>
                <a:ea typeface="微软雅黑" panose="020B0503020204020204" pitchFamily="34" charset="-122"/>
              </a:rPr>
              <a:t>RISC-V</a:t>
            </a:r>
            <a:r>
              <a:rPr lang="zh-CN" altLang="en-US" sz="2000" dirty="0">
                <a:latin typeface="微软雅黑" panose="020B0503020204020204" pitchFamily="34" charset="-122"/>
                <a:ea typeface="微软雅黑" panose="020B0503020204020204" pitchFamily="34" charset="-122"/>
              </a:rPr>
              <a:t>处理器的流水线结构如图所示</a:t>
            </a:r>
            <a:endParaRPr lang="zh-CN" altLang="en-US" sz="2000" dirty="0"/>
          </a:p>
        </p:txBody>
      </p:sp>
      <p:pic>
        <p:nvPicPr>
          <p:cNvPr id="5" name="图片 4" descr="图形用户界面&#10;&#10;描述已自动生成"/>
          <p:cNvPicPr>
            <a:picLocks noChangeAspect="1"/>
          </p:cNvPicPr>
          <p:nvPr/>
        </p:nvPicPr>
        <p:blipFill>
          <a:blip r:embed="rId4"/>
          <a:stretch>
            <a:fillRect/>
          </a:stretch>
        </p:blipFill>
        <p:spPr>
          <a:xfrm>
            <a:off x="5400204" y="1943943"/>
            <a:ext cx="5616624" cy="4124384"/>
          </a:xfrm>
          <a:prstGeom prst="rect">
            <a:avLst/>
          </a:prstGeom>
          <a:ln>
            <a:solidFill>
              <a:schemeClr val="accent1"/>
            </a:solidFill>
          </a:ln>
        </p:spPr>
      </p:pic>
    </p:spTree>
    <p:custDataLst>
      <p:tags r:id="rId5"/>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流水线中的相关</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结构相关</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1853" y="1908469"/>
            <a:ext cx="11361329"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该超标量</a:t>
            </a:r>
            <a:r>
              <a:rPr lang="en-US" altLang="zh-CN" sz="2000" dirty="0">
                <a:latin typeface="微软雅黑" panose="020B0503020204020204" pitchFamily="34" charset="-122"/>
                <a:ea typeface="微软雅黑" panose="020B0503020204020204" pitchFamily="34" charset="-122"/>
              </a:rPr>
              <a:t>RISC-V</a:t>
            </a:r>
            <a:r>
              <a:rPr lang="zh-CN" altLang="en-US" sz="2000" dirty="0">
                <a:latin typeface="微软雅黑" panose="020B0503020204020204" pitchFamily="34" charset="-122"/>
                <a:ea typeface="微软雅黑" panose="020B0503020204020204" pitchFamily="34" charset="-122"/>
              </a:rPr>
              <a:t>处理器仅有一个乘法单元，两条</a:t>
            </a:r>
            <a:r>
              <a:rPr lang="en-US" altLang="zh-CN" sz="2000" dirty="0" err="1">
                <a:latin typeface="微软雅黑" panose="020B0503020204020204" pitchFamily="34" charset="-122"/>
                <a:ea typeface="微软雅黑" panose="020B0503020204020204" pitchFamily="34" charset="-122"/>
              </a:rPr>
              <a:t>mul</a:t>
            </a:r>
            <a:r>
              <a:rPr lang="zh-CN" altLang="en-US" sz="2000" dirty="0">
                <a:latin typeface="微软雅黑" panose="020B0503020204020204" pitchFamily="34" charset="-122"/>
                <a:ea typeface="微软雅黑" panose="020B0503020204020204" pitchFamily="34" charset="-122"/>
              </a:rPr>
              <a:t>指令在同一周期到达译码阶段</a:t>
            </a:r>
            <a:endParaRPr lang="zh-CN" altLang="en-US" sz="2000" dirty="0"/>
          </a:p>
        </p:txBody>
      </p:sp>
      <p:sp>
        <p:nvSpPr>
          <p:cNvPr id="8" name="文本框 7"/>
          <p:cNvSpPr txBox="1"/>
          <p:nvPr/>
        </p:nvSpPr>
        <p:spPr>
          <a:xfrm>
            <a:off x="846662" y="2827103"/>
            <a:ext cx="3919013" cy="1754326"/>
          </a:xfrm>
          <a:prstGeom prst="rect">
            <a:avLst/>
          </a:prstGeom>
          <a:noFill/>
        </p:spPr>
        <p:txBody>
          <a:bodyPr wrap="square">
            <a:spAutoFit/>
          </a:bodyPr>
          <a:lstStyle/>
          <a:p>
            <a:r>
              <a:rPr lang="en-GB" altLang="zh-CN" b="0" dirty="0">
                <a:effectLst/>
                <a:latin typeface="Menlo" panose="020B0609030804020204" pitchFamily="49" charset="0"/>
              </a:rPr>
              <a:t>REPEAT:</a:t>
            </a:r>
            <a:endParaRPr lang="en-GB" altLang="zh-CN" b="0" dirty="0">
              <a:effectLst/>
              <a:latin typeface="Menlo" panose="020B0609030804020204" pitchFamily="49" charset="0"/>
            </a:endParaRPr>
          </a:p>
          <a:p>
            <a:r>
              <a:rPr lang="en-GB" altLang="zh-CN" dirty="0">
                <a:latin typeface="Menlo" panose="020B0609030804020204" pitchFamily="49" charset="0"/>
              </a:rPr>
              <a:t>   </a:t>
            </a:r>
            <a:r>
              <a:rPr lang="en-GB" altLang="zh-CN" b="0" dirty="0" err="1">
                <a:effectLst/>
                <a:latin typeface="Menlo" panose="020B0609030804020204" pitchFamily="49" charset="0"/>
              </a:rPr>
              <a:t>beq</a:t>
            </a:r>
            <a:r>
              <a:rPr lang="en-GB" altLang="zh-CN" b="0" dirty="0">
                <a:effectLst/>
                <a:latin typeface="Menlo" panose="020B0609030804020204" pitchFamily="49" charset="0"/>
              </a:rPr>
              <a:t> t2, zero, OUT # Stay in the loop?</a:t>
            </a:r>
            <a:endParaRPr lang="en-GB" altLang="zh-CN" b="0" dirty="0">
              <a:effectLst/>
              <a:latin typeface="Menlo" panose="020B0609030804020204" pitchFamily="49" charset="0"/>
            </a:endParaRPr>
          </a:p>
          <a:p>
            <a:r>
              <a:rPr lang="en-GB" altLang="zh-CN" b="0" dirty="0">
                <a:effectLst/>
                <a:latin typeface="Menlo" panose="020B0609030804020204" pitchFamily="49" charset="0"/>
              </a:rPr>
              <a:t>   INSERT_NOPS_9</a:t>
            </a:r>
            <a:endParaRPr lang="en-GB" altLang="zh-CN" b="0" dirty="0">
              <a:effectLst/>
              <a:latin typeface="Menlo" panose="020B0609030804020204" pitchFamily="49" charset="0"/>
            </a:endParaRPr>
          </a:p>
          <a:p>
            <a:r>
              <a:rPr lang="en-GB" altLang="zh-CN" b="0" dirty="0">
                <a:effectLst/>
                <a:latin typeface="Menlo" panose="020B0609030804020204" pitchFamily="49" charset="0"/>
              </a:rPr>
              <a:t>   </a:t>
            </a:r>
            <a:r>
              <a:rPr lang="en-GB" altLang="zh-CN" b="0" dirty="0" err="1">
                <a:solidFill>
                  <a:srgbClr val="C00000"/>
                </a:solidFill>
                <a:effectLst/>
                <a:latin typeface="Menlo" panose="020B0609030804020204" pitchFamily="49" charset="0"/>
              </a:rPr>
              <a:t>mul</a:t>
            </a:r>
            <a:r>
              <a:rPr lang="en-GB" altLang="zh-CN" b="0" dirty="0">
                <a:solidFill>
                  <a:srgbClr val="C00000"/>
                </a:solidFill>
                <a:effectLst/>
                <a:latin typeface="Menlo" panose="020B0609030804020204" pitchFamily="49" charset="0"/>
              </a:rPr>
              <a:t> t0, t3, t4 </a:t>
            </a:r>
            <a:r>
              <a:rPr lang="en-GB" altLang="zh-CN" b="0" dirty="0">
                <a:effectLst/>
                <a:latin typeface="Menlo" panose="020B0609030804020204" pitchFamily="49" charset="0"/>
              </a:rPr>
              <a:t>	 # t0 = t3 * t4</a:t>
            </a:r>
            <a:endParaRPr lang="en-GB" altLang="zh-CN" b="0" dirty="0">
              <a:effectLst/>
              <a:latin typeface="Menlo" panose="020B0609030804020204" pitchFamily="49" charset="0"/>
            </a:endParaRPr>
          </a:p>
          <a:p>
            <a:r>
              <a:rPr lang="en-GB" altLang="zh-CN" b="0" dirty="0">
                <a:effectLst/>
                <a:latin typeface="Menlo" panose="020B0609030804020204" pitchFamily="49" charset="0"/>
              </a:rPr>
              <a:t>   </a:t>
            </a:r>
            <a:r>
              <a:rPr lang="en-GB" altLang="zh-CN" b="0" dirty="0" err="1">
                <a:solidFill>
                  <a:srgbClr val="C00000"/>
                </a:solidFill>
                <a:effectLst/>
                <a:latin typeface="Menlo" panose="020B0609030804020204" pitchFamily="49" charset="0"/>
              </a:rPr>
              <a:t>mul</a:t>
            </a:r>
            <a:r>
              <a:rPr lang="en-GB" altLang="zh-CN" b="0" dirty="0">
                <a:solidFill>
                  <a:srgbClr val="C00000"/>
                </a:solidFill>
                <a:effectLst/>
                <a:latin typeface="Menlo" panose="020B0609030804020204" pitchFamily="49" charset="0"/>
              </a:rPr>
              <a:t> t1, t5, t6 </a:t>
            </a:r>
            <a:r>
              <a:rPr lang="en-GB" altLang="zh-CN" b="0" dirty="0">
                <a:effectLst/>
                <a:latin typeface="Menlo" panose="020B0609030804020204" pitchFamily="49" charset="0"/>
              </a:rPr>
              <a:t>	 # t1 = t5 * t6</a:t>
            </a:r>
            <a:endParaRPr lang="en-GB" altLang="zh-CN" b="0" dirty="0">
              <a:effectLst/>
              <a:latin typeface="Menlo" panose="020B0609030804020204" pitchFamily="49" charset="0"/>
            </a:endParaRPr>
          </a:p>
          <a:p>
            <a:r>
              <a:rPr lang="en-GB" altLang="zh-CN" b="0" dirty="0">
                <a:effectLst/>
                <a:latin typeface="Menlo" panose="020B0609030804020204" pitchFamily="49" charset="0"/>
              </a:rPr>
              <a:t>INSERT_NOPS_9</a:t>
            </a:r>
            <a:endParaRPr lang="en-GB" altLang="zh-CN" b="0" dirty="0">
              <a:effectLst/>
              <a:latin typeface="Menlo" panose="020B0609030804020204" pitchFamily="49" charset="0"/>
            </a:endParaRPr>
          </a:p>
        </p:txBody>
      </p:sp>
      <p:pic>
        <p:nvPicPr>
          <p:cNvPr id="9" name="图片 8" descr="图形用户界面&#10;&#10;描述已自动生成"/>
          <p:cNvPicPr>
            <a:picLocks noChangeAspect="1"/>
          </p:cNvPicPr>
          <p:nvPr/>
        </p:nvPicPr>
        <p:blipFill>
          <a:blip r:embed="rId4"/>
          <a:stretch>
            <a:fillRect/>
          </a:stretch>
        </p:blipFill>
        <p:spPr>
          <a:xfrm>
            <a:off x="5888899" y="2566216"/>
            <a:ext cx="4780170" cy="3510162"/>
          </a:xfrm>
          <a:prstGeom prst="rect">
            <a:avLst/>
          </a:prstGeom>
          <a:ln>
            <a:solidFill>
              <a:schemeClr val="accent1"/>
            </a:solidFill>
          </a:ln>
        </p:spPr>
      </p:pic>
      <p:sp>
        <p:nvSpPr>
          <p:cNvPr id="10" name="文本框 9"/>
          <p:cNvSpPr txBox="1"/>
          <p:nvPr/>
        </p:nvSpPr>
        <p:spPr>
          <a:xfrm>
            <a:off x="-449661" y="4920464"/>
            <a:ext cx="6261837" cy="499624"/>
          </a:xfrm>
          <a:prstGeom prst="rect">
            <a:avLst/>
          </a:prstGeom>
          <a:noFill/>
        </p:spPr>
        <p:txBody>
          <a:bodyPr wrap="square">
            <a:spAutoFit/>
          </a:bodyPr>
          <a:lstStyle/>
          <a:p>
            <a:pPr algn="ctr">
              <a:lnSpc>
                <a:spcPct val="150000"/>
              </a:lnSpc>
              <a:defRPr/>
            </a:pPr>
            <a:r>
              <a:rPr kumimoji="0" lang="zh-CN" altLang="en-US" sz="2000" b="1" i="0" u="none" strike="noStrike" kern="1200" cap="none"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这两条</a:t>
            </a:r>
            <a:r>
              <a:rPr kumimoji="0" lang="en-US" altLang="zh-CN" sz="2000" b="1" i="0" u="none" strike="noStrike" kern="1200" cap="none"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rPr>
              <a:t>mul</a:t>
            </a:r>
            <a:r>
              <a:rPr kumimoji="0" lang="zh-CN" altLang="en-US" sz="2000" b="1" i="0" u="none" strike="noStrike" kern="1200" cap="none"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指令实际执行过程？</a:t>
            </a:r>
            <a:endParaRPr kumimoji="0" lang="en-US" altLang="zh-CN" sz="2000" b="1" i="0" u="none" strike="noStrike" kern="1200" cap="none"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
          </a:blip>
          <a:stretch>
            <a:fillRect/>
          </a:stretch>
        </a:blipFill>
        <a:effectLst/>
      </p:bgPr>
    </p:bg>
    <p:spTree>
      <p:nvGrpSpPr>
        <p:cNvPr id="1" name=""/>
        <p:cNvGrpSpPr/>
        <p:nvPr/>
      </p:nvGrpSpPr>
      <p:grpSpPr>
        <a:xfrm>
          <a:off x="0" y="0"/>
          <a:ext cx="0" cy="0"/>
          <a:chOff x="0" y="0"/>
          <a:chExt cx="0" cy="0"/>
        </a:xfrm>
      </p:grpSpPr>
      <p:sp>
        <p:nvSpPr>
          <p:cNvPr id="55" name="TextBox 54"/>
          <p:cNvSpPr txBox="1"/>
          <p:nvPr/>
        </p:nvSpPr>
        <p:spPr>
          <a:xfrm>
            <a:off x="668655" y="266700"/>
            <a:ext cx="6383655" cy="61404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algn="l">
              <a:spcBef>
                <a:spcPts val="0"/>
              </a:spcBef>
              <a:spcAft>
                <a:spcPts val="0"/>
              </a:spcAft>
              <a:buClrTx/>
              <a:buSzTx/>
            </a:pPr>
            <a:r>
              <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rPr>
              <a:t>2.3.1 指令系统设计的基本原则</a:t>
            </a:r>
            <a:endParaRPr lang="zh-CN" altLang="en-US" sz="3400" b="1" dirty="0">
              <a:solidFill>
                <a:schemeClr val="dk1">
                  <a:lumMod val="7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Freeform 5"/>
          <p:cNvSpPr/>
          <p:nvPr/>
        </p:nvSpPr>
        <p:spPr bwMode="auto">
          <a:xfrm>
            <a:off x="254737" y="254367"/>
            <a:ext cx="248151"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6" name="Freeform 6"/>
          <p:cNvSpPr/>
          <p:nvPr/>
        </p:nvSpPr>
        <p:spPr bwMode="auto">
          <a:xfrm>
            <a:off x="417060" y="418559"/>
            <a:ext cx="248151" cy="253749"/>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7" name="Freeform 7"/>
          <p:cNvSpPr/>
          <p:nvPr/>
        </p:nvSpPr>
        <p:spPr bwMode="auto">
          <a:xfrm>
            <a:off x="251005" y="590212"/>
            <a:ext cx="246285" cy="2518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C99C0"/>
          </a:solidFill>
          <a:ln>
            <a:noFill/>
          </a:ln>
        </p:spPr>
        <p:txBody>
          <a:bodyPr vert="horz" wrap="square" lIns="86370" tIns="43185" rIns="86370" bIns="43185" numCol="1" anchor="t" anchorCtr="0" compatLnSpc="1"/>
          <a:lstStyle/>
          <a:p>
            <a:endParaRPr lang="zh-CN" altLang="en-US"/>
          </a:p>
        </p:txBody>
      </p:sp>
      <p:sp>
        <p:nvSpPr>
          <p:cNvPr id="2" name="Rectangle 3"/>
          <p:cNvSpPr txBox="1"/>
          <p:nvPr/>
        </p:nvSpPr>
        <p:spPr bwMode="auto">
          <a:xfrm>
            <a:off x="665211" y="1151855"/>
            <a:ext cx="9991577"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accent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393700" indent="-273050">
              <a:spcBef>
                <a:spcPts val="200"/>
              </a:spcBef>
              <a:spcAft>
                <a:spcPts val="200"/>
              </a:spcAft>
              <a:buClr>
                <a:schemeClr val="tx1"/>
              </a:buClr>
              <a:buSzPct val="70000"/>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中操作数的存储方式最基本</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marL="771525" lvl="1" indent="-273050"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堆栈型</a:t>
            </a:r>
            <a:r>
              <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操作数默认存在栈顶</a:t>
            </a:r>
            <a:endParaRPr lang="en-US" altLang="zh-CN"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771525" lvl="1" indent="-273050" algn="l"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累加器型——操作数之一默认存在累加器中</a:t>
            </a:r>
            <a:endPar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marL="771525" lvl="1" indent="-273050" algn="l" eaLnBrk="1" latinLnBrk="0" hangingPunct="1">
              <a:lnSpc>
                <a:spcPct val="150000"/>
              </a:lnSpc>
              <a:spcBef>
                <a:spcPts val="200"/>
              </a:spcBef>
              <a:spcAft>
                <a:spcPts val="200"/>
              </a:spcAft>
              <a:buClr>
                <a:srgbClr val="002B4C"/>
              </a:buClr>
              <a:buSzPct val="70000"/>
              <a:buFont typeface="Wingdings" panose="05000000000000000000" pitchFamily="2" charset="2"/>
              <a:buChar char="l"/>
            </a:pPr>
            <a:r>
              <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通用寄存器型——所有操作数显式说明，指明其存在哪个寄存器中/存储器的哪个单元中</a:t>
            </a:r>
            <a:endParaRPr lang="zh-CN" altLang="en-US" sz="1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a:buClr>
                <a:schemeClr val="tx1"/>
              </a:buClr>
              <a:buFont typeface="Wingdings" panose="05000000000000000000" pitchFamily="2" charset="2"/>
              <a:buChar char="•"/>
            </a:pPr>
            <a:endParaRPr lang="zh-CN" altLang="en-US" sz="1800" kern="0" dirty="0">
              <a:latin typeface="楷体_GB2312"/>
              <a:ea typeface="楷体_GB2312"/>
            </a:endParaRPr>
          </a:p>
        </p:txBody>
      </p:sp>
      <p:graphicFrame>
        <p:nvGraphicFramePr>
          <p:cNvPr id="4" name="表格 3"/>
          <p:cNvGraphicFramePr>
            <a:graphicFrameLocks noGrp="1"/>
          </p:cNvGraphicFramePr>
          <p:nvPr/>
        </p:nvGraphicFramePr>
        <p:xfrm>
          <a:off x="1187736" y="4032175"/>
          <a:ext cx="9145016" cy="2059259"/>
        </p:xfrm>
        <a:graphic>
          <a:graphicData uri="http://schemas.openxmlformats.org/drawingml/2006/table">
            <a:tbl>
              <a:tblPr firstRow="1" bandRow="1"/>
              <a:tblGrid>
                <a:gridCol w="1535822"/>
                <a:gridCol w="1315893"/>
                <a:gridCol w="2095973"/>
                <a:gridCol w="1424670"/>
                <a:gridCol w="1309547"/>
                <a:gridCol w="1463111"/>
              </a:tblGrid>
              <a:tr h="678853">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指令系统类型</a:t>
                      </a:r>
                      <a:endPar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暂时存储器</a:t>
                      </a:r>
                      <a:endPar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机器例子</a:t>
                      </a:r>
                      <a:endPar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运算指令中显示操作数个数</a:t>
                      </a:r>
                      <a:endPar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隶书" panose="02010509060101010101" charset="-122"/>
                          <a:ea typeface="隶书" panose="02010509060101010101" charset="-122"/>
                        </a:defRPr>
                      </a:lvl1pPr>
                      <a:lvl2pPr marL="431800" algn="l" defTabSz="863600" rtl="0" eaLnBrk="1" latinLnBrk="0" hangingPunct="1">
                        <a:defRPr sz="1700" b="1" kern="1200">
                          <a:solidFill>
                            <a:schemeClr val="lt1"/>
                          </a:solidFill>
                          <a:latin typeface="隶书" panose="02010509060101010101" charset="-122"/>
                          <a:ea typeface="隶书" panose="02010509060101010101" charset="-122"/>
                        </a:defRPr>
                      </a:lvl2pPr>
                      <a:lvl3pPr marL="863600" algn="l" defTabSz="863600" rtl="0" eaLnBrk="1" latinLnBrk="0" hangingPunct="1">
                        <a:defRPr sz="1700" b="1" kern="1200">
                          <a:solidFill>
                            <a:schemeClr val="lt1"/>
                          </a:solidFill>
                          <a:latin typeface="隶书" panose="02010509060101010101" charset="-122"/>
                          <a:ea typeface="隶书" panose="02010509060101010101" charset="-122"/>
                        </a:defRPr>
                      </a:lvl3pPr>
                      <a:lvl4pPr marL="1295400" algn="l" defTabSz="863600" rtl="0" eaLnBrk="1" latinLnBrk="0" hangingPunct="1">
                        <a:defRPr sz="1700" b="1" kern="1200">
                          <a:solidFill>
                            <a:schemeClr val="lt1"/>
                          </a:solidFill>
                          <a:latin typeface="隶书" panose="02010509060101010101" charset="-122"/>
                          <a:ea typeface="隶书" panose="02010509060101010101" charset="-122"/>
                        </a:defRPr>
                      </a:lvl4pPr>
                      <a:lvl5pPr marL="1727200" algn="l" defTabSz="863600" rtl="0" eaLnBrk="1" latinLnBrk="0" hangingPunct="1">
                        <a:defRPr sz="1700" b="1" kern="1200">
                          <a:solidFill>
                            <a:schemeClr val="lt1"/>
                          </a:solidFill>
                          <a:latin typeface="隶书" panose="02010509060101010101" charset="-122"/>
                          <a:ea typeface="隶书" panose="02010509060101010101" charset="-122"/>
                        </a:defRPr>
                      </a:lvl5pPr>
                      <a:lvl6pPr marL="2159635" algn="l" defTabSz="863600" rtl="0" eaLnBrk="1" latinLnBrk="0" hangingPunct="1">
                        <a:defRPr sz="1700" b="1" kern="1200">
                          <a:solidFill>
                            <a:schemeClr val="lt1"/>
                          </a:solidFill>
                          <a:latin typeface="隶书" panose="02010509060101010101" charset="-122"/>
                          <a:ea typeface="隶书" panose="02010509060101010101" charset="-122"/>
                        </a:defRPr>
                      </a:lvl6pPr>
                      <a:lvl7pPr marL="2591435" algn="l" defTabSz="863600" rtl="0" eaLnBrk="1" latinLnBrk="0" hangingPunct="1">
                        <a:defRPr sz="1700" b="1" kern="1200">
                          <a:solidFill>
                            <a:schemeClr val="lt1"/>
                          </a:solidFill>
                          <a:latin typeface="隶书" panose="02010509060101010101" charset="-122"/>
                          <a:ea typeface="隶书" panose="02010509060101010101" charset="-122"/>
                        </a:defRPr>
                      </a:lvl7pPr>
                      <a:lvl8pPr marL="3023235" algn="l" defTabSz="863600" rtl="0" eaLnBrk="1" latinLnBrk="0" hangingPunct="1">
                        <a:defRPr sz="1700" b="1" kern="1200">
                          <a:solidFill>
                            <a:schemeClr val="lt1"/>
                          </a:solidFill>
                          <a:latin typeface="隶书" panose="02010509060101010101" charset="-122"/>
                          <a:ea typeface="隶书" panose="02010509060101010101" charset="-122"/>
                        </a:defRPr>
                      </a:lvl8pPr>
                      <a:lvl9pPr marL="3455035" algn="l" defTabSz="863600" rtl="0" eaLnBrk="1" latinLnBrk="0" hangingPunct="1">
                        <a:defRPr sz="1700" b="1" kern="1200">
                          <a:solidFill>
                            <a:schemeClr val="lt1"/>
                          </a:solidFill>
                          <a:latin typeface="隶书" panose="02010509060101010101" charset="-122"/>
                          <a:ea typeface="隶书" panose="02010509060101010101" charset="-122"/>
                        </a:defRPr>
                      </a:lvl9pPr>
                    </a:lstStyle>
                    <a:p>
                      <a:pPr algn="ctr"/>
                      <a:r>
                        <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运算结果的存放位置</a:t>
                      </a:r>
                      <a:endParaRPr lang="zh-CN" altLang="en-US" sz="1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chemeClr val="accent1"/>
                          </a:solidFill>
                          <a:latin typeface="隶书" panose="02010509060101010101" charset="-122"/>
                          <a:ea typeface="隶书" panose="02010509060101010101" charset="-122"/>
                        </a:defRPr>
                      </a:lvl1pPr>
                      <a:lvl2pPr marL="908050" indent="-436880" algn="l" defTabSz="863600" rtl="0" eaLnBrk="1" latinLnBrk="0" hangingPunct="1">
                        <a:spcBef>
                          <a:spcPct val="20000"/>
                        </a:spcBef>
                        <a:buClr>
                          <a:schemeClr val="tx2"/>
                        </a:buClr>
                        <a:buSzPct val="60000"/>
                        <a:buFont typeface="Wingdings" panose="05000000000000000000" pitchFamily="2" charset="2"/>
                        <a:defRPr sz="2000" b="1" kern="1200">
                          <a:solidFill>
                            <a:schemeClr val="hlink"/>
                          </a:solidFill>
                          <a:latin typeface="Verdana" panose="020B0604030504040204" pitchFamily="34" charset="0"/>
                          <a:ea typeface="隶书" panose="02010509060101010101" charset="-122"/>
                        </a:defRPr>
                      </a:lvl2pPr>
                      <a:lvl3pPr marL="1148080" indent="-228600" algn="l" defTabSz="863600" rtl="0" eaLnBrk="1" latinLnBrk="0" hangingPunct="1">
                        <a:spcBef>
                          <a:spcPct val="20000"/>
                        </a:spcBef>
                        <a:buClr>
                          <a:schemeClr val="folHlink"/>
                        </a:buClr>
                        <a:buSzPct val="60000"/>
                        <a:buFont typeface="Wingdings" panose="05000000000000000000" pitchFamily="2" charset="2"/>
                        <a:defRPr sz="2000" b="1" kern="1200">
                          <a:solidFill>
                            <a:schemeClr val="hlink"/>
                          </a:solidFill>
                          <a:latin typeface="Verdana" panose="020B0604030504040204" pitchFamily="34" charset="0"/>
                          <a:ea typeface="隶书" panose="02010509060101010101" charset="-122"/>
                        </a:defRPr>
                      </a:lvl3pPr>
                      <a:lvl4pPr marL="1694180" indent="-387350" algn="l" defTabSz="863600" rtl="0" eaLnBrk="1" latinLnBrk="0" hangingPunct="1">
                        <a:spcBef>
                          <a:spcPct val="20000"/>
                        </a:spcBef>
                        <a:buClr>
                          <a:schemeClr val="tx1"/>
                        </a:buClr>
                        <a:buSzPct val="60000"/>
                        <a:buFont typeface="Wingdings" panose="05000000000000000000" pitchFamily="2" charset="2"/>
                        <a:defRPr sz="1700" b="1" kern="1200">
                          <a:solidFill>
                            <a:schemeClr val="hlink"/>
                          </a:solidFill>
                          <a:latin typeface="Verdana" panose="020B0604030504040204" pitchFamily="34" charset="0"/>
                          <a:ea typeface="隶书" panose="02010509060101010101" charset="-122"/>
                        </a:defRPr>
                      </a:lvl4pPr>
                      <a:lvl5pPr marL="2094230" indent="-398780" algn="l" defTabSz="863600" rtl="0" eaLnBrk="1" latinLnBrk="0" hangingPunct="1">
                        <a:spcBef>
                          <a:spcPct val="20000"/>
                        </a:spcBef>
                        <a:buClr>
                          <a:schemeClr val="hlink"/>
                        </a:buClr>
                        <a:buSzPct val="60000"/>
                        <a:buFont typeface="Wingdings" panose="05000000000000000000" pitchFamily="2" charset="2"/>
                        <a:defRPr sz="1700" b="1" kern="1200">
                          <a:solidFill>
                            <a:schemeClr val="hlink"/>
                          </a:solidFill>
                          <a:latin typeface="Verdana" panose="020B0604030504040204" pitchFamily="34" charset="0"/>
                          <a:ea typeface="隶书" panose="02010509060101010101" charset="-122"/>
                        </a:defRPr>
                      </a:lvl5pPr>
                      <a:lvl6pPr marL="2551430" indent="-39878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b="1" kern="1200">
                          <a:solidFill>
                            <a:schemeClr val="hlink"/>
                          </a:solidFill>
                          <a:latin typeface="Verdana" panose="020B0604030504040204" pitchFamily="34" charset="0"/>
                          <a:ea typeface="隶书" panose="02010509060101010101" charset="-122"/>
                        </a:defRPr>
                      </a:lvl6pPr>
                      <a:lvl7pPr marL="3008630" indent="-39878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b="1" kern="1200">
                          <a:solidFill>
                            <a:schemeClr val="hlink"/>
                          </a:solidFill>
                          <a:latin typeface="Verdana" panose="020B0604030504040204" pitchFamily="34" charset="0"/>
                          <a:ea typeface="隶书" panose="02010509060101010101" charset="-122"/>
                        </a:defRPr>
                      </a:lvl7pPr>
                      <a:lvl8pPr marL="3465830" indent="-39878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b="1" kern="1200">
                          <a:solidFill>
                            <a:schemeClr val="hlink"/>
                          </a:solidFill>
                          <a:latin typeface="Verdana" panose="020B0604030504040204" pitchFamily="34" charset="0"/>
                          <a:ea typeface="隶书" panose="02010509060101010101" charset="-122"/>
                        </a:defRPr>
                      </a:lvl8pPr>
                      <a:lvl9pPr marL="3923030" indent="-39878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b="1" kern="1200">
                          <a:solidFill>
                            <a:schemeClr val="hlink"/>
                          </a:solidFill>
                          <a:latin typeface="Verdana" panose="020B0604030504040204" pitchFamily="34" charset="0"/>
                          <a:ea typeface="隶书" panose="02010509060101010101"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Tx/>
                        <a:buNone/>
                      </a:pPr>
                      <a:r>
                        <a:rPr lang="zh-CN" altLang="en-US" sz="1400" b="1" kern="1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访问显式</a:t>
                      </a:r>
                      <a:endParaRPr lang="zh-CN" altLang="en-US" sz="1400" b="1" kern="1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
                          <a:schemeClr val="tx1"/>
                        </a:buClr>
                        <a:buSzTx/>
                        <a:buFontTx/>
                        <a:buNone/>
                      </a:pPr>
                      <a:r>
                        <a:rPr lang="zh-CN" altLang="en-US" sz="1400" b="1" kern="1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操作数的过程</a:t>
                      </a:r>
                      <a:endParaRPr lang="zh-CN" altLang="en-US" sz="1400" b="1" kern="1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txBody>
                  <a:tcPr marL="91433" marR="91433" marT="45706" marB="4570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344142">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堆栈型</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堆栈</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B5500,HP3000/70</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堆栈</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342900" indent="-342900" algn="l" defTabSz="863600" rtl="0" eaLnBrk="1" latinLnBrk="0" hangingPunct="1">
                        <a:spcBef>
                          <a:spcPct val="20000"/>
                        </a:spcBef>
                        <a:buClr>
                          <a:schemeClr val="tx1"/>
                        </a:buClr>
                        <a:buFont typeface="Wingdings" panose="05000000000000000000" pitchFamily="2" charset="2"/>
                        <a:defRPr sz="2400" b="1" kern="1200">
                          <a:solidFill>
                            <a:schemeClr val="accent1"/>
                          </a:solidFill>
                          <a:latin typeface="隶书" panose="02010509060101010101" charset="-122"/>
                          <a:ea typeface="隶书" panose="02010509060101010101" charset="-122"/>
                        </a:defRPr>
                      </a:lvl1pPr>
                      <a:lvl2pPr marL="742950" indent="-28575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charset="-122"/>
                        </a:defRPr>
                      </a:lvl2pPr>
                      <a:lvl3pPr marL="1143000" indent="-228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charset="-122"/>
                        </a:defRPr>
                      </a:lvl3pPr>
                      <a:lvl4pPr marL="1600200" indent="-2286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4pPr>
                      <a:lvl5pPr marL="2057400" indent="-2286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5pPr>
                      <a:lvl6pPr marL="25146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6pPr>
                      <a:lvl7pPr marL="29718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7pPr>
                      <a:lvl8pPr marL="34290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8pPr>
                      <a:lvl9pPr marL="38862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9pPr>
                    </a:lstStyle>
                    <a:p>
                      <a:pPr marL="342900" marR="0" lvl="0" indent="-342900" algn="l" defTabSz="914400" rtl="0" eaLnBrk="1" fontAlgn="base" latinLnBrk="0" hangingPunct="1">
                        <a:lnSpc>
                          <a:spcPct val="100000"/>
                        </a:lnSpc>
                        <a:spcBef>
                          <a:spcPct val="0"/>
                        </a:spcBef>
                        <a:spcAft>
                          <a:spcPct val="0"/>
                        </a:spcAft>
                        <a:buClr>
                          <a:schemeClr val="tx1"/>
                        </a:buClr>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Push/Pop</a:t>
                      </a:r>
                      <a:endParaRPr kumimoji="1" lang="en-US" altLang="zh-CN"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3" marR="91433" marT="45706" marB="45706" anchor="ctr"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517996">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累加器型</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累加器</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PDP-8,Motorola</a:t>
                      </a:r>
                      <a:r>
                        <a:rPr lang="en-US" altLang="zh-CN" sz="1400" baseline="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6809</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累加器</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342900" indent="-342900" algn="l" defTabSz="863600" rtl="0" eaLnBrk="1" latinLnBrk="0" hangingPunct="1">
                        <a:spcBef>
                          <a:spcPct val="20000"/>
                        </a:spcBef>
                        <a:buClr>
                          <a:schemeClr val="tx1"/>
                        </a:buClr>
                        <a:buFont typeface="Wingdings" panose="05000000000000000000" pitchFamily="2" charset="2"/>
                        <a:defRPr sz="2400" b="1" kern="1200">
                          <a:solidFill>
                            <a:schemeClr val="accent1"/>
                          </a:solidFill>
                          <a:latin typeface="隶书" panose="02010509060101010101" charset="-122"/>
                          <a:ea typeface="隶书" panose="02010509060101010101" charset="-122"/>
                        </a:defRPr>
                      </a:lvl1pPr>
                      <a:lvl2pPr marL="742950" indent="-28575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charset="-122"/>
                        </a:defRPr>
                      </a:lvl2pPr>
                      <a:lvl3pPr marL="1143000" indent="-228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charset="-122"/>
                        </a:defRPr>
                      </a:lvl3pPr>
                      <a:lvl4pPr marL="1600200" indent="-2286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4pPr>
                      <a:lvl5pPr marL="2057400" indent="-2286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5pPr>
                      <a:lvl6pPr marL="25146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6pPr>
                      <a:lvl7pPr marL="29718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7pPr>
                      <a:lvl8pPr marL="34290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8pPr>
                      <a:lvl9pPr marL="38862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9pPr>
                    </a:lstStyle>
                    <a:p>
                      <a:pPr marL="342900" marR="0" lvl="0" indent="-342900" algn="l" defTabSz="914400" rtl="0" eaLnBrk="1" fontAlgn="base" latinLnBrk="0" hangingPunct="1">
                        <a:lnSpc>
                          <a:spcPct val="100000"/>
                        </a:lnSpc>
                        <a:spcBef>
                          <a:spcPct val="0"/>
                        </a:spcBef>
                        <a:spcAft>
                          <a:spcPct val="0"/>
                        </a:spcAft>
                        <a:buClr>
                          <a:schemeClr val="tx1"/>
                        </a:buClr>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Load/Store</a:t>
                      </a:r>
                      <a:endParaRPr kumimoji="1" lang="en-US" altLang="zh-CN"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chemeClr val="tx1"/>
                        </a:buClr>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累加器</a:t>
                      </a:r>
                      <a:endParaRPr kumimoji="1" lang="zh-CN" altLang="en-US"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3" marR="91433" marT="45706" marB="45706" anchor="ctr"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r h="517996">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通用寄存器型</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寄存器组</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X86</a:t>
                      </a:r>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系列</a:t>
                      </a: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所有</a:t>
                      </a: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RICS</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ct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隶书" panose="02010509060101010101" charset="-122"/>
                          <a:ea typeface="隶书" panose="02010509060101010101" charset="-122"/>
                        </a:defRPr>
                      </a:lvl1pPr>
                      <a:lvl2pPr marL="431800" algn="l" defTabSz="863600" rtl="0" eaLnBrk="1" latinLnBrk="0" hangingPunct="1">
                        <a:defRPr sz="1700" kern="1200">
                          <a:solidFill>
                            <a:schemeClr val="dk1"/>
                          </a:solidFill>
                          <a:latin typeface="隶书" panose="02010509060101010101" charset="-122"/>
                          <a:ea typeface="隶书" panose="02010509060101010101" charset="-122"/>
                        </a:defRPr>
                      </a:lvl2pPr>
                      <a:lvl3pPr marL="863600" algn="l" defTabSz="863600" rtl="0" eaLnBrk="1" latinLnBrk="0" hangingPunct="1">
                        <a:defRPr sz="1700" kern="1200">
                          <a:solidFill>
                            <a:schemeClr val="dk1"/>
                          </a:solidFill>
                          <a:latin typeface="隶书" panose="02010509060101010101" charset="-122"/>
                          <a:ea typeface="隶书" panose="02010509060101010101" charset="-122"/>
                        </a:defRPr>
                      </a:lvl3pPr>
                      <a:lvl4pPr marL="1295400" algn="l" defTabSz="863600" rtl="0" eaLnBrk="1" latinLnBrk="0" hangingPunct="1">
                        <a:defRPr sz="1700" kern="1200">
                          <a:solidFill>
                            <a:schemeClr val="dk1"/>
                          </a:solidFill>
                          <a:latin typeface="隶书" panose="02010509060101010101" charset="-122"/>
                          <a:ea typeface="隶书" panose="02010509060101010101" charset="-122"/>
                        </a:defRPr>
                      </a:lvl4pPr>
                      <a:lvl5pPr marL="1727200" algn="l" defTabSz="863600" rtl="0" eaLnBrk="1" latinLnBrk="0" hangingPunct="1">
                        <a:defRPr sz="1700" kern="1200">
                          <a:solidFill>
                            <a:schemeClr val="dk1"/>
                          </a:solidFill>
                          <a:latin typeface="隶书" panose="02010509060101010101" charset="-122"/>
                          <a:ea typeface="隶书" panose="02010509060101010101" charset="-122"/>
                        </a:defRPr>
                      </a:lvl5pPr>
                      <a:lvl6pPr marL="2159635" algn="l" defTabSz="863600" rtl="0" eaLnBrk="1" latinLnBrk="0" hangingPunct="1">
                        <a:defRPr sz="1700" kern="1200">
                          <a:solidFill>
                            <a:schemeClr val="dk1"/>
                          </a:solidFill>
                          <a:latin typeface="隶书" panose="02010509060101010101" charset="-122"/>
                          <a:ea typeface="隶书" panose="02010509060101010101" charset="-122"/>
                        </a:defRPr>
                      </a:lvl6pPr>
                      <a:lvl7pPr marL="2591435" algn="l" defTabSz="863600" rtl="0" eaLnBrk="1" latinLnBrk="0" hangingPunct="1">
                        <a:defRPr sz="1700" kern="1200">
                          <a:solidFill>
                            <a:schemeClr val="dk1"/>
                          </a:solidFill>
                          <a:latin typeface="隶书" panose="02010509060101010101" charset="-122"/>
                          <a:ea typeface="隶书" panose="02010509060101010101" charset="-122"/>
                        </a:defRPr>
                      </a:lvl7pPr>
                      <a:lvl8pPr marL="3023235" algn="l" defTabSz="863600" rtl="0" eaLnBrk="1" latinLnBrk="0" hangingPunct="1">
                        <a:defRPr sz="1700" kern="1200">
                          <a:solidFill>
                            <a:schemeClr val="dk1"/>
                          </a:solidFill>
                          <a:latin typeface="隶书" panose="02010509060101010101" charset="-122"/>
                          <a:ea typeface="隶书" panose="02010509060101010101" charset="-122"/>
                        </a:defRPr>
                      </a:lvl8pPr>
                      <a:lvl9pPr marL="3455035" algn="l" defTabSz="863600" rtl="0" eaLnBrk="1" latinLnBrk="0" hangingPunct="1">
                        <a:defRPr sz="1700" kern="1200">
                          <a:solidFill>
                            <a:schemeClr val="dk1"/>
                          </a:solidFill>
                          <a:latin typeface="隶书" panose="02010509060101010101" charset="-122"/>
                          <a:ea typeface="隶书" panose="02010509060101010101" charset="-122"/>
                        </a:defRPr>
                      </a:lvl9pPr>
                    </a:lstStyle>
                    <a:p>
                      <a:pPr algn="l"/>
                      <a:r>
                        <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寄存器或存储器</a:t>
                      </a:r>
                      <a:endParaRPr lang="zh-CN" altLang="en-US"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1421" marR="91421" marT="45701" marB="4570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342900" indent="-342900" algn="l" defTabSz="863600" rtl="0" eaLnBrk="1" latinLnBrk="0" hangingPunct="1">
                        <a:spcBef>
                          <a:spcPct val="20000"/>
                        </a:spcBef>
                        <a:buClr>
                          <a:schemeClr val="tx1"/>
                        </a:buClr>
                        <a:buFont typeface="Wingdings" panose="05000000000000000000" pitchFamily="2" charset="2"/>
                        <a:defRPr sz="2400" b="1" kern="1200">
                          <a:solidFill>
                            <a:schemeClr val="accent1"/>
                          </a:solidFill>
                          <a:latin typeface="隶书" panose="02010509060101010101" charset="-122"/>
                          <a:ea typeface="隶书" panose="02010509060101010101" charset="-122"/>
                        </a:defRPr>
                      </a:lvl1pPr>
                      <a:lvl2pPr marL="742950" indent="-28575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charset="-122"/>
                        </a:defRPr>
                      </a:lvl2pPr>
                      <a:lvl3pPr marL="1143000" indent="-228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charset="-122"/>
                        </a:defRPr>
                      </a:lvl3pPr>
                      <a:lvl4pPr marL="1600200" indent="-2286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4pPr>
                      <a:lvl5pPr marL="2057400" indent="-2286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5pPr>
                      <a:lvl6pPr marL="25146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6pPr>
                      <a:lvl7pPr marL="29718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7pPr>
                      <a:lvl8pPr marL="34290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8pPr>
                      <a:lvl9pPr marL="3886200" indent="-228600"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charset="-122"/>
                        </a:defRPr>
                      </a:lvl9pPr>
                    </a:lstStyle>
                    <a:p>
                      <a:pPr marL="342900" marR="0" lvl="0" indent="-342900" algn="l" defTabSz="914400" rtl="0" eaLnBrk="1" fontAlgn="base" latinLnBrk="0" hangingPunct="1">
                        <a:lnSpc>
                          <a:spcPct val="100000"/>
                        </a:lnSpc>
                        <a:spcBef>
                          <a:spcPct val="0"/>
                        </a:spcBef>
                        <a:spcAft>
                          <a:spcPct val="0"/>
                        </a:spcAft>
                        <a:buClr>
                          <a:schemeClr val="tx1"/>
                        </a:buClr>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Load/Store</a:t>
                      </a:r>
                      <a:endParaRPr kumimoji="1" lang="en-US" altLang="zh-CN"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chemeClr val="tx1"/>
                        </a:buClr>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寄存器</a:t>
                      </a:r>
                      <a:r>
                        <a:rPr kumimoji="1" lang="en-US" altLang="zh-CN"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1" lang="zh-CN" altLang="en-US"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存储器</a:t>
                      </a:r>
                      <a:endParaRPr kumimoji="1" lang="zh-CN" altLang="en-US" sz="14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3" marR="91433" marT="45706" marB="45706" anchor="ctr"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bl>
          </a:graphicData>
        </a:graphic>
      </p:graphicFrame>
      <p:cxnSp>
        <p:nvCxnSpPr>
          <p:cNvPr id="3" name="直接连接符 2"/>
          <p:cNvCxnSpPr/>
          <p:nvPr>
            <p:custDataLst>
              <p:tags r:id="rId2"/>
            </p:custDataLst>
          </p:nvPr>
        </p:nvCxnSpPr>
        <p:spPr>
          <a:xfrm>
            <a:off x="432010" y="935814"/>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流水线中的相关</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结构相关</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1853" y="1908469"/>
            <a:ext cx="11361329"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该超标量</a:t>
            </a:r>
            <a:r>
              <a:rPr lang="en-US" altLang="zh-CN" sz="2000" dirty="0">
                <a:latin typeface="微软雅黑" panose="020B0503020204020204" pitchFamily="34" charset="-122"/>
                <a:ea typeface="微软雅黑" panose="020B0503020204020204" pitchFamily="34" charset="-122"/>
              </a:rPr>
              <a:t>RISC-V</a:t>
            </a:r>
            <a:r>
              <a:rPr lang="zh-CN" altLang="en-US" sz="2000" dirty="0">
                <a:latin typeface="微软雅黑" panose="020B0503020204020204" pitchFamily="34" charset="-122"/>
                <a:ea typeface="微软雅黑" panose="020B0503020204020204" pitchFamily="34" charset="-122"/>
              </a:rPr>
              <a:t>处理器仅有一个乘法单元，两条</a:t>
            </a:r>
            <a:r>
              <a:rPr lang="en-US" altLang="zh-CN" sz="2000" dirty="0" err="1">
                <a:latin typeface="微软雅黑" panose="020B0503020204020204" pitchFamily="34" charset="-122"/>
                <a:ea typeface="微软雅黑" panose="020B0503020204020204" pitchFamily="34" charset="-122"/>
              </a:rPr>
              <a:t>mul</a:t>
            </a:r>
            <a:r>
              <a:rPr lang="zh-CN" altLang="en-US" sz="2000" dirty="0">
                <a:latin typeface="微软雅黑" panose="020B0503020204020204" pitchFamily="34" charset="-122"/>
                <a:ea typeface="微软雅黑" panose="020B0503020204020204" pitchFamily="34" charset="-122"/>
              </a:rPr>
              <a:t>指令在同一周期到达译码阶段</a:t>
            </a:r>
            <a:endParaRPr lang="zh-CN" altLang="en-US" sz="2000" dirty="0">
              <a:latin typeface="微软雅黑" panose="020B0503020204020204" pitchFamily="34" charset="-122"/>
              <a:ea typeface="微软雅黑" panose="020B0503020204020204" pitchFamily="34" charset="-122"/>
            </a:endParaRPr>
          </a:p>
        </p:txBody>
      </p:sp>
      <p:pic>
        <p:nvPicPr>
          <p:cNvPr id="3" name="图片 2" descr="图片包含 图表&#10;&#10;描述已自动生成"/>
          <p:cNvPicPr>
            <a:picLocks noChangeAspect="1"/>
          </p:cNvPicPr>
          <p:nvPr/>
        </p:nvPicPr>
        <p:blipFill>
          <a:blip r:embed="rId4"/>
          <a:stretch>
            <a:fillRect/>
          </a:stretch>
        </p:blipFill>
        <p:spPr>
          <a:xfrm>
            <a:off x="673457" y="2793925"/>
            <a:ext cx="10173574" cy="2972054"/>
          </a:xfrm>
          <a:prstGeom prst="rect">
            <a:avLst/>
          </a:prstGeom>
          <a:ln>
            <a:solidFill>
              <a:schemeClr val="accent1"/>
            </a:solidFill>
          </a:ln>
        </p:spPr>
      </p:pic>
    </p:spTree>
    <p:custDataLst>
      <p:tags r:id="rId5"/>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重叠寄存器窗口技术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19684" y="1800484"/>
            <a:ext cx="10081120" cy="4274375"/>
          </a:xfrm>
          <a:prstGeom prst="rect">
            <a:avLst/>
          </a:prstGeom>
          <a:noFill/>
        </p:spPr>
        <p:txBody>
          <a:bodyPr wrap="square">
            <a:spAutoFit/>
          </a:bodyPr>
          <a:lstStyle/>
          <a:p>
            <a:pPr marL="342900" indent="-342900" algn="just">
              <a:lnSpc>
                <a:spcPct val="150000"/>
              </a:lnSpc>
              <a:buFont typeface="Wingdings" panose="05000000000000000000" pitchFamily="2" charset="2"/>
              <a:buChar char="Ø"/>
              <a:defRPr/>
            </a:pPr>
            <a:r>
              <a:rPr lang="zh-CN" altLang="en-US" sz="2000" dirty="0">
                <a:solidFill>
                  <a:srgbClr val="C00000"/>
                </a:solidFill>
                <a:latin typeface="微软雅黑" panose="020B0503020204020204" pitchFamily="34" charset="-122"/>
                <a:ea typeface="微软雅黑" panose="020B0503020204020204" pitchFamily="34" charset="-122"/>
              </a:rPr>
              <a:t>发现问题：</a:t>
            </a:r>
            <a:r>
              <a:rPr lang="zh-CN" altLang="en-US" sz="2000" dirty="0">
                <a:latin typeface="微软雅黑" panose="020B0503020204020204" pitchFamily="34" charset="-122"/>
                <a:ea typeface="微软雅黑" panose="020B0503020204020204" pitchFamily="34" charset="-122"/>
              </a:rPr>
              <a:t>指令执行时，某些指令占据与其自身在程序中所占比例不相称的大量访存信息量</a:t>
            </a:r>
            <a:endParaRPr lang="zh-CN" altLang="en-US" sz="2000" dirty="0">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Ø"/>
              <a:defRPr/>
            </a:pPr>
            <a:r>
              <a:rPr lang="zh-CN" altLang="en-US" sz="2000" dirty="0">
                <a:solidFill>
                  <a:srgbClr val="C00000"/>
                </a:solidFill>
                <a:latin typeface="微软雅黑" panose="020B0503020204020204" pitchFamily="34" charset="-122"/>
                <a:ea typeface="微软雅黑" panose="020B0503020204020204" pitchFamily="34" charset="-122"/>
                <a:sym typeface="+mn-ea"/>
              </a:rPr>
              <a:t>据统计，在</a:t>
            </a:r>
            <a:r>
              <a:rPr lang="en-US" altLang="zh-CN" sz="2000" dirty="0">
                <a:solidFill>
                  <a:srgbClr val="C00000"/>
                </a:solidFill>
                <a:latin typeface="微软雅黑" panose="020B0503020204020204" pitchFamily="34" charset="-122"/>
                <a:ea typeface="微软雅黑" panose="020B0503020204020204" pitchFamily="34" charset="-122"/>
                <a:sym typeface="+mn-ea"/>
              </a:rPr>
              <a:t>PASCAL</a:t>
            </a:r>
            <a:r>
              <a:rPr lang="zh-CN" altLang="en-US" sz="2000" dirty="0">
                <a:solidFill>
                  <a:srgbClr val="C00000"/>
                </a:solidFill>
                <a:latin typeface="微软雅黑" panose="020B0503020204020204" pitchFamily="34" charset="-122"/>
                <a:ea typeface="微软雅黑" panose="020B0503020204020204" pitchFamily="34" charset="-122"/>
                <a:sym typeface="+mn-ea"/>
              </a:rPr>
              <a:t>语言和</a:t>
            </a:r>
            <a:r>
              <a:rPr lang="en-US" altLang="zh-CN" sz="2000" dirty="0">
                <a:solidFill>
                  <a:srgbClr val="C00000"/>
                </a:solidFill>
                <a:latin typeface="微软雅黑" panose="020B0503020204020204" pitchFamily="34" charset="-122"/>
                <a:ea typeface="微软雅黑" panose="020B0503020204020204" pitchFamily="34" charset="-122"/>
                <a:sym typeface="+mn-ea"/>
              </a:rPr>
              <a:t>C</a:t>
            </a:r>
            <a:r>
              <a:rPr lang="zh-CN" altLang="en-US" sz="2000" dirty="0">
                <a:solidFill>
                  <a:srgbClr val="C00000"/>
                </a:solidFill>
                <a:latin typeface="微软雅黑" panose="020B0503020204020204" pitchFamily="34" charset="-122"/>
                <a:ea typeface="微软雅黑" panose="020B0503020204020204" pitchFamily="34" charset="-122"/>
                <a:sym typeface="+mn-ea"/>
              </a:rPr>
              <a:t>语言中分别有</a:t>
            </a:r>
            <a:r>
              <a:rPr lang="en-US" altLang="zh-CN" sz="2000" dirty="0">
                <a:solidFill>
                  <a:srgbClr val="C00000"/>
                </a:solidFill>
                <a:latin typeface="微软雅黑" panose="020B0503020204020204" pitchFamily="34" charset="-122"/>
                <a:ea typeface="微软雅黑" panose="020B0503020204020204" pitchFamily="34" charset="-122"/>
                <a:sym typeface="+mn-ea"/>
              </a:rPr>
              <a:t>15</a:t>
            </a:r>
            <a:r>
              <a:rPr lang="zh-CN" altLang="en-US" sz="2000" dirty="0">
                <a:solidFill>
                  <a:srgbClr val="C00000"/>
                </a:solidFill>
                <a:latin typeface="微软雅黑" panose="020B0503020204020204" pitchFamily="34" charset="-122"/>
                <a:ea typeface="微软雅黑" panose="020B0503020204020204" pitchFamily="34" charset="-122"/>
                <a:sym typeface="+mn-ea"/>
              </a:rPr>
              <a:t>％和</a:t>
            </a:r>
            <a:r>
              <a:rPr lang="en-US" altLang="zh-CN" sz="2000" dirty="0">
                <a:solidFill>
                  <a:srgbClr val="C00000"/>
                </a:solidFill>
                <a:latin typeface="微软雅黑" panose="020B0503020204020204" pitchFamily="34" charset="-122"/>
                <a:ea typeface="微软雅黑" panose="020B0503020204020204" pitchFamily="34" charset="-122"/>
                <a:sym typeface="+mn-ea"/>
              </a:rPr>
              <a:t>12</a:t>
            </a:r>
            <a:r>
              <a:rPr lang="zh-CN" altLang="en-US" sz="2000" dirty="0">
                <a:solidFill>
                  <a:srgbClr val="C00000"/>
                </a:solidFill>
                <a:latin typeface="微软雅黑" panose="020B0503020204020204" pitchFamily="34" charset="-122"/>
                <a:ea typeface="微软雅黑" panose="020B0503020204020204" pitchFamily="34" charset="-122"/>
                <a:sym typeface="+mn-ea"/>
              </a:rPr>
              <a:t>％的</a:t>
            </a:r>
            <a:r>
              <a:rPr lang="en-US" altLang="zh-CN" sz="2000" dirty="0">
                <a:solidFill>
                  <a:srgbClr val="C00000"/>
                </a:solidFill>
                <a:latin typeface="微软雅黑" panose="020B0503020204020204" pitchFamily="34" charset="-122"/>
                <a:ea typeface="微软雅黑" panose="020B0503020204020204" pitchFamily="34" charset="-122"/>
                <a:sym typeface="+mn-ea"/>
              </a:rPr>
              <a:t>CALL</a:t>
            </a:r>
            <a:r>
              <a:rPr lang="zh-CN" altLang="en-US" sz="2000" dirty="0">
                <a:solidFill>
                  <a:srgbClr val="C00000"/>
                </a:solidFill>
                <a:latin typeface="微软雅黑" panose="020B0503020204020204" pitchFamily="34" charset="-122"/>
                <a:ea typeface="微软雅黑" panose="020B0503020204020204" pitchFamily="34" charset="-122"/>
                <a:sym typeface="+mn-ea"/>
              </a:rPr>
              <a:t>和</a:t>
            </a:r>
            <a:r>
              <a:rPr lang="en-US" altLang="zh-CN" sz="2000" dirty="0">
                <a:solidFill>
                  <a:srgbClr val="C00000"/>
                </a:solidFill>
                <a:latin typeface="微软雅黑" panose="020B0503020204020204" pitchFamily="34" charset="-122"/>
                <a:ea typeface="微软雅黑" panose="020B0503020204020204" pitchFamily="34" charset="-122"/>
                <a:sym typeface="+mn-ea"/>
              </a:rPr>
              <a:t>RETURN</a:t>
            </a:r>
            <a:r>
              <a:rPr lang="zh-CN" altLang="en-US" sz="2000" dirty="0">
                <a:solidFill>
                  <a:srgbClr val="C00000"/>
                </a:solidFill>
                <a:latin typeface="微软雅黑" panose="020B0503020204020204" pitchFamily="34" charset="-122"/>
                <a:ea typeface="微软雅黑" panose="020B0503020204020204" pitchFamily="34" charset="-122"/>
                <a:sym typeface="+mn-ea"/>
              </a:rPr>
              <a:t>指令，而它们访问存储器的信息量却占整个访存信息量的</a:t>
            </a:r>
            <a:r>
              <a:rPr lang="en-US" altLang="zh-CN" sz="2000" dirty="0">
                <a:solidFill>
                  <a:srgbClr val="C00000"/>
                </a:solidFill>
                <a:latin typeface="微软雅黑" panose="020B0503020204020204" pitchFamily="34" charset="-122"/>
                <a:ea typeface="微软雅黑" panose="020B0503020204020204" pitchFamily="34" charset="-122"/>
                <a:sym typeface="+mn-ea"/>
              </a:rPr>
              <a:t>44</a:t>
            </a:r>
            <a:r>
              <a:rPr lang="zh-CN" altLang="en-US" sz="2000" dirty="0">
                <a:solidFill>
                  <a:srgbClr val="C00000"/>
                </a:solidFill>
                <a:latin typeface="微软雅黑" panose="020B0503020204020204" pitchFamily="34" charset="-122"/>
                <a:ea typeface="微软雅黑" panose="020B0503020204020204" pitchFamily="34" charset="-122"/>
                <a:sym typeface="+mn-ea"/>
              </a:rPr>
              <a:t>％和</a:t>
            </a:r>
            <a:r>
              <a:rPr lang="en-US" altLang="zh-CN" sz="2000" dirty="0">
                <a:solidFill>
                  <a:srgbClr val="C00000"/>
                </a:solidFill>
                <a:latin typeface="微软雅黑" panose="020B0503020204020204" pitchFamily="34" charset="-122"/>
                <a:ea typeface="微软雅黑" panose="020B0503020204020204" pitchFamily="34" charset="-122"/>
                <a:sym typeface="+mn-ea"/>
              </a:rPr>
              <a:t>45</a:t>
            </a:r>
            <a:r>
              <a:rPr lang="zh-CN" altLang="en-US" sz="2000" dirty="0">
                <a:solidFill>
                  <a:srgbClr val="C00000"/>
                </a:solidFill>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在执行</a:t>
            </a:r>
            <a:r>
              <a:rPr lang="en-US" altLang="zh-CN" sz="2000" dirty="0">
                <a:latin typeface="微软雅黑" panose="020B0503020204020204" pitchFamily="34" charset="-122"/>
                <a:ea typeface="微软雅黑" panose="020B0503020204020204" pitchFamily="34" charset="-122"/>
              </a:rPr>
              <a:t>CALL</a:t>
            </a:r>
            <a:r>
              <a:rPr lang="zh-CN" altLang="en-US" sz="2000" dirty="0">
                <a:latin typeface="微软雅黑" panose="020B0503020204020204" pitchFamily="34" charset="-122"/>
                <a:ea typeface="微软雅黑" panose="020B0503020204020204" pitchFamily="34" charset="-122"/>
              </a:rPr>
              <a:t>指令时，必须把硬件现场（主要包括程序计数器和处理机状态字）和程序本身的软件现场（主要指在子程序中要使用的通用寄存器等）保存到主存储器中。另外，还要把执行子程序所需要的参数从主程序传送过去</a:t>
            </a:r>
            <a:endParaRPr lang="en-US" altLang="zh-CN" sz="2000" dirty="0">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在执行</a:t>
            </a:r>
            <a:r>
              <a:rPr lang="en-US" altLang="zh-CN" sz="2000" dirty="0">
                <a:latin typeface="微软雅黑" panose="020B0503020204020204" pitchFamily="34" charset="-122"/>
                <a:ea typeface="微软雅黑" panose="020B0503020204020204" pitchFamily="34" charset="-122"/>
              </a:rPr>
              <a:t>RETURN</a:t>
            </a:r>
            <a:r>
              <a:rPr lang="zh-CN" altLang="en-US" sz="2000" dirty="0">
                <a:latin typeface="微软雅黑" panose="020B0503020204020204" pitchFamily="34" charset="-122"/>
                <a:ea typeface="微软雅黑" panose="020B0503020204020204" pitchFamily="34" charset="-122"/>
              </a:rPr>
              <a:t>指令时，要做相反的工作，最后把运算结果传送回主程序</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重叠寄存器窗口技术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34092" y="2043427"/>
            <a:ext cx="9652077" cy="2807948"/>
          </a:xfrm>
          <a:prstGeom prst="rect">
            <a:avLst/>
          </a:prstGeom>
          <a:noFill/>
        </p:spPr>
        <p:txBody>
          <a:bodyPr wrap="square">
            <a:spAutoFit/>
          </a:bodyPr>
          <a:lstStyle/>
          <a:p>
            <a:pPr marL="342900"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为了使</a:t>
            </a:r>
            <a:r>
              <a:rPr lang="en-US" altLang="zh-CN" sz="2000" dirty="0">
                <a:latin typeface="微软雅黑" panose="020B0503020204020204" pitchFamily="34" charset="-122"/>
                <a:ea typeface="微软雅黑" panose="020B0503020204020204" pitchFamily="34" charset="-122"/>
              </a:rPr>
              <a:t>CALL</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RETURN</a:t>
            </a:r>
            <a:r>
              <a:rPr lang="zh-CN" altLang="en-US" sz="2000" dirty="0">
                <a:latin typeface="微软雅黑" panose="020B0503020204020204" pitchFamily="34" charset="-122"/>
                <a:ea typeface="微软雅黑" panose="020B0503020204020204" pitchFamily="34" charset="-122"/>
              </a:rPr>
              <a:t>操作尽量少地访问存储器，美国加洲大学伯克利分校的</a:t>
            </a:r>
            <a:r>
              <a:rPr lang="en-US" altLang="zh-CN" sz="2000" dirty="0" err="1">
                <a:latin typeface="微软雅黑" panose="020B0503020204020204" pitchFamily="34" charset="-122"/>
                <a:ea typeface="微软雅黑" panose="020B0503020204020204" pitchFamily="34" charset="-122"/>
              </a:rPr>
              <a:t>F.Baskett</a:t>
            </a:r>
            <a:r>
              <a:rPr lang="zh-CN" altLang="en-US" sz="2000" dirty="0">
                <a:latin typeface="微软雅黑" panose="020B0503020204020204" pitchFamily="34" charset="-122"/>
                <a:ea typeface="微软雅黑" panose="020B0503020204020204" pitchFamily="34" charset="-122"/>
              </a:rPr>
              <a:t>提出重叠寄存器窗口（</a:t>
            </a:r>
            <a:r>
              <a:rPr lang="en-US" altLang="zh-CN" sz="2000" dirty="0">
                <a:latin typeface="微软雅黑" panose="020B0503020204020204" pitchFamily="34" charset="-122"/>
                <a:ea typeface="微软雅黑" panose="020B0503020204020204" pitchFamily="34" charset="-122"/>
              </a:rPr>
              <a:t>Overlapping Register Window</a:t>
            </a:r>
            <a:r>
              <a:rPr lang="zh-CN" altLang="en-US" sz="2000" dirty="0">
                <a:latin typeface="微软雅黑" panose="020B0503020204020204" pitchFamily="34" charset="-122"/>
                <a:ea typeface="微软雅黑" panose="020B0503020204020204" pitchFamily="34" charset="-122"/>
              </a:rPr>
              <a:t>）技术，并且首先在</a:t>
            </a:r>
            <a:r>
              <a:rPr lang="en-US" altLang="zh-CN" sz="2000" dirty="0">
                <a:latin typeface="微软雅黑" panose="020B0503020204020204" pitchFamily="34" charset="-122"/>
                <a:ea typeface="微软雅黑" panose="020B0503020204020204" pitchFamily="34" charset="-122"/>
              </a:rPr>
              <a:t>RISC I</a:t>
            </a:r>
            <a:r>
              <a:rPr lang="zh-CN" altLang="en-US" sz="2000" dirty="0">
                <a:latin typeface="微软雅黑" panose="020B0503020204020204" pitchFamily="34" charset="-122"/>
                <a:ea typeface="微软雅黑" panose="020B0503020204020204" pitchFamily="34" charset="-122"/>
              </a:rPr>
              <a:t>上应用</a:t>
            </a:r>
            <a:endParaRPr lang="zh-CN" altLang="en-US"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基本思想</a:t>
            </a:r>
            <a:r>
              <a:rPr lang="zh-CN" altLang="en-US" sz="2000" dirty="0">
                <a:latin typeface="微软雅黑" panose="020B0503020204020204" pitchFamily="34" charset="-122"/>
                <a:ea typeface="微软雅黑" panose="020B0503020204020204" pitchFamily="34" charset="-122"/>
              </a:rPr>
              <a:t>：基于在处理机中设置一个数量比较大的寄存器堆，并把它划分成多个窗口，减少过程调用时的访存次数</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例如，在</a:t>
            </a:r>
            <a:r>
              <a:rPr lang="en-US" altLang="zh-CN" sz="2000" dirty="0">
                <a:latin typeface="微软雅黑" panose="020B0503020204020204" pitchFamily="34" charset="-122"/>
                <a:ea typeface="微软雅黑" panose="020B0503020204020204" pitchFamily="34" charset="-122"/>
              </a:rPr>
              <a:t>RISC II</a:t>
            </a:r>
            <a:r>
              <a:rPr lang="zh-CN" altLang="en-US" sz="2000" dirty="0">
                <a:latin typeface="微软雅黑" panose="020B0503020204020204" pitchFamily="34" charset="-122"/>
                <a:ea typeface="微软雅黑" panose="020B0503020204020204" pitchFamily="34" charset="-122"/>
              </a:rPr>
              <a:t>中，寄存器的数量增加到</a:t>
            </a:r>
            <a:r>
              <a:rPr lang="en-US" altLang="zh-CN" sz="2000" dirty="0">
                <a:latin typeface="微软雅黑" panose="020B0503020204020204" pitchFamily="34" charset="-122"/>
                <a:ea typeface="微软雅黑" panose="020B0503020204020204" pitchFamily="34" charset="-122"/>
              </a:rPr>
              <a:t>138</a:t>
            </a:r>
            <a:r>
              <a:rPr lang="zh-CN" altLang="en-US" sz="2000" dirty="0">
                <a:latin typeface="微软雅黑" panose="020B0503020204020204" pitchFamily="34" charset="-122"/>
                <a:ea typeface="微软雅黑" panose="020B0503020204020204" pitchFamily="34" charset="-122"/>
              </a:rPr>
              <a:t>个</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重叠寄存器窗口技术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27968" y="2068690"/>
            <a:ext cx="8864325" cy="2807948"/>
          </a:xfrm>
          <a:prstGeom prst="rect">
            <a:avLst/>
          </a:prstGeom>
          <a:noFill/>
        </p:spPr>
        <p:txBody>
          <a:bodyPr wrap="square">
            <a:spAutoFit/>
          </a:bodyPr>
          <a:lstStyle/>
          <a:p>
            <a:pPr marL="342900" indent="-342900" algn="just">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目标</a:t>
            </a:r>
            <a:r>
              <a:rPr lang="zh-CN" altLang="en-US" sz="2000" dirty="0">
                <a:latin typeface="微软雅黑" panose="020B0503020204020204" pitchFamily="34" charset="-122"/>
                <a:ea typeface="微软雅黑" panose="020B0503020204020204" pitchFamily="34" charset="-122"/>
              </a:rPr>
              <a:t>：缩短</a:t>
            </a:r>
            <a:r>
              <a:rPr lang="en-US" altLang="zh-CN" sz="2000" dirty="0">
                <a:latin typeface="微软雅黑" panose="020B0503020204020204" pitchFamily="34" charset="-122"/>
                <a:ea typeface="微软雅黑" panose="020B0503020204020204" pitchFamily="34" charset="-122"/>
              </a:rPr>
              <a:t>CALL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RETURN</a:t>
            </a:r>
            <a:r>
              <a:rPr lang="zh-CN" altLang="en-US" sz="2000" dirty="0">
                <a:latin typeface="微软雅黑" panose="020B0503020204020204" pitchFamily="34" charset="-122"/>
                <a:ea typeface="微软雅黑" panose="020B0503020204020204" pitchFamily="34" charset="-122"/>
              </a:rPr>
              <a:t>操作时间</a:t>
            </a:r>
            <a:endParaRPr lang="zh-CN" altLang="en-US"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方法</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将设置的大量的寄存器，分成多个组和全局区</a:t>
            </a:r>
            <a:endParaRPr lang="en-US" altLang="zh-CN" sz="2000" dirty="0">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每个组中分高、本地、低三个区</a:t>
            </a:r>
            <a:endParaRPr lang="en-US" altLang="zh-CN" sz="2000" dirty="0">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相邻组的高、低区重叠，加速参数与结果的传递</a:t>
            </a:r>
            <a:endParaRPr lang="zh-CN" altLang="en-US"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结果</a:t>
            </a:r>
            <a:r>
              <a:rPr lang="zh-CN" altLang="en-US" sz="2000" dirty="0">
                <a:latin typeface="微软雅黑" panose="020B0503020204020204" pitchFamily="34" charset="-122"/>
                <a:ea typeface="微软雅黑" panose="020B0503020204020204" pitchFamily="34" charset="-122"/>
              </a:rPr>
              <a:t>：节省了保存现场和恢复现场等辅助时间</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en-US" altLang="zh-CN" sz="2400" b="1" dirty="0">
                <a:solidFill>
                  <a:srgbClr val="0E3193"/>
                </a:solidFill>
                <a:latin typeface="微软雅黑" panose="020B0503020204020204" pitchFamily="34" charset="-122"/>
                <a:ea typeface="微软雅黑" panose="020B0503020204020204" pitchFamily="34" charset="-122"/>
              </a:rPr>
              <a:t>RISC</a:t>
            </a:r>
            <a:r>
              <a:rPr lang="zh-CN" altLang="en-US" sz="2400" b="1" dirty="0">
                <a:solidFill>
                  <a:srgbClr val="0E3193"/>
                </a:solidFill>
                <a:latin typeface="微软雅黑" panose="020B0503020204020204" pitchFamily="34" charset="-122"/>
                <a:ea typeface="微软雅黑" panose="020B0503020204020204" pitchFamily="34" charset="-122"/>
              </a:rPr>
              <a:t>结构的基本技术</a:t>
            </a:r>
            <a:r>
              <a:rPr lang="en-US" altLang="zh-CN" sz="2400" b="1" dirty="0">
                <a:solidFill>
                  <a:srgbClr val="0E3193"/>
                </a:solidFill>
                <a:latin typeface="微软雅黑" panose="020B0503020204020204" pitchFamily="34" charset="-122"/>
                <a:ea typeface="微软雅黑" panose="020B0503020204020204" pitchFamily="34" charset="-122"/>
              </a:rPr>
              <a:t>——</a:t>
            </a:r>
            <a:r>
              <a:rPr lang="zh-CN" altLang="en-US" sz="2400" b="1" dirty="0">
                <a:solidFill>
                  <a:srgbClr val="0E3193"/>
                </a:solidFill>
                <a:latin typeface="微软雅黑" panose="020B0503020204020204" pitchFamily="34" charset="-122"/>
                <a:ea typeface="微软雅黑" panose="020B0503020204020204" pitchFamily="34" charset="-122"/>
              </a:rPr>
              <a:t>重叠寄存器窗口技术</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3413" y="2624484"/>
            <a:ext cx="5232856" cy="2807948"/>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b="1" dirty="0">
                <a:solidFill>
                  <a:srgbClr val="C00000"/>
                </a:solidFill>
                <a:latin typeface="微软雅黑" panose="020B0503020204020204" pitchFamily="34" charset="-122"/>
                <a:ea typeface="微软雅黑" panose="020B0503020204020204" pitchFamily="34" charset="-122"/>
              </a:rPr>
              <a:t>寄存器窗口技术</a:t>
            </a:r>
            <a:r>
              <a:rPr lang="zh-CN" altLang="en-US" sz="2000" dirty="0">
                <a:latin typeface="微软雅黑" panose="020B0503020204020204" pitchFamily="34" charset="-122"/>
                <a:ea typeface="微软雅黑" panose="020B0503020204020204" pitchFamily="34" charset="-122"/>
              </a:rPr>
              <a:t>：把整个寄存器组分成很多小组，每个过程分配一个寄存器小组，</a:t>
            </a:r>
            <a:r>
              <a:rPr lang="zh-CN" altLang="en-US" sz="2000" dirty="0">
                <a:solidFill>
                  <a:srgbClr val="C00000"/>
                </a:solidFill>
                <a:latin typeface="微软雅黑" panose="020B0503020204020204" pitchFamily="34" charset="-122"/>
                <a:ea typeface="微软雅黑" panose="020B0503020204020204" pitchFamily="34" charset="-122"/>
              </a:rPr>
              <a:t>当发生过程调用时，自动地把</a:t>
            </a:r>
            <a:r>
              <a:rPr lang="en-US" altLang="zh-CN" sz="2000" dirty="0">
                <a:solidFill>
                  <a:srgbClr val="C00000"/>
                </a:solidFill>
                <a:latin typeface="微软雅黑" panose="020B0503020204020204" pitchFamily="34" charset="-122"/>
                <a:ea typeface="微软雅黑" panose="020B0503020204020204" pitchFamily="34" charset="-122"/>
              </a:rPr>
              <a:t>CPU</a:t>
            </a:r>
            <a:r>
              <a:rPr lang="zh-CN" altLang="en-US" sz="2000" dirty="0">
                <a:solidFill>
                  <a:srgbClr val="C00000"/>
                </a:solidFill>
                <a:latin typeface="微软雅黑" panose="020B0503020204020204" pitchFamily="34" charset="-122"/>
                <a:ea typeface="微软雅黑" panose="020B0503020204020204" pitchFamily="34" charset="-122"/>
              </a:rPr>
              <a:t>转换到不同的寄存器小组使用</a:t>
            </a:r>
            <a:r>
              <a:rPr lang="zh-CN" altLang="en-US" sz="2000" dirty="0">
                <a:latin typeface="微软雅黑" panose="020B0503020204020204" pitchFamily="34" charset="-122"/>
                <a:ea typeface="微软雅黑" panose="020B0503020204020204" pitchFamily="34" charset="-122"/>
              </a:rPr>
              <a:t>，不再需要做保存和恢复操作，这个寄存器小组就叫寄存器窗口</a:t>
            </a:r>
            <a:endParaRPr lang="en-US" altLang="zh-CN" sz="2000" dirty="0">
              <a:latin typeface="微软雅黑" panose="020B0503020204020204" pitchFamily="34" charset="-122"/>
              <a:ea typeface="微软雅黑" panose="020B0503020204020204" pitchFamily="34" charset="-122"/>
            </a:endParaRPr>
          </a:p>
        </p:txBody>
      </p:sp>
      <p:pic>
        <p:nvPicPr>
          <p:cNvPr id="7" name="Picture 2"/>
          <p:cNvPicPr>
            <a:picLocks noChangeAspect="1"/>
          </p:cNvPicPr>
          <p:nvPr>
            <p:custDataLst>
              <p:tags r:id="rId4"/>
            </p:custDataLst>
          </p:nvPr>
        </p:nvPicPr>
        <p:blipFill>
          <a:blip r:embed="rId5"/>
          <a:stretch>
            <a:fillRect/>
          </a:stretch>
        </p:blipFill>
        <p:spPr>
          <a:xfrm>
            <a:off x="6120284" y="2159967"/>
            <a:ext cx="5062538" cy="3805740"/>
          </a:xfrm>
          <a:prstGeom prst="rect">
            <a:avLst/>
          </a:prstGeom>
          <a:noFill/>
          <a:ln w="9525">
            <a:noFill/>
          </a:ln>
        </p:spPr>
      </p:pic>
    </p:spTree>
    <p:custDataLst>
      <p:tags r:id="rId6"/>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大寄存器集、窗口技术的缺点</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14502" y="1989473"/>
            <a:ext cx="9691258" cy="3731278"/>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只是在比较理想的情况下，</a:t>
            </a:r>
            <a:r>
              <a:rPr lang="zh-CN" altLang="en-US" sz="2000" dirty="0">
                <a:solidFill>
                  <a:srgbClr val="C00000"/>
                </a:solidFill>
                <a:latin typeface="微软雅黑" panose="020B0503020204020204" pitchFamily="34" charset="-122"/>
                <a:ea typeface="微软雅黑" panose="020B0503020204020204" pitchFamily="34" charset="-122"/>
              </a:rPr>
              <a:t>即嵌套深度在满足一定限制的时候才非常有效</a:t>
            </a:r>
            <a:endParaRPr lang="zh-CN" altLang="en-US" sz="20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在关联转换</a:t>
            </a:r>
            <a:r>
              <a:rPr lang="en-US" altLang="zh-CN" sz="2000" dirty="0">
                <a:latin typeface="微软雅黑" panose="020B0503020204020204" pitchFamily="34" charset="-122"/>
                <a:ea typeface="微软雅黑" panose="020B0503020204020204" pitchFamily="34" charset="-122"/>
              </a:rPr>
              <a:t>(Context Switch)</a:t>
            </a:r>
            <a:r>
              <a:rPr lang="zh-CN" altLang="en-US" sz="2000" dirty="0">
                <a:latin typeface="微软雅黑" panose="020B0503020204020204" pitchFamily="34" charset="-122"/>
                <a:ea typeface="微软雅黑" panose="020B0503020204020204" pitchFamily="34" charset="-122"/>
              </a:rPr>
              <a:t>时需将</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寄存器存入内存的系统来说，大寄存器集的</a:t>
            </a:r>
            <a:r>
              <a:rPr lang="en-US" altLang="zh-CN" sz="2000" dirty="0">
                <a:latin typeface="微软雅黑" panose="020B0503020204020204" pitchFamily="34" charset="-122"/>
                <a:ea typeface="微软雅黑" panose="020B0503020204020204" pitchFamily="34" charset="-122"/>
              </a:rPr>
              <a:t>Save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Restore </a:t>
            </a:r>
            <a:r>
              <a:rPr lang="zh-CN" altLang="en-US" sz="2000" dirty="0">
                <a:latin typeface="微软雅黑" panose="020B0503020204020204" pitchFamily="34" charset="-122"/>
                <a:ea typeface="微软雅黑" panose="020B0503020204020204" pitchFamily="34" charset="-122"/>
              </a:rPr>
              <a:t>需较长时间才能完成，</a:t>
            </a:r>
            <a:r>
              <a:rPr lang="zh-CN" altLang="en-US" sz="2000" dirty="0">
                <a:solidFill>
                  <a:srgbClr val="C00000"/>
                </a:solidFill>
                <a:latin typeface="微软雅黑" panose="020B0503020204020204" pitchFamily="34" charset="-122"/>
                <a:ea typeface="微软雅黑" panose="020B0503020204020204" pitchFamily="34" charset="-122"/>
              </a:rPr>
              <a:t>这直接影响多任务转换和中断响应时系统的响应速度</a:t>
            </a:r>
            <a:r>
              <a:rPr lang="zh-CN" altLang="en-US" sz="2000" dirty="0">
                <a:latin typeface="微软雅黑" panose="020B0503020204020204" pitchFamily="34" charset="-122"/>
                <a:ea typeface="微软雅黑" panose="020B0503020204020204" pitchFamily="34" charset="-122"/>
              </a:rPr>
              <a:t>，而这对多用户系统和实时控制是非常关键的</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需占用较大的</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芯片面积，限制在片上实现其他关键硬件 </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需要在指令译码通路中增加电路进行寄存器地址的译码，</a:t>
            </a:r>
            <a:r>
              <a:rPr lang="zh-CN" altLang="en-US" sz="2000" dirty="0">
                <a:solidFill>
                  <a:srgbClr val="C00000"/>
                </a:solidFill>
                <a:latin typeface="微软雅黑" panose="020B0503020204020204" pitchFamily="34" charset="-122"/>
                <a:ea typeface="微软雅黑" panose="020B0503020204020204" pitchFamily="34" charset="-122"/>
              </a:rPr>
              <a:t>特别是当窗口指针需要计算，更增加了寄存器地址的译码时间</a:t>
            </a:r>
            <a:r>
              <a:rPr lang="zh-CN" altLang="en-US" sz="2000" dirty="0">
                <a:latin typeface="微软雅黑" panose="020B0503020204020204" pitchFamily="34" charset="-122"/>
                <a:ea typeface="微软雅黑" panose="020B0503020204020204" pitchFamily="34" charset="-122"/>
              </a:rPr>
              <a:t>，而且寄存器集越大，寄存器地址译码硬件也越复杂</a:t>
            </a:r>
            <a:endParaRPr lang="zh-CN" altLang="en-US" sz="2000" dirty="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编译优化</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16028" y="2007553"/>
            <a:ext cx="4516755" cy="3970318"/>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#include</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&lt;</a:t>
            </a:r>
            <a:r>
              <a:rPr lang="en-US" altLang="zh-CN" b="0" dirty="0" err="1">
                <a:solidFill>
                  <a:srgbClr val="A31515"/>
                </a:solidFill>
                <a:effectLst/>
                <a:latin typeface="Consolas" panose="020B0609020204030204" pitchFamily="49" charset="0"/>
              </a:rPr>
              <a:t>stdio.h</a:t>
            </a:r>
            <a:r>
              <a:rPr lang="en-US" altLang="zh-CN" b="0" dirty="0">
                <a:solidFill>
                  <a:srgbClr val="0000FF"/>
                </a:solidFill>
                <a:effectLst/>
                <a:latin typeface="Consolas" panose="020B0609020204030204" pitchFamily="49" charset="0"/>
              </a:rPr>
              <a:t>&gt;</a:t>
            </a:r>
            <a:endParaRPr lang="en-US" altLang="zh-CN" b="0" dirty="0">
              <a:solidFill>
                <a:srgbClr val="000000"/>
              </a:solidFill>
              <a:effectLst/>
              <a:latin typeface="Consolas" panose="020B0609020204030204" pitchFamily="49" charset="0"/>
            </a:endParaRPr>
          </a:p>
          <a:p>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main(</a:t>
            </a:r>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i,j,k,l</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a:t>
            </a:r>
            <a:r>
              <a:rPr lang="en-US" altLang="zh-CN" b="0" dirty="0">
                <a:solidFill>
                  <a:srgbClr val="098658"/>
                </a:solidFill>
                <a:effectLst/>
                <a:latin typeface="Consolas" panose="020B0609020204030204" pitchFamily="49" charset="0"/>
              </a:rPr>
              <a:t>12</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7</a:t>
            </a:r>
            <a:r>
              <a:rPr lang="en-US" altLang="zh-CN" b="0" dirty="0">
                <a:solidFill>
                  <a:srgbClr val="000000"/>
                </a:solidFill>
                <a:effectLst/>
                <a:latin typeface="Consolas" panose="020B0609020204030204" pitchFamily="49" charset="0"/>
              </a:rPr>
              <a:t>; j=</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(k=</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k&lt;</a:t>
            </a:r>
            <a:r>
              <a:rPr lang="en-US" altLang="zh-CN" b="0" dirty="0">
                <a:solidFill>
                  <a:srgbClr val="098658"/>
                </a:solidFill>
                <a:effectLst/>
                <a:latin typeface="Consolas" panose="020B0609020204030204" pitchFamily="49" charset="0"/>
              </a:rPr>
              <a:t>11</a:t>
            </a:r>
            <a:r>
              <a:rPr lang="en-US" altLang="zh-CN" b="0" dirty="0">
                <a:solidFill>
                  <a:srgbClr val="000000"/>
                </a:solidFill>
                <a:effectLst/>
                <a:latin typeface="Consolas" panose="020B0609020204030204" pitchFamily="49" charset="0"/>
              </a:rPr>
              <a:t>; k++) {</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l =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4</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a[k+</a:t>
            </a:r>
            <a:r>
              <a:rPr lang="en-US" altLang="zh-CN" b="0" dirty="0">
                <a:solidFill>
                  <a:srgbClr val="098658"/>
                </a:solidFill>
                <a:effectLst/>
                <a:latin typeface="Consolas" panose="020B0609020204030204" pitchFamily="49" charset="0"/>
              </a:rPr>
              <a:t>1</a:t>
            </a:r>
            <a:r>
              <a:rPr lang="en-US" altLang="zh-CN" b="0" dirty="0">
                <a:solidFill>
                  <a:srgbClr val="000000"/>
                </a:solidFill>
                <a:effectLst/>
                <a:latin typeface="Consolas" panose="020B0609020204030204" pitchFamily="49" charset="0"/>
              </a:rPr>
              <a:t>] = a[k]+</a:t>
            </a:r>
            <a:r>
              <a:rPr lang="en-US" altLang="zh-CN" b="0" dirty="0">
                <a:solidFill>
                  <a:srgbClr val="098658"/>
                </a:solidFill>
                <a:effectLst/>
                <a:latin typeface="Consolas" panose="020B0609020204030204" pitchFamily="49" charset="0"/>
              </a:rPr>
              <a:t>1</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printf</a:t>
            </a:r>
            <a:r>
              <a:rPr lang="en-US" altLang="zh-CN" b="0" dirty="0">
                <a:solidFill>
                  <a:srgbClr val="000000"/>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"%d"</a:t>
            </a:r>
            <a:r>
              <a:rPr lang="en-US" altLang="zh-CN" b="0" dirty="0">
                <a:solidFill>
                  <a:srgbClr val="000000"/>
                </a:solidFill>
                <a:effectLst/>
                <a:latin typeface="Consolas" panose="020B0609020204030204" pitchFamily="49" charset="0"/>
              </a:rPr>
              <a:t>, l);</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return</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endParaRPr lang="en-US" altLang="zh-CN" b="0" dirty="0">
              <a:solidFill>
                <a:srgbClr val="000000"/>
              </a:solidFill>
              <a:effectLst/>
              <a:latin typeface="Consolas" panose="020B0609020204030204" pitchFamily="49" charset="0"/>
            </a:endParaRPr>
          </a:p>
        </p:txBody>
      </p:sp>
    </p:spTree>
    <p:custDataLst>
      <p:tags r:id="rId4"/>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截图_20240112211134"/>
          <p:cNvPicPr>
            <a:picLocks noChangeAspect="1"/>
          </p:cNvPicPr>
          <p:nvPr/>
        </p:nvPicPr>
        <p:blipFill>
          <a:blip r:embed="rId1"/>
          <a:stretch>
            <a:fillRect/>
          </a:stretch>
        </p:blipFill>
        <p:spPr>
          <a:xfrm>
            <a:off x="9216390" y="201295"/>
            <a:ext cx="1895475" cy="485775"/>
          </a:xfrm>
          <a:prstGeom prst="rect">
            <a:avLst/>
          </a:prstGeom>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3"/>
            </p:custDataLst>
          </p:nvPr>
        </p:nvSpPr>
        <p:spPr>
          <a:xfrm>
            <a:off x="431800" y="144145"/>
            <a:ext cx="8667750" cy="57594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2.4.3 </a:t>
            </a:r>
            <a:r>
              <a:rPr lang="zh-CN" altLang="en-US" sz="3400" dirty="0">
                <a:solidFill>
                  <a:schemeClr val="dk1">
                    <a:lumMod val="75000"/>
                  </a:schemeClr>
                </a:solidFill>
                <a:latin typeface="Arial" panose="020B0604020202020204" pitchFamily="34" charset="0"/>
                <a:sym typeface="+mn-ea"/>
              </a:rPr>
              <a:t>精简指令系统计算机</a:t>
            </a:r>
            <a:endParaRPr lang="zh-CN" altLang="en-US" sz="3400" dirty="0">
              <a:solidFill>
                <a:schemeClr val="dk1">
                  <a:lumMod val="75000"/>
                </a:schemeClr>
              </a:solidFill>
              <a:latin typeface="Arial" panose="020B0604020202020204" pitchFamily="34" charset="0"/>
              <a:sym typeface="+mn-ea"/>
            </a:endParaRPr>
          </a:p>
        </p:txBody>
      </p:sp>
      <p:sp>
        <p:nvSpPr>
          <p:cNvPr id="6" name="文本框 5"/>
          <p:cNvSpPr txBox="1"/>
          <p:nvPr/>
        </p:nvSpPr>
        <p:spPr>
          <a:xfrm>
            <a:off x="575668" y="1047743"/>
            <a:ext cx="11491927" cy="581057"/>
          </a:xfrm>
          <a:prstGeom prst="rect">
            <a:avLst/>
          </a:prstGeom>
          <a:noFill/>
        </p:spPr>
        <p:txBody>
          <a:bodyPr wrap="square">
            <a:spAutoFit/>
          </a:bodyPr>
          <a:lstStyle/>
          <a:p>
            <a:pPr>
              <a:lnSpc>
                <a:spcPct val="150000"/>
              </a:lnSpc>
              <a:defRPr/>
            </a:pPr>
            <a:r>
              <a:rPr lang="zh-CN" altLang="en-US" sz="2400" b="1" dirty="0">
                <a:solidFill>
                  <a:srgbClr val="0E3193"/>
                </a:solidFill>
                <a:latin typeface="微软雅黑" panose="020B0503020204020204" pitchFamily="34" charset="-122"/>
                <a:ea typeface="微软雅黑" panose="020B0503020204020204" pitchFamily="34" charset="-122"/>
              </a:rPr>
              <a:t>编译优化</a:t>
            </a:r>
            <a:endParaRPr lang="zh-CN" altLang="en-US" sz="2400" b="1" dirty="0">
              <a:solidFill>
                <a:srgbClr val="0E3193"/>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960042" y="2309979"/>
            <a:ext cx="9600404" cy="3468489"/>
          </a:xfrm>
          <a:prstGeom prst="rect">
            <a:avLst/>
          </a:prstGeom>
        </p:spPr>
      </p:pic>
    </p:spTree>
    <p:custDataLst>
      <p:tags r:id="rId5"/>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性能优化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减少冗余计算、简化计算</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文本框 1"/>
          <p:cNvSpPr txBox="1"/>
          <p:nvPr/>
        </p:nvSpPr>
        <p:spPr>
          <a:xfrm>
            <a:off x="679224" y="1184738"/>
            <a:ext cx="10121579" cy="1923604"/>
          </a:xfrm>
          <a:prstGeom prst="rect">
            <a:avLst/>
          </a:prstGeom>
          <a:noFill/>
        </p:spPr>
        <p:txBody>
          <a:bodyPr wrap="square" rtlCol="0">
            <a:spAutoFit/>
          </a:bodyPr>
          <a:lstStyle/>
          <a:p>
            <a:pPr marL="342900" indent="-342900">
              <a:spcAft>
                <a:spcPts val="1800"/>
              </a:spcAft>
              <a:buFont typeface="Wingdings" panose="05000000000000000000" pitchFamily="2" charset="2"/>
              <a:buChar char="Ø"/>
            </a:pPr>
            <a:r>
              <a:rPr lang="zh-CN" altLang="en-US" sz="2400" b="1" dirty="0">
                <a:latin typeface="+mn-ea"/>
                <a:ea typeface="+mn-ea"/>
              </a:rPr>
              <a:t>减少冗余计算</a:t>
            </a:r>
            <a:endParaRPr lang="en-US" altLang="zh-CN" sz="2400" b="1" dirty="0">
              <a:latin typeface="+mn-ea"/>
              <a:ea typeface="+mn-ea"/>
            </a:endParaRPr>
          </a:p>
          <a:p>
            <a:pPr marL="774700" lvl="1" indent="-342900">
              <a:buFont typeface="Wingdings" panose="05000000000000000000" pitchFamily="2" charset="2"/>
              <a:buChar char="l"/>
            </a:pPr>
            <a:r>
              <a:rPr lang="zh-CN" altLang="en-US" sz="2000" b="1" dirty="0">
                <a:solidFill>
                  <a:srgbClr val="4472C4"/>
                </a:solidFill>
                <a:latin typeface="+mn-ea"/>
                <a:ea typeface="+mn-ea"/>
              </a:rPr>
              <a:t>目标：</a:t>
            </a:r>
            <a:r>
              <a:rPr lang="zh-CN" altLang="en-US" sz="2000" dirty="0">
                <a:latin typeface="+mn-ea"/>
                <a:ea typeface="+mn-ea"/>
              </a:rPr>
              <a:t>通过优化代码结构和执行路径，减少不必要的计算工作，从而提高程序的执行效率，确保软件在利用硬件性能时能够发挥最大潜力</a:t>
            </a:r>
            <a:endParaRPr lang="en-US" altLang="zh-CN" sz="2000" dirty="0">
              <a:latin typeface="+mn-ea"/>
              <a:ea typeface="+mn-ea"/>
            </a:endParaRPr>
          </a:p>
          <a:p>
            <a:pPr marL="774700" lvl="1" indent="-342900">
              <a:buFont typeface="Wingdings" panose="05000000000000000000" pitchFamily="2" charset="2"/>
              <a:buChar char="l"/>
            </a:pPr>
            <a:endParaRPr lang="en-US" altLang="zh-CN" sz="2000" dirty="0">
              <a:latin typeface="+mn-ea"/>
              <a:ea typeface="+mn-ea"/>
            </a:endParaRPr>
          </a:p>
          <a:p>
            <a:pPr marL="774700" lvl="1" indent="-342900">
              <a:buFont typeface="Wingdings" panose="05000000000000000000" pitchFamily="2" charset="2"/>
              <a:buChar char="l"/>
            </a:pPr>
            <a:r>
              <a:rPr lang="zh-CN" altLang="en-US" sz="2000" b="1" dirty="0">
                <a:solidFill>
                  <a:srgbClr val="FF0000"/>
                </a:solidFill>
                <a:latin typeface="+mn-ea"/>
                <a:ea typeface="+mn-ea"/>
              </a:rPr>
              <a:t>思考：</a:t>
            </a:r>
            <a:r>
              <a:rPr lang="zh-CN" altLang="en-US" sz="2000" dirty="0">
                <a:latin typeface="+mn-ea"/>
                <a:ea typeface="+mn-ea"/>
              </a:rPr>
              <a:t>下面的几个例子是否有冗余计算，怎么优化？</a:t>
            </a:r>
            <a:endParaRPr lang="zh-CN" altLang="en-US" sz="2000" dirty="0">
              <a:latin typeface="+mn-ea"/>
              <a:ea typeface="+mn-ea"/>
            </a:endParaRPr>
          </a:p>
        </p:txBody>
      </p:sp>
      <p:sp>
        <p:nvSpPr>
          <p:cNvPr id="3" name="文本框 2"/>
          <p:cNvSpPr txBox="1"/>
          <p:nvPr/>
        </p:nvSpPr>
        <p:spPr>
          <a:xfrm>
            <a:off x="1655788" y="3475287"/>
            <a:ext cx="2880320" cy="1754326"/>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a:t>
            </a:r>
            <a:r>
              <a:rPr lang="en-US" altLang="zh-CN" b="0" i="0" dirty="0">
                <a:solidFill>
                  <a:srgbClr val="7030A0"/>
                </a:solidFill>
                <a:effectLst/>
                <a:latin typeface="Fira Mono" panose="020F0502020204030204" pitchFamily="49" charset="0"/>
              </a:rPr>
              <a:t>test</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effectLst/>
                <a:latin typeface="Fira Mono" panose="020F0502020204030204" pitchFamily="49" charset="0"/>
              </a:rPr>
              <a:t>{</a:t>
            </a:r>
            <a:endParaRPr lang="en-US" altLang="zh-CN" b="0" i="0" dirty="0">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a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solidFill>
                  <a:schemeClr val="bg2"/>
                </a:solidFill>
                <a:effectLst/>
                <a:latin typeface="Fira Mono" panose="020F0502020204030204" pitchFamily="49" charset="0"/>
              </a:rPr>
              <a:t>233</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b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solidFill>
                  <a:schemeClr val="bg2"/>
                </a:solidFill>
                <a:effectLst/>
                <a:latin typeface="Fira Mono" panose="020F0502020204030204" pitchFamily="49" charset="0"/>
              </a:rPr>
              <a:t>2</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c </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solidFill>
                  <a:schemeClr val="bg2"/>
                </a:solidFill>
                <a:effectLst/>
                <a:latin typeface="Fira Mono" panose="020F0502020204030204" pitchFamily="49" charset="0"/>
              </a:rPr>
              <a:t>234</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return</a:t>
            </a:r>
            <a:r>
              <a:rPr lang="en-US" altLang="zh-CN" b="0" i="0" dirty="0">
                <a:solidFill>
                  <a:srgbClr val="36464E"/>
                </a:solidFill>
                <a:effectLst/>
                <a:latin typeface="Fira Mono" panose="020F0502020204030204" pitchFamily="49" charset="0"/>
              </a:rPr>
              <a:t> c</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endParaRPr lang="en-US" altLang="zh-CN" b="0" i="0" dirty="0">
              <a:solidFill>
                <a:srgbClr val="36464E"/>
              </a:solidFill>
              <a:effectLst/>
              <a:latin typeface="Fira Mono" panose="020F0502020204030204" pitchFamily="49" charset="0"/>
            </a:endParaRPr>
          </a:p>
          <a:p>
            <a:r>
              <a:rPr lang="en-US" altLang="zh-CN" b="0" i="0" dirty="0">
                <a:effectLst/>
                <a:latin typeface="Fira Mono" panose="020F0502020204030204" pitchFamily="49" charset="0"/>
              </a:rPr>
              <a:t>}</a:t>
            </a:r>
            <a:endParaRPr lang="zh-CN" altLang="en-US" dirty="0"/>
          </a:p>
        </p:txBody>
      </p:sp>
      <p:sp>
        <p:nvSpPr>
          <p:cNvPr id="5" name="箭头: 右 4"/>
          <p:cNvSpPr/>
          <p:nvPr/>
        </p:nvSpPr>
        <p:spPr bwMode="auto">
          <a:xfrm>
            <a:off x="5400204" y="4023474"/>
            <a:ext cx="1296144" cy="648072"/>
          </a:xfrm>
          <a:prstGeom prst="rightArrow">
            <a:avLst/>
          </a:prstGeom>
          <a:solidFill>
            <a:schemeClr val="tx1">
              <a:lumMod val="60000"/>
              <a:lumOff val="40000"/>
            </a:schemeClr>
          </a:solidFill>
          <a:ln>
            <a:noFill/>
          </a:ln>
        </p:spPr>
        <p:txBody>
          <a:bodyPr vert="horz" wrap="square" lIns="91440" tIns="45720" rIns="91440" bIns="45720" numCol="1" rtlCol="0" anchor="t" anchorCtr="0" compatLnSpc="1"/>
          <a:lstStyle/>
          <a:p>
            <a:pPr algn="l"/>
            <a:endParaRPr lang="zh-CN" altLang="en-US"/>
          </a:p>
        </p:txBody>
      </p:sp>
      <p:sp>
        <p:nvSpPr>
          <p:cNvPr id="6" name="文本框 5"/>
          <p:cNvSpPr txBox="1"/>
          <p:nvPr/>
        </p:nvSpPr>
        <p:spPr>
          <a:xfrm>
            <a:off x="7276858" y="3885845"/>
            <a:ext cx="2880320" cy="923330"/>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i="0" dirty="0">
                <a:solidFill>
                  <a:srgbClr val="4472C4"/>
                </a:solidFill>
                <a:effectLst/>
                <a:latin typeface="Fira Mono" panose="020F0502020204030204" pitchFamily="49" charset="0"/>
              </a:rPr>
              <a:t>int</a:t>
            </a:r>
            <a:r>
              <a:rPr lang="en-US" altLang="zh-CN" b="0" i="0" dirty="0">
                <a:solidFill>
                  <a:srgbClr val="36464E"/>
                </a:solidFill>
                <a:effectLst/>
                <a:latin typeface="Fira Mono" panose="020F0502020204030204" pitchFamily="49" charset="0"/>
              </a:rPr>
              <a:t> </a:t>
            </a:r>
            <a:r>
              <a:rPr lang="en-US" altLang="zh-CN" b="0" i="0" dirty="0">
                <a:solidFill>
                  <a:srgbClr val="7030A0"/>
                </a:solidFill>
                <a:effectLst/>
                <a:latin typeface="Fira Mono" panose="020F0502020204030204" pitchFamily="49" charset="0"/>
              </a:rPr>
              <a:t>test</a:t>
            </a:r>
            <a:r>
              <a:rPr lang="en-US" altLang="zh-CN" b="0" i="0" dirty="0">
                <a:effectLst/>
                <a:latin typeface="Fira Mono" panose="020F0502020204030204" pitchFamily="49" charset="0"/>
              </a:rPr>
              <a:t>()</a:t>
            </a:r>
            <a:r>
              <a:rPr lang="en-US" altLang="zh-CN" b="0" i="0" dirty="0">
                <a:solidFill>
                  <a:srgbClr val="36464E"/>
                </a:solidFill>
                <a:effectLst/>
                <a:latin typeface="Fira Mono" panose="020F0502020204030204" pitchFamily="49" charset="0"/>
              </a:rPr>
              <a:t> </a:t>
            </a:r>
            <a:r>
              <a:rPr lang="en-US" altLang="zh-CN" b="0" i="0" dirty="0">
                <a:effectLst/>
                <a:latin typeface="Fira Mono" panose="020F0502020204030204" pitchFamily="49" charset="0"/>
              </a:rPr>
              <a:t>{</a:t>
            </a:r>
            <a:endParaRPr lang="en-US" altLang="zh-CN" b="0" i="0" dirty="0">
              <a:effectLst/>
              <a:latin typeface="Fira Mono" panose="020F0502020204030204" pitchFamily="49" charset="0"/>
            </a:endParaRPr>
          </a:p>
          <a:p>
            <a:r>
              <a:rPr lang="en-US" altLang="zh-CN" b="0" i="0" dirty="0">
                <a:effectLst/>
                <a:latin typeface="Fira Mono" panose="020F0502020204030204" pitchFamily="49" charset="0"/>
              </a:rPr>
              <a:t>    </a:t>
            </a:r>
            <a:r>
              <a:rPr lang="en-US" altLang="zh-CN" b="0" i="0" dirty="0">
                <a:solidFill>
                  <a:srgbClr val="4472C4"/>
                </a:solidFill>
                <a:effectLst/>
                <a:latin typeface="Fira Mono" panose="020F0502020204030204" pitchFamily="49" charset="0"/>
              </a:rPr>
              <a:t>return 234;</a:t>
            </a:r>
            <a:endParaRPr lang="en-US" altLang="zh-CN" b="0" i="0" dirty="0">
              <a:solidFill>
                <a:srgbClr val="4472C4"/>
              </a:solidFill>
              <a:effectLst/>
              <a:latin typeface="Fira Mono" panose="020F0502020204030204" pitchFamily="49" charset="0"/>
            </a:endParaRPr>
          </a:p>
          <a:p>
            <a:r>
              <a:rPr lang="en-US" altLang="zh-CN" b="0" i="0" dirty="0">
                <a:effectLst/>
                <a:latin typeface="Fira Mono" panose="020F0502020204030204" pitchFamily="49" charset="0"/>
              </a:rPr>
              <a:t>}</a:t>
            </a:r>
            <a:endParaRPr lang="zh-CN" altLang="en-US" dirty="0"/>
          </a:p>
        </p:txBody>
      </p:sp>
      <p:sp>
        <p:nvSpPr>
          <p:cNvPr id="8" name="文本框 7"/>
          <p:cNvSpPr txBox="1"/>
          <p:nvPr/>
        </p:nvSpPr>
        <p:spPr>
          <a:xfrm>
            <a:off x="3054612" y="5683080"/>
            <a:ext cx="5759116" cy="461665"/>
          </a:xfrm>
          <a:prstGeom prst="rect">
            <a:avLst/>
          </a:prstGeom>
          <a:noFill/>
        </p:spPr>
        <p:txBody>
          <a:bodyPr wrap="square">
            <a:spAutoFit/>
          </a:bodyPr>
          <a:lstStyle/>
          <a:p>
            <a:pPr algn="l"/>
            <a:r>
              <a:rPr lang="zh-CN" altLang="en-US" sz="2400" i="0" dirty="0">
                <a:solidFill>
                  <a:srgbClr val="1F3743"/>
                </a:solidFill>
                <a:effectLst/>
                <a:latin typeface="+mn-ea"/>
                <a:ea typeface="+mn-ea"/>
              </a:rPr>
              <a:t>死代码消除 </a:t>
            </a:r>
            <a:r>
              <a:rPr lang="en-US" altLang="zh-CN" sz="2400" i="0" dirty="0">
                <a:solidFill>
                  <a:srgbClr val="1F3743"/>
                </a:solidFill>
                <a:effectLst/>
                <a:latin typeface="+mn-ea"/>
                <a:ea typeface="+mn-ea"/>
              </a:rPr>
              <a:t>(</a:t>
            </a:r>
            <a:r>
              <a:rPr lang="en-US" altLang="zh-CN" sz="2400" i="0" dirty="0" err="1">
                <a:solidFill>
                  <a:srgbClr val="1F3743"/>
                </a:solidFill>
                <a:effectLst/>
                <a:latin typeface="+mn-ea"/>
                <a:ea typeface="+mn-ea"/>
              </a:rPr>
              <a:t>Deadcode</a:t>
            </a:r>
            <a:r>
              <a:rPr lang="en-US" altLang="zh-CN" sz="2400" i="0" dirty="0">
                <a:solidFill>
                  <a:srgbClr val="1F3743"/>
                </a:solidFill>
                <a:effectLst/>
                <a:latin typeface="+mn-ea"/>
                <a:ea typeface="+mn-ea"/>
              </a:rPr>
              <a:t> Elimination)</a:t>
            </a:r>
            <a:endParaRPr lang="en-US" altLang="zh-CN" sz="2400" i="0" dirty="0">
              <a:solidFill>
                <a:srgbClr val="1F3743"/>
              </a:solidFill>
              <a:effectLst/>
              <a:latin typeface="+mn-ea"/>
              <a:ea typeface="+mn-ea"/>
            </a:endParaRPr>
          </a:p>
        </p:txBody>
      </p:sp>
    </p:spTree>
    <p:custDataLst>
      <p:tags r:id="rId5"/>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性能优化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减少冗余计算、简化计算</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文本框 1"/>
          <p:cNvSpPr txBox="1"/>
          <p:nvPr/>
        </p:nvSpPr>
        <p:spPr>
          <a:xfrm>
            <a:off x="679224" y="1184738"/>
            <a:ext cx="10121579" cy="1923604"/>
          </a:xfrm>
          <a:prstGeom prst="rect">
            <a:avLst/>
          </a:prstGeom>
          <a:noFill/>
        </p:spPr>
        <p:txBody>
          <a:bodyPr wrap="square" rtlCol="0">
            <a:spAutoFit/>
          </a:bodyPr>
          <a:lstStyle/>
          <a:p>
            <a:pPr marL="342900" indent="-342900">
              <a:spcAft>
                <a:spcPts val="1800"/>
              </a:spcAft>
              <a:buFont typeface="Wingdings" panose="05000000000000000000" pitchFamily="2" charset="2"/>
              <a:buChar char="Ø"/>
            </a:pPr>
            <a:r>
              <a:rPr lang="zh-CN" altLang="en-US" sz="2400" b="1" dirty="0">
                <a:latin typeface="+mn-ea"/>
                <a:ea typeface="+mn-ea"/>
              </a:rPr>
              <a:t>减少冗余计算</a:t>
            </a:r>
            <a:endParaRPr lang="en-US" altLang="zh-CN" sz="2400" b="1" dirty="0">
              <a:latin typeface="+mn-ea"/>
              <a:ea typeface="+mn-ea"/>
            </a:endParaRPr>
          </a:p>
          <a:p>
            <a:pPr marL="774700" lvl="1" indent="-342900">
              <a:buFont typeface="Wingdings" panose="05000000000000000000" pitchFamily="2" charset="2"/>
              <a:buChar char="l"/>
            </a:pPr>
            <a:r>
              <a:rPr lang="zh-CN" altLang="en-US" sz="2000" b="1" dirty="0">
                <a:solidFill>
                  <a:srgbClr val="4472C4"/>
                </a:solidFill>
                <a:latin typeface="+mn-ea"/>
                <a:ea typeface="+mn-ea"/>
              </a:rPr>
              <a:t>目标：</a:t>
            </a:r>
            <a:r>
              <a:rPr lang="zh-CN" altLang="en-US" sz="2000" dirty="0">
                <a:latin typeface="+mn-ea"/>
                <a:ea typeface="+mn-ea"/>
              </a:rPr>
              <a:t>通过优化代码结构和执行路径，减少不必要的计算工作，从而提高程序的执行效率，确保软件在利用硬件性能时能够发挥最大潜力</a:t>
            </a:r>
            <a:endParaRPr lang="en-US" altLang="zh-CN" sz="2000" dirty="0">
              <a:latin typeface="+mn-ea"/>
              <a:ea typeface="+mn-ea"/>
            </a:endParaRPr>
          </a:p>
          <a:p>
            <a:pPr marL="774700" lvl="1" indent="-342900">
              <a:buFont typeface="Wingdings" panose="05000000000000000000" pitchFamily="2" charset="2"/>
              <a:buChar char="l"/>
            </a:pPr>
            <a:endParaRPr lang="en-US" altLang="zh-CN" sz="2000" dirty="0">
              <a:latin typeface="+mn-ea"/>
              <a:ea typeface="+mn-ea"/>
            </a:endParaRPr>
          </a:p>
          <a:p>
            <a:pPr marL="774700" lvl="1" indent="-342900">
              <a:buFont typeface="Wingdings" panose="05000000000000000000" pitchFamily="2" charset="2"/>
              <a:buChar char="l"/>
            </a:pPr>
            <a:r>
              <a:rPr lang="zh-CN" altLang="en-US" sz="2000" b="1" dirty="0">
                <a:solidFill>
                  <a:srgbClr val="FF0000"/>
                </a:solidFill>
                <a:latin typeface="+mn-ea"/>
                <a:ea typeface="+mn-ea"/>
              </a:rPr>
              <a:t>思考：</a:t>
            </a:r>
            <a:r>
              <a:rPr lang="zh-CN" altLang="en-US" sz="2000" dirty="0">
                <a:latin typeface="+mn-ea"/>
                <a:ea typeface="+mn-ea"/>
              </a:rPr>
              <a:t>下面的几个例子是否有冗余计算，怎么优化？</a:t>
            </a:r>
            <a:endParaRPr lang="zh-CN" altLang="en-US" sz="2000" dirty="0">
              <a:latin typeface="+mn-ea"/>
              <a:ea typeface="+mn-ea"/>
            </a:endParaRPr>
          </a:p>
        </p:txBody>
      </p:sp>
      <p:sp>
        <p:nvSpPr>
          <p:cNvPr id="3" name="文本框 2"/>
          <p:cNvSpPr txBox="1"/>
          <p:nvPr/>
        </p:nvSpPr>
        <p:spPr>
          <a:xfrm>
            <a:off x="576027" y="3284810"/>
            <a:ext cx="4877328" cy="1477328"/>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b="0" i="0" dirty="0">
                <a:solidFill>
                  <a:srgbClr val="4472C4"/>
                </a:solidFill>
                <a:effectLst/>
                <a:latin typeface="Fira Mono" panose="020F0502020204030204" pitchFamily="49" charset="0"/>
              </a:rPr>
              <a:t>int</a:t>
            </a:r>
            <a:r>
              <a:rPr lang="en-US" altLang="zh-CN" b="0" i="0" dirty="0">
                <a:solidFill>
                  <a:srgbClr val="1F3743"/>
                </a:solidFill>
                <a:effectLst/>
                <a:latin typeface="Fira Mono" panose="020F0502020204030204" pitchFamily="49" charset="0"/>
              </a:rPr>
              <a:t> </a:t>
            </a:r>
            <a:r>
              <a:rPr lang="en-US" altLang="zh-CN" dirty="0">
                <a:solidFill>
                  <a:srgbClr val="7030A0"/>
                </a:solidFill>
                <a:latin typeface="Fira Mono" panose="020F0502020204030204" pitchFamily="49" charset="0"/>
              </a:rPr>
              <a:t>cal_x1</a:t>
            </a:r>
            <a:r>
              <a:rPr lang="en-US" altLang="zh-CN" b="0" i="0" dirty="0">
                <a:solidFill>
                  <a:srgbClr val="1F3743"/>
                </a:solidFill>
                <a:effectLst/>
                <a:latin typeface="Fira Mono" panose="020F0502020204030204" pitchFamily="49" charset="0"/>
              </a:rPr>
              <a:t>(</a:t>
            </a:r>
            <a:r>
              <a:rPr lang="en-US" altLang="zh-CN" b="0" i="0" dirty="0">
                <a:solidFill>
                  <a:srgbClr val="4472C4"/>
                </a:solidFill>
                <a:effectLst/>
                <a:latin typeface="Fira Mono" panose="020F0502020204030204" pitchFamily="49" charset="0"/>
              </a:rPr>
              <a:t>int</a:t>
            </a:r>
            <a:r>
              <a:rPr lang="en-US" altLang="zh-CN" b="0" i="0" dirty="0">
                <a:solidFill>
                  <a:srgbClr val="1F3743"/>
                </a:solidFill>
                <a:effectLst/>
                <a:latin typeface="Fira Mono" panose="020F0502020204030204" pitchFamily="49" charset="0"/>
              </a:rPr>
              <a:t> a, </a:t>
            </a:r>
            <a:r>
              <a:rPr lang="en-US" altLang="zh-CN" b="0" i="0" dirty="0">
                <a:solidFill>
                  <a:srgbClr val="4472C4"/>
                </a:solidFill>
                <a:effectLst/>
                <a:latin typeface="Fira Mono" panose="020F0502020204030204" pitchFamily="49" charset="0"/>
              </a:rPr>
              <a:t>int</a:t>
            </a:r>
            <a:r>
              <a:rPr lang="en-US" altLang="zh-CN" b="0" i="0" dirty="0">
                <a:solidFill>
                  <a:srgbClr val="1F3743"/>
                </a:solidFill>
                <a:effectLst/>
                <a:latin typeface="Fira Mono" panose="020F0502020204030204" pitchFamily="49" charset="0"/>
              </a:rPr>
              <a:t> b){</a:t>
            </a:r>
            <a:endParaRPr lang="en-US" altLang="zh-CN" b="0" i="0" dirty="0">
              <a:solidFill>
                <a:srgbClr val="1F3743"/>
              </a:solidFill>
              <a:effectLst/>
              <a:latin typeface="Fira Mono" panose="020F0502020204030204" pitchFamily="49" charset="0"/>
            </a:endParaRPr>
          </a:p>
          <a:p>
            <a:r>
              <a:rPr lang="en-US" altLang="zh-CN" b="0" i="0" dirty="0">
                <a:solidFill>
                  <a:srgbClr val="4472C4"/>
                </a:solidFill>
                <a:effectLst/>
                <a:latin typeface="Fira Mono" panose="020F0502020204030204" pitchFamily="49" charset="0"/>
              </a:rPr>
              <a:t>    int </a:t>
            </a:r>
            <a:r>
              <a:rPr lang="en-US" altLang="zh-CN" b="0" i="0" dirty="0">
                <a:solidFill>
                  <a:srgbClr val="1F3743"/>
                </a:solidFill>
                <a:effectLst/>
                <a:latin typeface="Fira Mono" panose="020F0502020204030204" pitchFamily="49" charset="0"/>
              </a:rPr>
              <a:t>x = </a:t>
            </a:r>
            <a:r>
              <a:rPr lang="en-US" altLang="zh-CN" dirty="0">
                <a:solidFill>
                  <a:srgbClr val="1F3743"/>
                </a:solidFill>
                <a:latin typeface="Fira Mono" panose="020F0502020204030204" pitchFamily="49" charset="0"/>
              </a:rPr>
              <a:t>(</a:t>
            </a:r>
            <a:r>
              <a:rPr lang="en-US" altLang="zh-CN" b="0" i="0" dirty="0" err="1">
                <a:solidFill>
                  <a:srgbClr val="1F3743"/>
                </a:solidFill>
                <a:effectLst/>
                <a:latin typeface="Fira Mono" panose="020F0502020204030204" pitchFamily="49" charset="0"/>
              </a:rPr>
              <a:t>a+b</a:t>
            </a:r>
            <a:r>
              <a:rPr lang="en-US" altLang="zh-CN" b="0" i="0" dirty="0">
                <a:solidFill>
                  <a:srgbClr val="1F3743"/>
                </a:solidFill>
                <a:effectLst/>
                <a:latin typeface="Fira Mono" panose="020F0502020204030204" pitchFamily="49" charset="0"/>
              </a:rPr>
              <a:t>) * </a:t>
            </a:r>
            <a:r>
              <a:rPr lang="en-US" altLang="zh-CN" b="0" i="0" dirty="0">
                <a:solidFill>
                  <a:schemeClr val="bg2"/>
                </a:solidFill>
                <a:effectLst/>
                <a:latin typeface="Fira Mono" panose="020F0502020204030204" pitchFamily="49" charset="0"/>
              </a:rPr>
              <a:t>2</a:t>
            </a:r>
            <a:r>
              <a:rPr lang="en-US" altLang="zh-CN" b="0" i="0" dirty="0">
                <a:solidFill>
                  <a:srgbClr val="1F3743"/>
                </a:solidFill>
                <a:effectLst/>
                <a:latin typeface="Fira Mono" panose="020F0502020204030204" pitchFamily="49" charset="0"/>
              </a:rPr>
              <a:t> + (</a:t>
            </a:r>
            <a:r>
              <a:rPr lang="en-US" altLang="zh-CN" b="0" i="0" dirty="0" err="1">
                <a:solidFill>
                  <a:srgbClr val="1F3743"/>
                </a:solidFill>
                <a:effectLst/>
                <a:latin typeface="Fira Mono" panose="020F0502020204030204" pitchFamily="49" charset="0"/>
              </a:rPr>
              <a:t>b+a</a:t>
            </a:r>
            <a:r>
              <a:rPr lang="en-US" altLang="zh-CN" b="0" i="0" dirty="0">
                <a:solidFill>
                  <a:srgbClr val="1F3743"/>
                </a:solidFill>
                <a:effectLst/>
                <a:latin typeface="Fira Mono" panose="020F0502020204030204" pitchFamily="49" charset="0"/>
              </a:rPr>
              <a:t>) * </a:t>
            </a:r>
            <a:r>
              <a:rPr lang="en-US" altLang="zh-CN" dirty="0">
                <a:solidFill>
                  <a:schemeClr val="bg2"/>
                </a:solidFill>
                <a:latin typeface="Fira Mono" panose="020F0502020204030204" pitchFamily="49" charset="0"/>
              </a:rPr>
              <a:t>6 </a:t>
            </a:r>
            <a:r>
              <a:rPr lang="en-US" altLang="zh-CN" dirty="0">
                <a:latin typeface="Fira Mono" panose="020F0502020204030204" pitchFamily="49" charset="0"/>
              </a:rPr>
              <a:t>+ (</a:t>
            </a:r>
            <a:r>
              <a:rPr lang="en-US" altLang="zh-CN" dirty="0" err="1">
                <a:latin typeface="Fira Mono" panose="020F0502020204030204" pitchFamily="49" charset="0"/>
              </a:rPr>
              <a:t>a+b</a:t>
            </a:r>
            <a:r>
              <a:rPr lang="en-US" altLang="zh-CN" dirty="0">
                <a:latin typeface="Fira Mono" panose="020F0502020204030204" pitchFamily="49" charset="0"/>
              </a:rPr>
              <a:t>) * </a:t>
            </a:r>
            <a:r>
              <a:rPr lang="en-US" altLang="zh-CN" dirty="0">
                <a:solidFill>
                  <a:schemeClr val="bg2"/>
                </a:solidFill>
                <a:latin typeface="Fira Mono" panose="020F0502020204030204" pitchFamily="49" charset="0"/>
              </a:rPr>
              <a:t>28 </a:t>
            </a:r>
            <a:r>
              <a:rPr lang="en-US" altLang="zh-CN" dirty="0">
                <a:latin typeface="Fira Mono" panose="020F0502020204030204" pitchFamily="49" charset="0"/>
              </a:rPr>
              <a:t>+ (</a:t>
            </a:r>
            <a:r>
              <a:rPr lang="en-US" altLang="zh-CN" dirty="0" err="1">
                <a:latin typeface="Fira Mono" panose="020F0502020204030204" pitchFamily="49" charset="0"/>
              </a:rPr>
              <a:t>a+b</a:t>
            </a:r>
            <a:r>
              <a:rPr lang="en-US" altLang="zh-CN" dirty="0">
                <a:latin typeface="Fira Mono" panose="020F0502020204030204" pitchFamily="49" charset="0"/>
              </a:rPr>
              <a:t>) / </a:t>
            </a:r>
            <a:r>
              <a:rPr lang="en-US" altLang="zh-CN" dirty="0">
                <a:solidFill>
                  <a:schemeClr val="bg2"/>
                </a:solidFill>
                <a:latin typeface="Fira Mono" panose="020F0502020204030204" pitchFamily="49" charset="0"/>
              </a:rPr>
              <a:t>3</a:t>
            </a:r>
            <a:r>
              <a:rPr lang="en-US" altLang="zh-CN" b="0" i="0" dirty="0">
                <a:solidFill>
                  <a:srgbClr val="1F3743"/>
                </a:solidFill>
                <a:effectLst/>
                <a:latin typeface="Fira Mono" panose="020F0502020204030204" pitchFamily="49" charset="0"/>
              </a:rPr>
              <a:t>;</a:t>
            </a:r>
            <a:endParaRPr lang="en-US" altLang="zh-CN" b="0" i="0" dirty="0">
              <a:solidFill>
                <a:srgbClr val="1F3743"/>
              </a:solidFill>
              <a:effectLst/>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b="0" i="0" dirty="0">
                <a:solidFill>
                  <a:srgbClr val="4472C4"/>
                </a:solidFill>
                <a:effectLst/>
                <a:latin typeface="Fira Mono" panose="020F0502020204030204" pitchFamily="49" charset="0"/>
              </a:rPr>
              <a:t>return</a:t>
            </a:r>
            <a:r>
              <a:rPr lang="en-US" altLang="zh-CN" b="0" i="0" dirty="0">
                <a:solidFill>
                  <a:srgbClr val="1F3743"/>
                </a:solidFill>
                <a:effectLst/>
                <a:latin typeface="Fira Mono" panose="020F0502020204030204" pitchFamily="49" charset="0"/>
              </a:rPr>
              <a:t> </a:t>
            </a:r>
            <a:r>
              <a:rPr lang="en-US" altLang="zh-CN" dirty="0">
                <a:solidFill>
                  <a:srgbClr val="1F3743"/>
                </a:solidFill>
                <a:latin typeface="Fira Mono" panose="020F0502020204030204" pitchFamily="49" charset="0"/>
              </a:rPr>
              <a:t>x</a:t>
            </a:r>
            <a:r>
              <a:rPr lang="en-US" altLang="zh-CN" b="0" i="0" dirty="0">
                <a:solidFill>
                  <a:srgbClr val="1F3743"/>
                </a:solidFill>
                <a:effectLst/>
                <a:latin typeface="Fira Mono" panose="020F0502020204030204" pitchFamily="49" charset="0"/>
              </a:rPr>
              <a:t>;</a:t>
            </a:r>
            <a:endParaRPr lang="en-US" altLang="zh-CN" b="0" i="0" dirty="0">
              <a:solidFill>
                <a:srgbClr val="1F3743"/>
              </a:solidFill>
              <a:effectLst/>
              <a:latin typeface="Fira Mono" panose="020F0502020204030204" pitchFamily="49" charset="0"/>
            </a:endParaRPr>
          </a:p>
          <a:p>
            <a:r>
              <a:rPr lang="en-US" altLang="zh-CN" b="0" i="0" dirty="0">
                <a:solidFill>
                  <a:srgbClr val="1F3743"/>
                </a:solidFill>
                <a:effectLst/>
                <a:latin typeface="Fira Mono" panose="020F0502020204030204" pitchFamily="49" charset="0"/>
              </a:rPr>
              <a:t>}</a:t>
            </a:r>
            <a:endParaRPr lang="zh-CN" altLang="en-US" dirty="0">
              <a:solidFill>
                <a:srgbClr val="1F3743"/>
              </a:solidFill>
            </a:endParaRPr>
          </a:p>
        </p:txBody>
      </p:sp>
      <p:sp>
        <p:nvSpPr>
          <p:cNvPr id="5" name="箭头: 右 4"/>
          <p:cNvSpPr/>
          <p:nvPr/>
        </p:nvSpPr>
        <p:spPr bwMode="auto">
          <a:xfrm>
            <a:off x="5616229" y="4023474"/>
            <a:ext cx="738940" cy="461665"/>
          </a:xfrm>
          <a:prstGeom prst="rightArrow">
            <a:avLst/>
          </a:prstGeom>
          <a:solidFill>
            <a:schemeClr val="tx1">
              <a:lumMod val="60000"/>
              <a:lumOff val="40000"/>
            </a:schemeClr>
          </a:solidFill>
          <a:ln>
            <a:noFill/>
          </a:ln>
        </p:spPr>
        <p:txBody>
          <a:bodyPr vert="horz" wrap="square" lIns="91440" tIns="45720" rIns="91440" bIns="45720" numCol="1" rtlCol="0" anchor="t" anchorCtr="0" compatLnSpc="1"/>
          <a:lstStyle/>
          <a:p>
            <a:pPr algn="l"/>
            <a:endParaRPr lang="zh-CN" altLang="en-US"/>
          </a:p>
        </p:txBody>
      </p:sp>
      <p:sp>
        <p:nvSpPr>
          <p:cNvPr id="6" name="文本框 5"/>
          <p:cNvSpPr txBox="1"/>
          <p:nvPr/>
        </p:nvSpPr>
        <p:spPr>
          <a:xfrm>
            <a:off x="6514088" y="3243205"/>
            <a:ext cx="4430732" cy="1754326"/>
          </a:xfrm>
          <a:prstGeom prst="rect">
            <a:avLst/>
          </a:prstGeom>
          <a:solidFill>
            <a:schemeClr val="bg1">
              <a:lumMod val="40000"/>
              <a:lumOff val="60000"/>
            </a:schemeClr>
          </a:solidFill>
          <a:ln>
            <a:solidFill>
              <a:schemeClr val="accent1"/>
            </a:solidFill>
          </a:ln>
        </p:spPr>
        <p:txBody>
          <a:bodyPr wrap="square" rtlCol="0">
            <a:spAutoFit/>
          </a:bodyPr>
          <a:lstStyle/>
          <a:p>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a:t>
            </a:r>
            <a:r>
              <a:rPr lang="en-US" altLang="zh-CN" dirty="0">
                <a:solidFill>
                  <a:srgbClr val="7030A0"/>
                </a:solidFill>
                <a:latin typeface="Fira Mono" panose="020F0502020204030204" pitchFamily="49" charset="0"/>
              </a:rPr>
              <a:t>cal_x2</a:t>
            </a:r>
            <a:r>
              <a:rPr lang="en-US" altLang="zh-CN" dirty="0">
                <a:solidFill>
                  <a:srgbClr val="1F3743"/>
                </a:solidFill>
                <a:latin typeface="Fira Mono" panose="020F0502020204030204" pitchFamily="49" charset="0"/>
              </a:rPr>
              <a:t>(</a:t>
            </a:r>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a, </a:t>
            </a:r>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b){</a:t>
            </a:r>
            <a:endParaRPr lang="en-US" altLang="zh-CN" dirty="0">
              <a:solidFill>
                <a:srgbClr val="1F3743"/>
              </a:solidFill>
              <a:latin typeface="Fira Mono" panose="020F0502020204030204" pitchFamily="49" charset="0"/>
            </a:endParaRPr>
          </a:p>
          <a:p>
            <a:r>
              <a:rPr lang="en-US" altLang="zh-CN" dirty="0">
                <a:solidFill>
                  <a:srgbClr val="4472C4"/>
                </a:solidFill>
                <a:latin typeface="Fira Mono" panose="020F0502020204030204" pitchFamily="49" charset="0"/>
              </a:rPr>
              <a:t>    int </a:t>
            </a:r>
            <a:r>
              <a:rPr lang="en-US" altLang="zh-CN" dirty="0">
                <a:solidFill>
                  <a:srgbClr val="1F3743"/>
                </a:solidFill>
                <a:latin typeface="Fira Mono" panose="020F0502020204030204" pitchFamily="49" charset="0"/>
              </a:rPr>
              <a:t>E = a + b;</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    </a:t>
            </a:r>
            <a:r>
              <a:rPr lang="en-US" altLang="zh-CN" dirty="0">
                <a:solidFill>
                  <a:srgbClr val="4472C4"/>
                </a:solidFill>
                <a:latin typeface="Fira Mono" panose="020F0502020204030204" pitchFamily="49" charset="0"/>
              </a:rPr>
              <a:t>int</a:t>
            </a:r>
            <a:r>
              <a:rPr lang="en-US" altLang="zh-CN" dirty="0">
                <a:solidFill>
                  <a:srgbClr val="1F3743"/>
                </a:solidFill>
                <a:latin typeface="Fira Mono" panose="020F0502020204030204" pitchFamily="49" charset="0"/>
              </a:rPr>
              <a:t> x = E * </a:t>
            </a:r>
            <a:r>
              <a:rPr lang="en-US" altLang="zh-CN" dirty="0">
                <a:solidFill>
                  <a:schemeClr val="bg2"/>
                </a:solidFill>
                <a:latin typeface="Fira Mono" panose="020F0502020204030204" pitchFamily="49" charset="0"/>
              </a:rPr>
              <a:t>2</a:t>
            </a:r>
            <a:r>
              <a:rPr lang="en-US" altLang="zh-CN" dirty="0">
                <a:solidFill>
                  <a:srgbClr val="1F3743"/>
                </a:solidFill>
                <a:latin typeface="Fira Mono" panose="020F0502020204030204" pitchFamily="49" charset="0"/>
              </a:rPr>
              <a:t> + E * </a:t>
            </a:r>
            <a:r>
              <a:rPr lang="en-US" altLang="zh-CN" dirty="0">
                <a:solidFill>
                  <a:schemeClr val="bg2"/>
                </a:solidFill>
                <a:latin typeface="Fira Mono" panose="020F0502020204030204" pitchFamily="49" charset="0"/>
              </a:rPr>
              <a:t>6 </a:t>
            </a:r>
            <a:r>
              <a:rPr lang="en-US" altLang="zh-CN" dirty="0">
                <a:solidFill>
                  <a:srgbClr val="1F3743"/>
                </a:solidFill>
                <a:latin typeface="Fira Mono" panose="020F0502020204030204" pitchFamily="49" charset="0"/>
              </a:rPr>
              <a:t>+ E * </a:t>
            </a:r>
            <a:r>
              <a:rPr lang="en-US" altLang="zh-CN" dirty="0">
                <a:solidFill>
                  <a:schemeClr val="bg2"/>
                </a:solidFill>
                <a:latin typeface="Fira Mono" panose="020F0502020204030204" pitchFamily="49" charset="0"/>
              </a:rPr>
              <a:t>28</a:t>
            </a:r>
            <a:r>
              <a:rPr lang="en-US" altLang="zh-CN" dirty="0">
                <a:solidFill>
                  <a:srgbClr val="1F3743"/>
                </a:solidFill>
                <a:latin typeface="Fira Mono" panose="020F0502020204030204" pitchFamily="49" charset="0"/>
              </a:rPr>
              <a:t> + E / </a:t>
            </a:r>
            <a:r>
              <a:rPr lang="en-US" altLang="zh-CN" dirty="0">
                <a:solidFill>
                  <a:schemeClr val="bg2"/>
                </a:solidFill>
                <a:latin typeface="Fira Mono" panose="020F0502020204030204" pitchFamily="49" charset="0"/>
              </a:rPr>
              <a:t>3</a:t>
            </a:r>
            <a:r>
              <a:rPr lang="en-US" altLang="zh-CN" dirty="0">
                <a:solidFill>
                  <a:srgbClr val="1F3743"/>
                </a:solidFill>
                <a:latin typeface="Fira Mono" panose="020F0502020204030204" pitchFamily="49" charset="0"/>
              </a:rPr>
              <a:t>;</a:t>
            </a:r>
            <a:endParaRPr lang="en-US" altLang="zh-CN" dirty="0">
              <a:solidFill>
                <a:srgbClr val="1F3743"/>
              </a:solidFill>
              <a:latin typeface="Fira Mono" panose="020F0502020204030204" pitchFamily="49" charset="0"/>
            </a:endParaRPr>
          </a:p>
          <a:p>
            <a:r>
              <a:rPr lang="en-US" altLang="zh-CN" dirty="0">
                <a:solidFill>
                  <a:srgbClr val="4472C4"/>
                </a:solidFill>
                <a:latin typeface="Fira Mono" panose="020F0502020204030204" pitchFamily="49" charset="0"/>
              </a:rPr>
              <a:t>    return</a:t>
            </a:r>
            <a:r>
              <a:rPr lang="en-US" altLang="zh-CN" dirty="0">
                <a:solidFill>
                  <a:srgbClr val="1F3743"/>
                </a:solidFill>
                <a:latin typeface="Fira Mono" panose="020F0502020204030204" pitchFamily="49" charset="0"/>
              </a:rPr>
              <a:t> x;</a:t>
            </a:r>
            <a:endParaRPr lang="en-US" altLang="zh-CN" dirty="0">
              <a:solidFill>
                <a:srgbClr val="1F3743"/>
              </a:solidFill>
              <a:latin typeface="Fira Mono" panose="020F0502020204030204" pitchFamily="49" charset="0"/>
            </a:endParaRPr>
          </a:p>
          <a:p>
            <a:r>
              <a:rPr lang="en-US" altLang="zh-CN" dirty="0">
                <a:solidFill>
                  <a:srgbClr val="1F3743"/>
                </a:solidFill>
                <a:latin typeface="Fira Mono" panose="020F0502020204030204" pitchFamily="49" charset="0"/>
              </a:rPr>
              <a:t>}</a:t>
            </a:r>
            <a:endParaRPr lang="zh-CN" altLang="en-US" dirty="0">
              <a:solidFill>
                <a:srgbClr val="1F3743"/>
              </a:solidFill>
            </a:endParaRPr>
          </a:p>
        </p:txBody>
      </p:sp>
      <p:sp>
        <p:nvSpPr>
          <p:cNvPr id="8" name="文本框 7"/>
          <p:cNvSpPr txBox="1"/>
          <p:nvPr/>
        </p:nvSpPr>
        <p:spPr>
          <a:xfrm>
            <a:off x="2591892" y="5724879"/>
            <a:ext cx="8033640" cy="461665"/>
          </a:xfrm>
          <a:prstGeom prst="rect">
            <a:avLst/>
          </a:prstGeom>
          <a:noFill/>
        </p:spPr>
        <p:txBody>
          <a:bodyPr wrap="square">
            <a:spAutoFit/>
          </a:bodyPr>
          <a:lstStyle/>
          <a:p>
            <a:r>
              <a:rPr lang="zh-CN" altLang="en-US" sz="2400" dirty="0">
                <a:latin typeface="+mn-ea"/>
                <a:ea typeface="+mn-ea"/>
              </a:rPr>
              <a:t>公共子表式消除 </a:t>
            </a:r>
            <a:r>
              <a:rPr lang="en-US" altLang="zh-CN" sz="2400" i="0" dirty="0">
                <a:solidFill>
                  <a:srgbClr val="1F3743"/>
                </a:solidFill>
                <a:effectLst/>
                <a:latin typeface="+mn-ea"/>
                <a:ea typeface="+mn-ea"/>
              </a:rPr>
              <a:t>(</a:t>
            </a:r>
            <a:r>
              <a:rPr lang="en-US" altLang="zh-CN" sz="2400" dirty="0">
                <a:solidFill>
                  <a:srgbClr val="1F3743"/>
                </a:solidFill>
                <a:latin typeface="+mn-ea"/>
                <a:ea typeface="+mn-ea"/>
              </a:rPr>
              <a:t>Common </a:t>
            </a:r>
            <a:r>
              <a:rPr lang="en-US" altLang="zh-CN" sz="2400" dirty="0" err="1">
                <a:solidFill>
                  <a:srgbClr val="1F3743"/>
                </a:solidFill>
                <a:latin typeface="+mn-ea"/>
                <a:ea typeface="+mn-ea"/>
              </a:rPr>
              <a:t>subtable</a:t>
            </a:r>
            <a:r>
              <a:rPr lang="en-US" altLang="zh-CN" sz="2400" dirty="0">
                <a:solidFill>
                  <a:srgbClr val="1F3743"/>
                </a:solidFill>
                <a:latin typeface="+mn-ea"/>
                <a:ea typeface="+mn-ea"/>
              </a:rPr>
              <a:t> elimination</a:t>
            </a:r>
            <a:r>
              <a:rPr lang="en-US" altLang="zh-CN" sz="2400" i="0" dirty="0">
                <a:solidFill>
                  <a:srgbClr val="1F3743"/>
                </a:solidFill>
                <a:effectLst/>
                <a:latin typeface="+mn-ea"/>
                <a:ea typeface="+mn-ea"/>
              </a:rPr>
              <a:t>)</a:t>
            </a:r>
            <a:endParaRPr lang="en-US" altLang="zh-CN" sz="2400" i="0" dirty="0">
              <a:solidFill>
                <a:srgbClr val="1F3743"/>
              </a:solidFill>
              <a:effectLst/>
              <a:latin typeface="+mn-ea"/>
              <a:ea typeface="+mn-ea"/>
            </a:endParaRPr>
          </a:p>
        </p:txBody>
      </p:sp>
    </p:spTree>
    <p:custDataLst>
      <p:tags r:id="rId5"/>
    </p:custData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p:bldLst>
  </p:timing>
</p:sld>
</file>

<file path=ppt/tags/tag1.xml><?xml version="1.0" encoding="utf-8"?>
<p:tagLst xmlns:p="http://schemas.openxmlformats.org/presentationml/2006/main">
  <p:tag name="KSO_WM_UNIT_SUBTYPE" val="a"/>
  <p:tag name="KSO_WM_UNIT_NOCLEAR" val="0"/>
  <p:tag name="KSO_WM_UNIT_VALUE" val="1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53_1*l_h_f*1_1_1"/>
  <p:tag name="KSO_WM_TEMPLATE_CATEGORY" val="diagram"/>
  <p:tag name="KSO_WM_TEMPLATE_INDEX" val="20201453"/>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25"/>
  <p:tag name="KSO_WM_UNIT_TEXT_FILL_FORE_SCHEMECOLOR_INDEX" val="13"/>
  <p:tag name="KSO_WM_UNIT_TEXT_FILL_TYPE" val="1"/>
  <p:tag name="KSO_WM_UNIT_USESOURCEFORMAT_APPLY" val="0"/>
</p:tagLst>
</file>

<file path=ppt/tags/tag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4:29:20&quot;,&quot;maxSize&quot;:{&quot;size1&quot;:20},&quot;minSize&quot;:{&quot;size1&quot;:11.2},&quot;normalSize&quot;:{&quot;size1&quot;:11.2},&quot;subLayout&quot;:[{&quot;id&quot;:&quot;2024-01-16T14:29:20&quot;,&quot;margin&quot;:{&quot;bottom&quot;:0.025999998673796654,&quot;left&quot;:1.2699999809265137,&quot;right&quot;:1.2699999809265137,&quot;top&quot;:0.4230000376701355},&quot;type&quot;:0},{&quot;id&quot;:&quot;2024-01-16T14:29: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0.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19129_9*l_h_f*1_5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9129_9*l_h_i*1_5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19129_9*l_h_i*1_6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10"/>
  <p:tag name="KSO_WM_UNIT_FILL_TYPE" val="1"/>
  <p:tag name="KSO_WM_UNIT_USESOURCEFORMAT_APPLY" val="0"/>
</p:tagLst>
</file>

<file path=ppt/tags/tag103.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19129_9*l_h_f*1_6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19129_9*l_h_i*1_6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5&quot;,&quot;maxSize&quot;:{&quot;size1&quot;:20},&quot;minSize&quot;:{&quot;size1&quot;:11.2},&quot;normalSize&quot;:{&quot;size1&quot;:19.999814814814815},&quot;subLayout&quot;:[{&quot;id&quot;:&quot;2024-01-17T15:56:45&quot;,&quot;margin&quot;:{&quot;bottom&quot;:0.025999996811151505,&quot;left&quot;:1.2699999809265137,&quot;right&quot;:1.2699999809265137,&quot;top&quot;:0.4230000674724579},&quot;type&quot;:0},{&quot;id&quot;:&quot;2024-01-17T15:56:4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29_9*l_h_i*1_1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5"/>
  <p:tag name="KSO_WM_UNIT_FILL_TYPE" val="1"/>
  <p:tag name="KSO_WM_UNIT_USESOURCEFORMAT_APPLY" val="0"/>
</p:tagLst>
</file>

<file path=ppt/tags/tag112.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29_9*l_h_f*1_1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29_9*l_h_i*1_1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129_9*l_h_i*1_2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6"/>
  <p:tag name="KSO_WM_UNIT_FILL_TYPE" val="1"/>
  <p:tag name="KSO_WM_UNIT_USESOURCEFORMAT_APPLY" val="0"/>
</p:tagLst>
</file>

<file path=ppt/tags/tag115.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29_9*l_h_f*1_2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129_9*l_h_i*1_2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29_9*l_h_i*1_3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7"/>
  <p:tag name="KSO_WM_UNIT_FILL_TYPE" val="1"/>
  <p:tag name="KSO_WM_UNIT_USESOURCEFORMAT_APPLY" val="0"/>
</p:tagLst>
</file>

<file path=ppt/tags/tag118.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29_9*l_h_f*1_3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29_9*l_h_i*1_3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129_9*l_h_i*1_4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8"/>
  <p:tag name="KSO_WM_UNIT_FILL_TYPE" val="1"/>
  <p:tag name="KSO_WM_UNIT_USESOURCEFORMAT_APPLY" val="0"/>
</p:tagLst>
</file>

<file path=ppt/tags/tag121.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129_9*l_h_f*1_4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9129_9*l_h_i*1_4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129_9*l_h_i*1_5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9"/>
  <p:tag name="KSO_WM_UNIT_FILL_TYPE" val="1"/>
  <p:tag name="KSO_WM_UNIT_USESOURCEFORMAT_APPLY" val="0"/>
</p:tagLst>
</file>

<file path=ppt/tags/tag124.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19129_9*l_h_f*1_5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9129_9*l_h_i*1_5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5&quot;,&quot;maxSize&quot;:{&quot;size1&quot;:20},&quot;minSize&quot;:{&quot;size1&quot;:11.2},&quot;normalSize&quot;:{&quot;size1&quot;:11.2},&quot;subLayout&quot;:[{&quot;id&quot;:&quot;2024-01-17T15:56:45&quot;,&quot;margin&quot;:{&quot;bottom&quot;:0.025999998673796654,&quot;left&quot;:1.2699999809265137,&quot;right&quot;:1.2699999809265137,&quot;top&quot;:0.4230000376701355},&quot;type&quot;:0},{&quot;id&quot;:&quot;2024-01-17T15:56:4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05570_4*l_h_i*1_5_3"/>
  <p:tag name="KSO_WM_TEMPLATE_CATEGORY" val="diagram"/>
  <p:tag name="KSO_WM_TEMPLATE_INDEX" val="20205570"/>
  <p:tag name="KSO_WM_UNIT_LAYERLEVEL" val="1_1_1"/>
  <p:tag name="KSO_WM_TAG_VERSION" val="1.0"/>
  <p:tag name="KSO_WM_BEAUTIFY_FLAG" val=""/>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05570_4*l_h_i*1_4_3"/>
  <p:tag name="KSO_WM_TEMPLATE_CATEGORY" val="diagram"/>
  <p:tag name="KSO_WM_TEMPLATE_INDEX" val="20205570"/>
  <p:tag name="KSO_WM_UNIT_LAYERLEVEL" val="1_1_1"/>
  <p:tag name="KSO_WM_TAG_VERSION" val="1.0"/>
  <p:tag name="KSO_WM_BEAUTIFY_FLAG" val=""/>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7T15:56:46&quot;,&quot;maxSize&quot;:{&quot;size1&quot;:31.1},&quot;minSize&quot;:{&quot;size1&quot;:17.8},&quot;normalSize&quot;:{&quot;size1&quot;:17.8},&quot;subLayout&quot;:[{&quot;id&quot;:&quot;2024-01-17T15:56:46&quot;,&quot;maxSize&quot;:{&quot;size1&quot;:100},&quot;minSize&quot;:{&quot;size1&quot;:61.7},&quot;normalSize&quot;:{&quot;size1&quot;:61.7},&quot;subLayout&quot;:[{&quot;id&quot;:&quot;2024-01-17T15:56:46&quot;,&quot;margin&quot;:{&quot;bottom&quot;:0,&quot;left&quot;:1.2699999809265137,&quot;right&quot;:1.2699999809265137,&quot;top&quot;:0.4230000376701355},&quot;type&quot;:0},{&quot;id&quot;:&quot;2024-01-17T15:56:46&quot;,&quot;margin&quot;:{&quot;bottom&quot;:0.025999998673796654,&quot;left&quot;:1.2699999809265137,&quot;right&quot;:1.2699999809265137,&quot;top&quot;:0.025999998673796654},&quot;type&quot;:0}],&quot;type&quot;:0},{&quot;id&quot;:&quot;2024-01-17T15:56:46&quot;,&quot;margin&quot;:{&quot;bottom&quot;:0.847000002861023,&quot;left&quot;:1.2699999809265137,&quot;right&quot;:1.2699999809265137,&quot;top&quot;:1.2699999809265137},&quot;type&quot;:0}],&quot;type&quot;:0}"/>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6&quot;,&quot;maxSize&quot;:{&quot;size1&quot;:20},&quot;minSize&quot;:{&quot;size1&quot;:11.2},&quot;normalSize&quot;:{&quot;size1&quot;:11.2},&quot;subLayout&quot;:[{&quot;id&quot;:&quot;2024-01-17T15:56:46&quot;,&quot;margin&quot;:{&quot;bottom&quot;:0.025999998673796654,&quot;left&quot;:1.2699999809265137,&quot;right&quot;:1.2699999809265137,&quot;top&quot;:0.4230000376701355},&quot;type&quot;:0},{&quot;id&quot;:&quot;2024-01-17T15:56:4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05570_4*l_h_i*1_5_1"/>
  <p:tag name="KSO_WM_TEMPLATE_CATEGORY" val="diagram"/>
  <p:tag name="KSO_WM_TEMPLATE_INDEX" val="20205570"/>
  <p:tag name="KSO_WM_UNIT_LAYERLEVEL" val="1_1_1"/>
  <p:tag name="KSO_WM_TAG_VERSION" val="1.0"/>
  <p:tag name="KSO_WM_BEAUTIFY_FLAG" val=""/>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05570_4*l_h_i*1_5_3"/>
  <p:tag name="KSO_WM_TEMPLATE_CATEGORY" val="diagram"/>
  <p:tag name="KSO_WM_TEMPLATE_INDEX" val="20205570"/>
  <p:tag name="KSO_WM_UNIT_LAYERLEVEL" val="1_1_1"/>
  <p:tag name="KSO_WM_TAG_VERSION" val="1.0"/>
  <p:tag name="KSO_WM_BEAUTIFY_FLAG" val=""/>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7&quot;,&quot;maxSize&quot;:{&quot;size1&quot;:20},&quot;minSize&quot;:{&quot;size1&quot;:11.2},&quot;normalSize&quot;:{&quot;size1&quot;:11.2},&quot;subLayout&quot;:[{&quot;id&quot;:&quot;2024-01-17T15:56:47&quot;,&quot;margin&quot;:{&quot;bottom&quot;:0.025999998673796654,&quot;left&quot;:1.2699999809265137,&quot;right&quot;:1.2699999809265137,&quot;top&quot;:0.4230000376701355},&quot;type&quot;:0},{&quot;id&quot;:&quot;2024-01-17T15:56:4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56.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210810_1*l_h_i*1_1_1"/>
  <p:tag name="KSO_WM_TEMPLATE_CATEGORY" val="diagram"/>
  <p:tag name="KSO_WM_TEMPLATE_INDEX" val="2021081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USESOURCEFORMAT_APPLY" val="0"/>
</p:tagLst>
</file>

<file path=ppt/tags/tag15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0810_1*l_h_i*1_1_2"/>
  <p:tag name="KSO_WM_TEMPLATE_CATEGORY" val="diagram"/>
  <p:tag name="KSO_WM_TEMPLATE_INDEX" val="2021081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0"/>
</p:tagLst>
</file>

<file path=ppt/tags/tag15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0810_1*l_h_i*1_1_3"/>
  <p:tag name="KSO_WM_TEMPLATE_CATEGORY" val="diagram"/>
  <p:tag name="KSO_WM_TEMPLATE_INDEX" val="2021081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0"/>
</p:tagLst>
</file>

<file path=ppt/tags/tag159.xml><?xml version="1.0" encoding="utf-8"?>
<p:tagLst xmlns:p="http://schemas.openxmlformats.org/presentationml/2006/main">
  <p:tag name="KSO_WM_UNIT_DIAGRAM_MODELTYPE" val="stripeEnum"/>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0810_1*l_h_a*1_1_1"/>
  <p:tag name="KSO_WM_TEMPLATE_CATEGORY" val="diagram"/>
  <p:tag name="KSO_WM_TEMPLATE_INDEX" val="2021081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05570_4*l_h_f*1_5_1"/>
  <p:tag name="KSO_WM_TEMPLATE_CATEGORY" val="diagram"/>
  <p:tag name="KSO_WM_TEMPLATE_INDEX" val="20205570"/>
  <p:tag name="KSO_WM_UNIT_LAYERLEVEL" val="1_1_1"/>
  <p:tag name="KSO_WM_TAG_VERSION" val="1.0"/>
  <p:tag name="KSO_WM_BEAUTIFY_FLAG" val=""/>
  <p:tag name="KSO_WM_UNIT_PRESET_TEXT" val="单击此处输入你需要的正文，文字是您思想的提炼，请尽量言简意赅的阐述观点。"/>
  <p:tag name="KSO_WM_UNIT_TEXT_FILL_FORE_SCHEMECOLOR_INDEX_BRIGHTNESS" val="0.15"/>
  <p:tag name="KSO_WM_UNIT_TEXT_FILL_FORE_SCHEMECOLOR_INDEX" val="13"/>
  <p:tag name="KSO_WM_UNIT_TEXT_FILL_TYPE" val="1"/>
  <p:tag name="KSO_WM_UNIT_USESOURCEFORMAT_APPLY" val="0"/>
</p:tagLst>
</file>

<file path=ppt/tags/tag160.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0810_1*l_h_f*1_1_1"/>
  <p:tag name="KSO_WM_TEMPLATE_CATEGORY" val="diagram"/>
  <p:tag name="KSO_WM_TEMPLATE_INDEX" val="2021081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210810_1*l_h_i*1_2_1"/>
  <p:tag name="KSO_WM_TEMPLATE_CATEGORY" val="diagram"/>
  <p:tag name="KSO_WM_TEMPLATE_INDEX" val="2021081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USESOURCEFORMAT_APPLY" val="0"/>
</p:tagLst>
</file>

<file path=ppt/tags/tag16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810_1*l_h_i*1_2_2"/>
  <p:tag name="KSO_WM_TEMPLATE_CATEGORY" val="diagram"/>
  <p:tag name="KSO_WM_TEMPLATE_INDEX" val="2021081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USESOURCEFORMAT_APPLY" val="0"/>
</p:tagLst>
</file>

<file path=ppt/tags/tag16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0810_1*l_h_i*1_2_3"/>
  <p:tag name="KSO_WM_TEMPLATE_CATEGORY" val="diagram"/>
  <p:tag name="KSO_WM_TEMPLATE_INDEX" val="2021081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USESOURCEFORMAT_APPLY" val="0"/>
</p:tagLst>
</file>

<file path=ppt/tags/tag164.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0810_1*l_h_f*1_2_1"/>
  <p:tag name="KSO_WM_TEMPLATE_CATEGORY" val="diagram"/>
  <p:tag name="KSO_WM_TEMPLATE_INDEX" val="20210810"/>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6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UNIT_DIAGRAM_MODELTYPE" val="stripeEnum"/>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0810_1*l_h_a*1_1_1"/>
  <p:tag name="KSO_WM_TEMPLATE_CATEGORY" val="diagram"/>
  <p:tag name="KSO_WM_TEMPLATE_INDEX" val="20210810"/>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9&quot;,&quot;maxSize&quot;:{&quot;size1&quot;:20},&quot;minSize&quot;:{&quot;size1&quot;:11.2},&quot;normalSize&quot;:{&quot;size1&quot;:19.999814814814815},&quot;subLayout&quot;:[{&quot;id&quot;:&quot;2024-01-17T15:56:49&quot;,&quot;margin&quot;:{&quot;bottom&quot;:0.025999996811151505,&quot;left&quot;:1.2699999809265137,&quot;right&quot;:1.2699999809265137,&quot;top&quot;:0.4230000674724579},&quot;type&quot;:0},{&quot;id&quot;:&quot;2024-01-17T15:56:49&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05570_4*l_h_i*1_4_1"/>
  <p:tag name="KSO_WM_TEMPLATE_CATEGORY" val="diagram"/>
  <p:tag name="KSO_WM_TEMPLATE_INDEX" val="20205570"/>
  <p:tag name="KSO_WM_UNIT_LAYERLEVEL" val="1_1_1"/>
  <p:tag name="KSO_WM_TAG_VERSION" val="1.0"/>
  <p:tag name="KSO_WM_BEAUTIFY_FLAG" val=""/>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79.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05570_4*l_h_i*1_4_2"/>
  <p:tag name="KSO_WM_TEMPLATE_CATEGORY" val="diagram"/>
  <p:tag name="KSO_WM_TEMPLATE_INDEX" val="20205570"/>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180.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05570_4*l_h_i*1_4_3"/>
  <p:tag name="KSO_WM_TEMPLATE_CATEGORY" val="diagram"/>
  <p:tag name="KSO_WM_TEMPLATE_INDEX" val="20205570"/>
  <p:tag name="KSO_WM_UNIT_LAYERLEVEL" val="1_1_1"/>
  <p:tag name="KSO_WM_TAG_VERSION" val="1.0"/>
  <p:tag name="KSO_WM_BEAUTIFY_FLAG" val=""/>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0"/>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53&quot;,&quot;maxSize&quot;:{&quot;size1&quot;:20},&quot;minSize&quot;:{&quot;size1&quot;:11.2},&quot;normalSize&quot;:{&quot;size1&quot;:11.2},&quot;subLayout&quot;:[{&quot;id&quot;:&quot;2024-01-17T15:56:53&quot;,&quot;margin&quot;:{&quot;bottom&quot;:0.025999998673796654,&quot;left&quot;:1.2699999809265137,&quot;right&quot;:1.2699999809265137,&quot;top&quot;:0.4230000376701355},&quot;type&quot;:0},{&quot;id&quot;:&quot;2024-01-17T15:56:5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453_1*l_h_i*1_1_2"/>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
  <p:tag name="KSO_WM_UNIT_LINE_FILL_TYPE" val="2"/>
  <p:tag name="KSO_WM_UNIT_USESOURCEFORMAT_APPLY" val="0"/>
</p:tagLst>
</file>

<file path=ppt/tags/tag2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05570_4*l_h_f*1_4_1"/>
  <p:tag name="KSO_WM_TEMPLATE_CATEGORY" val="diagram"/>
  <p:tag name="KSO_WM_TEMPLATE_INDEX" val="20205570"/>
  <p:tag name="KSO_WM_UNIT_LAYERLEVEL" val="1_1_1"/>
  <p:tag name="KSO_WM_TAG_VERSION" val="1.0"/>
  <p:tag name="KSO_WM_BEAUTIFY_FLAG" val=""/>
  <p:tag name="KSO_WM_UNIT_PRESET_TEXT" val="单击此处输入你需要的正文，文字是您思想的提炼，请尽量言简意赅的阐述观点。"/>
  <p:tag name="KSO_WM_UNIT_TEXT_FILL_FORE_SCHEMECOLOR_INDEX_BRIGHTNESS" val="0.15"/>
  <p:tag name="KSO_WM_UNIT_TEXT_FILL_FORE_SCHEMECOLOR_INDEX" val="13"/>
  <p:tag name="KSO_WM_UNIT_TEXT_FILL_TYPE" val="1"/>
  <p:tag name="KSO_WM_UNIT_USESOURCEFORMAT_APPLY" val="0"/>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0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55&quot;,&quot;maxSize&quot;:{&quot;size1&quot;:20},&quot;minSize&quot;:{&quot;size1&quot;:11.2},&quot;normalSize&quot;:{&quot;size1&quot;:11.2},&quot;subLayout&quot;:[{&quot;id&quot;:&quot;2024-01-17T15:56:55&quot;,&quot;margin&quot;:{&quot;bottom&quot;:0.025999998673796654,&quot;left&quot;:1.2699999809265137,&quot;right&quot;:1.2699999809265137,&quot;top&quot;:0.4230000376701355},&quot;type&quot;:0},{&quot;id&quot;:&quot;2024-01-17T15:56:5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05570_4*l_h_i*1_4_2"/>
  <p:tag name="KSO_WM_TEMPLATE_CATEGORY" val="diagram"/>
  <p:tag name="KSO_WM_TEMPLATE_INDEX" val="20205570"/>
  <p:tag name="KSO_WM_UNIT_LAYERLEVEL" val="1_1_1"/>
  <p:tag name="KSO_WM_TAG_VERSION" val="1.0"/>
  <p:tag name="KSO_WM_BEAUTIFY_FLAG" val=""/>
  <p:tag name="KSO_WM_UNIT_TEXT_FILL_FORE_SCHEMECOLOR_INDEX_BRIGHTNESS" val="0"/>
  <p:tag name="KSO_WM_UNIT_TEXT_FILL_FORE_SCHEMECOLOR_INDEX" val="14"/>
  <p:tag name="KSO_WM_UNIT_TEXT_FILL_TYPE" val="1"/>
  <p:tag name="KSO_WM_UNIT_USESOURCEFORMAT_APPLY" val="0"/>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56&quot;,&quot;maxSize&quot;:{&quot;size1&quot;:20},&quot;minSize&quot;:{&quot;size1&quot;:11.2},&quot;normalSize&quot;:{&quot;size1&quot;:11.2},&quot;subLayout&quot;:[{&quot;id&quot;:&quot;2024-01-17T15:56:56&quot;,&quot;margin&quot;:{&quot;bottom&quot;:0.025999998673796654,&quot;left&quot;:1.2699999809265137,&quot;right&quot;:1.2699999809265137,&quot;top&quot;:0.4230000376701355},&quot;type&quot;:0},{&quot;id&quot;:&quot;2024-01-17T15:56:5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70_3*l_h_i*1_1_1"/>
  <p:tag name="KSO_WM_TEMPLATE_CATEGORY" val="diagram"/>
  <p:tag name="KSO_WM_TEMPLATE_INDEX" val="2022877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0"/>
</p:tagLst>
</file>

<file path=ppt/tags/tag228.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70_3*l_h_f*1_1_1"/>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70_3*l_h_i*1_1_2"/>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4:29:20&quot;,&quot;maxSize&quot;:{&quot;size1&quot;:20},&quot;minSize&quot;:{&quot;size1&quot;:11.2},&quot;normalSize&quot;:{&quot;size1&quot;:11.2},&quot;subLayout&quot;:[{&quot;id&quot;:&quot;2024-01-16T14:29:20&quot;,&quot;margin&quot;:{&quot;bottom&quot;:0.025999998673796654,&quot;left&quot;:1.2699999809265137,&quot;right&quot;:1.2699999809265137,&quot;top&quot;:0.4230000376701355},&quot;type&quot;:0},{&quot;id&quot;:&quot;2024-01-16T14:29:2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770_3*l_h_i*1_1_3"/>
  <p:tag name="KSO_WM_TEMPLATE_CATEGORY" val="diagram"/>
  <p:tag name="KSO_WM_TEMPLATE_INDEX" val="2022877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70_3*l_h_i*1_2_1"/>
  <p:tag name="KSO_WM_TEMPLATE_CATEGORY" val="diagram"/>
  <p:tag name="KSO_WM_TEMPLATE_INDEX" val="20228770"/>
  <p:tag name="KSO_WM_UNIT_LAYERLEVEL" val="1_1_1"/>
  <p:tag name="KSO_WM_TAG_VERSION" val="1.0"/>
  <p:tag name="KSO_WM_BEAUTIFY_FLAG" val="#wm#"/>
  <p:tag name="KSO_WM_UNIT_FILL_FORE_SCHEMECOLOR_INDEX_BRIGHTNESS" val="0.25"/>
  <p:tag name="KSO_WM_UNIT_FILL_FORE_SCHEMECOLOR_INDEX" val="13"/>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USESOURCEFORMAT_APPLY" val="0"/>
</p:tagLst>
</file>

<file path=ppt/tags/tag232.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70_3*l_h_f*1_2_1"/>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770_3*l_h_i*1_2_3"/>
  <p:tag name="KSO_WM_TEMPLATE_CATEGORY" val="diagram"/>
  <p:tag name="KSO_WM_TEMPLATE_INDEX" val="2022877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70_3*l_h_i*1_2_2"/>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70_3*l_h_i*1_3_1"/>
  <p:tag name="KSO_WM_TEMPLATE_CATEGORY" val="diagram"/>
  <p:tag name="KSO_WM_TEMPLATE_INDEX" val="2022877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0"/>
</p:tagLst>
</file>

<file path=ppt/tags/tag236.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70_3*l_h_f*1_3_1"/>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770_3*l_h_i*1_3_3"/>
  <p:tag name="KSO_WM_TEMPLATE_CATEGORY" val="diagram"/>
  <p:tag name="KSO_WM_TEMPLATE_INDEX" val="2022877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28770_3*l_h_i*1_3_2"/>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70_3*l_h_i*1_4_1"/>
  <p:tag name="KSO_WM_TEMPLATE_CATEGORY" val="diagram"/>
  <p:tag name="KSO_WM_TEMPLATE_INDEX" val="20228770"/>
  <p:tag name="KSO_WM_UNIT_LAYERLEVEL" val="1_1_1"/>
  <p:tag name="KSO_WM_TAG_VERSION" val="1.0"/>
  <p:tag name="KSO_WM_BEAUTIFY_FLAG" val="#wm#"/>
  <p:tag name="KSO_WM_UNIT_FILL_FORE_SCHEMECOLOR_INDEX_BRIGHTNESS" val="0.25"/>
  <p:tag name="KSO_WM_UNIT_FILL_FORE_SCHEMECOLOR_INDEX" val="13"/>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USESOURCEFORMAT_APPLY"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40.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70_3*l_h_f*1_4_1"/>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770_3*l_h_i*1_4_3"/>
  <p:tag name="KSO_WM_TEMPLATE_CATEGORY" val="diagram"/>
  <p:tag name="KSO_WM_TEMPLATE_INDEX" val="2022877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28770_3*l_h_i*1_4_2"/>
  <p:tag name="KSO_WM_TEMPLATE_CATEGORY" val="diagram"/>
  <p:tag name="KSO_WM_TEMPLATE_INDEX" val="202287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4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58&quot;,&quot;maxSize&quot;:{&quot;size1&quot;:20},&quot;minSize&quot;:{&quot;size1&quot;:11.2},&quot;normalSize&quot;:{&quot;size1&quot;:11.2},&quot;subLayout&quot;:[{&quot;id&quot;:&quot;2024-01-17T15:56:58&quot;,&quot;margin&quot;:{&quot;bottom&quot;:0.025999998673796654,&quot;left&quot;:1.2699999809265137,&quot;right&quot;:1.2699999809265137,&quot;top&quot;:0.4230000376701355},&quot;type&quot;:0},{&quot;id&quot;:&quot;2024-01-17T15:56:5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48.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249.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2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50.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01-17T15:56:59&quot;,&quot;margin&quot;:{&quot;bottom&quot;:0.847000002861023,&quot;left&quot;:1.2699999809265137,&quot;right&quot;:1.2699999809265137,&quot;top&quot;:1.6929999589920044},&quot;type&quot;:0}"/>
  <p:tag name="KSO_WM_SLIDE_RATIO" val="1.777778"/>
  <p:tag name="KSO_WM_SLIDE_BACKGROUND" val="[&quot;general&quot;]"/>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5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5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6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6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6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6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6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6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2&quot;,&quot;maxSize&quot;:{&quot;size1&quot;:20},&quot;minSize&quot;:{&quot;size1&quot;:11.2},&quot;normalSize&quot;:{&quot;size1&quot;:11.2},&quot;subLayout&quot;:[{&quot;id&quot;:&quot;2024-01-17T15:56:42&quot;,&quot;margin&quot;:{&quot;bottom&quot;:0.025999998673796654,&quot;left&quot;:1.2699999809265137,&quot;right&quot;:1.2699999809265137,&quot;top&quot;:0.4230000376701355},&quot;type&quot;:0},{&quot;id&quot;:&quot;2024-01-17T15:56:4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8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8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8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8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8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9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9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53_1*l_h_i*1_1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19_3*l_h_i*1_1_1"/>
  <p:tag name="KSO_WM_TEMPLATE_CATEGORY" val="diagram"/>
  <p:tag name="KSO_WM_TEMPLATE_INDEX" val="20219119"/>
  <p:tag name="KSO_WM_UNIT_LAYERLEVEL" val="1_1_1"/>
  <p:tag name="KSO_WM_TAG_VERSION" val="1.0"/>
  <p:tag name="KSO_WM_BEAUTIFY_FLAG" val="#wm#"/>
  <p:tag name="KSO_WM_CHIP_GROUPID" val="60b9dfaad573a1aeab43bca9"/>
  <p:tag name="KSO_WM_CHIP_XID" val="60b9dfaad573a1aeab43bcaa"/>
  <p:tag name="KSO_WM_ASSEMBLE_CHIP_INDEX" val="864ac96655934988bcbedd8f620c576d"/>
  <p:tag name="KSO_WM_UNIT_VALUE" val="9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19119_3*l_h_i*1_1_5"/>
  <p:tag name="KSO_WM_TEMPLATE_CATEGORY" val="diagram"/>
  <p:tag name="KSO_WM_TEMPLATE_INDEX" val="20219119"/>
  <p:tag name="KSO_WM_UNIT_LAYERLEVEL" val="1_1_1"/>
  <p:tag name="KSO_WM_TAG_VERSION" val="1.0"/>
  <p:tag name="KSO_WM_BEAUTIFY_FLAG" val="#wm#"/>
  <p:tag name="KSO_WM_CHIP_GROUPID" val="60b9dfaad573a1aeab43bca9"/>
  <p:tag name="KSO_WM_CHIP_XID" val="60b9dfaad573a1aeab43bcaa"/>
  <p:tag name="KSO_WM_ASSEMBLE_CHIP_INDEX" val="864ac96655934988bcbedd8f620c576d"/>
  <p:tag name="KSO_WM_UNIT_LINE_FORE_SCHEMECOLOR_INDEX_BRIGHTNESS" val="0"/>
  <p:tag name="KSO_WM_UNIT_LINE_FORE_SCHEMECOLOR_INDEX" val="5"/>
  <p:tag name="KSO_WM_UNIT_LINE_FILL_TYPE" val="2"/>
  <p:tag name="KSO_WM_UNIT_USESOURCEFORMAT_APPLY" val="0"/>
</p:tagLst>
</file>

<file path=ppt/tags/tag32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19_3*l_h_f*1_1_1"/>
  <p:tag name="KSO_WM_TEMPLATE_CATEGORY" val="diagram"/>
  <p:tag name="KSO_WM_TEMPLATE_INDEX" val="20219119"/>
  <p:tag name="KSO_WM_UNIT_LAYERLEVEL" val="1_1_1"/>
  <p:tag name="KSO_WM_TAG_VERSION" val="1.0"/>
  <p:tag name="KSO_WM_BEAUTIFY_FLAG" val="#wm#"/>
  <p:tag name="KSO_WM_UNIT_PRESET_TEXT" val="单击此处输入你的正文准确理解您传达的信息单击此处输入你的正文准确理解您传达的信单击此处输入你的正文传达的信息"/>
  <p:tag name="KSO_WM_CHIP_GROUPID" val="60b9dfaad573a1aeab43bca9"/>
  <p:tag name="KSO_WM_CHIP_XID" val="60b9dfaad573a1aeab43bcaa"/>
  <p:tag name="KSO_WM_ASSEMBLE_CHIP_INDEX" val="864ac96655934988bcbedd8f620c576d"/>
  <p:tag name="KSO_WM_UNIT_VALUE" val="78"/>
  <p:tag name="KSO_WM_UNIT_TEXT_FILL_FORE_SCHEMECOLOR_INDEX_BRIGHTNESS" val="0.25"/>
  <p:tag name="KSO_WM_UNIT_TEXT_FILL_FORE_SCHEMECOLOR_INDEX" val="13"/>
  <p:tag name="KSO_WM_UNIT_TEXT_FILL_TYPE" val="1"/>
  <p:tag name="KSO_WM_UNIT_USESOURCEFORMAT_APPLY" val="0"/>
</p:tagLst>
</file>

<file path=ppt/tags/tag33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3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19_3*l_h_i*1_1_2"/>
  <p:tag name="KSO_WM_TEMPLATE_CATEGORY" val="diagram"/>
  <p:tag name="KSO_WM_TEMPLATE_INDEX" val="20219119"/>
  <p:tag name="KSO_WM_UNIT_LAYERLEVEL" val="1_1_1"/>
  <p:tag name="KSO_WM_TAG_VERSION" val="1.0"/>
  <p:tag name="KSO_WM_BEAUTIFY_FLAG" val="#wm#"/>
  <p:tag name="KSO_WM_CHIP_GROUPID" val="60b9dfaad573a1aeab43bca9"/>
  <p:tag name="KSO_WM_CHIP_XID" val="60b9dfaad573a1aeab43bcaa"/>
  <p:tag name="KSO_WM_ASSEMBLE_CHIP_INDEX" val="864ac96655934988bcbedd8f620c576d"/>
  <p:tag name="KSO_WM_UNIT_VALUE" val="1"/>
  <p:tag name="KSO_WM_UNIT_TEXT_FILL_FORE_SCHEMECOLOR_INDEX_BRIGHTNESS" val="-0.5"/>
  <p:tag name="KSO_WM_UNIT_TEXT_FILL_FORE_SCHEMECOLOR_INDEX" val="5"/>
  <p:tag name="KSO_WM_UNIT_TEXT_FILL_TYPE" val="1"/>
  <p:tag name="KSO_WM_UNIT_USESOURCEFORMAT_APPLY" val="0"/>
</p:tagLst>
</file>

<file path=ppt/tags/tag34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4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4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4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5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5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6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6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19_3*l_h_i*1_1_1"/>
  <p:tag name="KSO_WM_TEMPLATE_CATEGORY" val="diagram"/>
  <p:tag name="KSO_WM_TEMPLATE_INDEX" val="20219119"/>
  <p:tag name="KSO_WM_UNIT_LAYERLEVEL" val="1_1_1"/>
  <p:tag name="KSO_WM_TAG_VERSION" val="1.0"/>
  <p:tag name="KSO_WM_BEAUTIFY_FLAG" val=""/>
  <p:tag name="KSO_WM_CHIP_GROUPID" val="60b9dfaad573a1aeab43bca9"/>
  <p:tag name="KSO_WM_CHIP_XID" val="60b9dfaad573a1aeab43bcaa"/>
  <p:tag name="KSO_WM_ASSEMBLE_CHIP_INDEX" val="864ac96655934988bcbedd8f620c576d"/>
  <p:tag name="KSO_WM_UNIT_VALUE" val="9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37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19119_3*l_h_i*1_1_5"/>
  <p:tag name="KSO_WM_TEMPLATE_CATEGORY" val="diagram"/>
  <p:tag name="KSO_WM_TEMPLATE_INDEX" val="20219119"/>
  <p:tag name="KSO_WM_UNIT_LAYERLEVEL" val="1_1_1"/>
  <p:tag name="KSO_WM_TAG_VERSION" val="1.0"/>
  <p:tag name="KSO_WM_BEAUTIFY_FLAG" val=""/>
  <p:tag name="KSO_WM_CHIP_GROUPID" val="60b9dfaad573a1aeab43bca9"/>
  <p:tag name="KSO_WM_CHIP_XID" val="60b9dfaad573a1aeab43bcaa"/>
  <p:tag name="KSO_WM_ASSEMBLE_CHIP_INDEX" val="864ac96655934988bcbedd8f620c576d"/>
  <p:tag name="KSO_WM_UNIT_LINE_FORE_SCHEMECOLOR_INDEX_BRIGHTNESS" val="0"/>
  <p:tag name="KSO_WM_UNIT_LINE_FORE_SCHEMECOLOR_INDEX" val="5"/>
  <p:tag name="KSO_WM_UNIT_LINE_FILL_TYPE" val="2"/>
  <p:tag name="KSO_WM_UNIT_USESOURCEFORMAT_APPLY" val="0"/>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8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8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8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8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19_3*l_h_f*1_1_1"/>
  <p:tag name="KSO_WM_TEMPLATE_CATEGORY" val="diagram"/>
  <p:tag name="KSO_WM_TEMPLATE_INDEX" val="20219119"/>
  <p:tag name="KSO_WM_UNIT_LAYERLEVEL" val="1_1_1"/>
  <p:tag name="KSO_WM_TAG_VERSION" val="1.0"/>
  <p:tag name="KSO_WM_BEAUTIFY_FLAG" val=""/>
  <p:tag name="KSO_WM_UNIT_PRESET_TEXT" val="单击此处输入你的正文准确理解您传达的信息单击此处输入你的正文准确理解您传达的信单击此处输入你的正文传达的信息"/>
  <p:tag name="KSO_WM_CHIP_GROUPID" val="60b9dfaad573a1aeab43bca9"/>
  <p:tag name="KSO_WM_CHIP_XID" val="60b9dfaad573a1aeab43bcaa"/>
  <p:tag name="KSO_WM_ASSEMBLE_CHIP_INDEX" val="864ac96655934988bcbedd8f620c576d"/>
  <p:tag name="KSO_WM_UNIT_VALUE" val="78"/>
  <p:tag name="KSO_WM_UNIT_TEXT_FILL_FORE_SCHEMECOLOR_INDEX_BRIGHTNESS" val="0.25"/>
  <p:tag name="KSO_WM_UNIT_TEXT_FILL_FORE_SCHEMECOLOR_INDEX" val="13"/>
  <p:tag name="KSO_WM_UNIT_TEXT_FILL_TYPE" val="1"/>
  <p:tag name="KSO_WM_UNIT_USESOURCEFORMAT_APPLY" val="0"/>
</p:tagLst>
</file>

<file path=ppt/tags/tag39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453_1*l_h_i*1_2_2"/>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
  <p:tag name="KSO_WM_UNIT_LINE_FILL_TYPE" val="2"/>
  <p:tag name="KSO_WM_UNIT_USESOURCEFORMAT_APPLY" val="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19_3*l_h_i*1_1_2"/>
  <p:tag name="KSO_WM_TEMPLATE_CATEGORY" val="diagram"/>
  <p:tag name="KSO_WM_TEMPLATE_INDEX" val="20219119"/>
  <p:tag name="KSO_WM_UNIT_LAYERLEVEL" val="1_1_1"/>
  <p:tag name="KSO_WM_TAG_VERSION" val="1.0"/>
  <p:tag name="KSO_WM_BEAUTIFY_FLAG" val=""/>
  <p:tag name="KSO_WM_CHIP_GROUPID" val="60b9dfaad573a1aeab43bca9"/>
  <p:tag name="KSO_WM_CHIP_XID" val="60b9dfaad573a1aeab43bcaa"/>
  <p:tag name="KSO_WM_ASSEMBLE_CHIP_INDEX" val="864ac96655934988bcbedd8f620c576d"/>
  <p:tag name="KSO_WM_UNIT_VALUE" val="1"/>
  <p:tag name="KSO_WM_UNIT_TEXT_FILL_FORE_SCHEMECOLOR_INDEX_BRIGHTNESS" val="-0.5"/>
  <p:tag name="KSO_WM_UNIT_TEXT_FILL_FORE_SCHEMECOLOR_INDEX" val="5"/>
  <p:tag name="KSO_WM_UNIT_TEXT_FILL_TYPE" val="1"/>
  <p:tag name="KSO_WM_UNIT_USESOURCEFORMAT_APPLY" val="0"/>
</p:tagLst>
</file>

<file path=ppt/tags/tag40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0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0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1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3&quot;,&quot;maxSize&quot;:{&quot;size1&quot;:20},&quot;minSize&quot;:{&quot;size1&quot;:11.2},&quot;normalSize&quot;:{&quot;size1&quot;:11.2},&quot;subLayout&quot;:[{&quot;id&quot;:&quot;2024-01-17T15:56:43&quot;,&quot;margin&quot;:{&quot;bottom&quot;:0.025999998673796654,&quot;left&quot;:1.2699999809265137,&quot;right&quot;:1.2699999809265137,&quot;top&quot;:0.4230000376701355},&quot;type&quot;:0},{&quot;id&quot;:&quot;2024-01-17T15:56:4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2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2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2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2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4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4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18&quot;,&quot;maxSize&quot;:{&quot;size1&quot;:20},&quot;minSize&quot;:{&quot;size1&quot;:11.2},&quot;normalSize&quot;:{&quot;size1&quot;:11.2},&quot;subLayout&quot;:[{&quot;id&quot;:&quot;2024-01-12T19:55:18&quot;,&quot;margin&quot;:{&quot;bottom&quot;:0.025999998673796654,&quot;left&quot;:1.2699999809265137,&quot;right&quot;:1.2699999809265137,&quot;top&quot;:0.4230000376701355},&quot;type&quot;:0},{&quot;id&quot;:&quot;2024-01-12T19:55:1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4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44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46.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4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4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4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5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45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3&quot;,&quot;maxSize&quot;:{&quot;size1&quot;:20},&quot;minSize&quot;:{&quot;size1&quot;:11.2},&quot;normalSize&quot;:{&quot;size1&quot;:19.999814814814815},&quot;subLayout&quot;:[{&quot;id&quot;:&quot;2024-01-17T15:57:23&quot;,&quot;margin&quot;:{&quot;bottom&quot;:0.025999996811151505,&quot;left&quot;:1.2699999809265137,&quot;right&quot;:1.2699999809265137,&quot;top&quot;:0.4230000674724579},&quot;type&quot;:0},{&quot;id&quot;:&quot;2024-01-17T15:57:2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5_1*i*1"/>
  <p:tag name="KSO_WM_UNIT_LAYERLEVEL" val="1"/>
  <p:tag name="KSO_WM_TAG_VERSION" val="1.0"/>
  <p:tag name="KSO_WM_BEAUTIFY_FLAG" val="#wm#"/>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5"/>
  <p:tag name="KSO_WM_UNIT_VALUE" val="901"/>
  <p:tag name="KSO_WM_TEMPLATE_ASSEMBLE_XID" val="6130c4e08b5cc6c91112a571"/>
  <p:tag name="KSO_WM_TEMPLATE_ASSEMBLE_GROUPID" val="6130c4e08b5cc6c91112a571"/>
</p:tagLst>
</file>

<file path=ppt/tags/tag45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45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04_2*l_h_i*1_1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3&quot;,&quot;maxSize&quot;:{&quot;size1&quot;:20},&quot;minSize&quot;:{&quot;size1&quot;:11.2},&quot;normalSize&quot;:{&quot;size1&quot;:19.999814814814815},&quot;subLayout&quot;:[{&quot;id&quot;:&quot;2024-01-17T15:57:23&quot;,&quot;margin&quot;:{&quot;bottom&quot;:0.025999996811151505,&quot;left&quot;:1.2699999809265137,&quot;right&quot;:1.2699999809265137,&quot;top&quot;:0.4230000674724579},&quot;type&quot;:0},{&quot;id&quot;:&quot;2024-01-17T15:57:2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6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9.999814814814815},&quot;subLayout&quot;:[{&quot;id&quot;:&quot;2024-01-17T15:57:24&quot;,&quot;margin&quot;:{&quot;bottom&quot;:0.025999996811151505,&quot;left&quot;:1.2699999809265137,&quot;right&quot;:1.2699999809265137,&quot;top&quot;:0.4230000674724579},&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6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04_2*l_h_i*1_1_2"/>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USESOURCEFORMAT_APPLY" val="0"/>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7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9.999814814814815},&quot;subLayout&quot;:[{&quot;id&quot;:&quot;2024-01-17T15:57:24&quot;,&quot;margin&quot;:{&quot;bottom&quot;:0.025999996811151505,&quot;left&quot;:1.2699999809265137,&quot;right&quot;:1.2699999809265137,&quot;top&quot;:0.4230000674724579},&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7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1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04_2*l_h_f*1_1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TEXT_FILL_FORE_SCHEMECOLOR_INDEX_BRIGHTNESS" val="0"/>
  <p:tag name="KSO_WM_UNIT_TEXT_FILL_FORE_SCHEMECOLOR_INDEX" val="13"/>
  <p:tag name="KSO_WM_UNIT_TEXT_FILL_TYPE" val="1"/>
  <p:tag name="KSO_WM_UNIT_USESOURCEFORMAT_APPLY" val="0"/>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9.999814814814815},&quot;subLayout&quot;:[{&quot;id&quot;:&quot;2024-01-17T15:57:24&quot;,&quot;margin&quot;:{&quot;bottom&quot;:0.025999996811151505,&quot;left&quot;:1.2699999809265137,&quot;right&quot;:1.2699999809265137,&quot;top&quot;:0.4230000674724579},&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8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8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9.999814814814815},&quot;subLayout&quot;:[{&quot;id&quot;:&quot;2024-01-17T15:57:24&quot;,&quot;margin&quot;:{&quot;bottom&quot;:0.025999996811151505,&quot;left&quot;:1.2699999809265137,&quot;right&quot;:1.2699999809265137,&quot;top&quot;:0.4230000674724579},&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3"/>
  <p:tag name="KSO_WM_UNIT_ID" val="diagram20219404_2*l_h_i*1_1_3"/>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49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9.999814814814815},&quot;subLayout&quot;:[{&quot;id&quot;:&quot;2024-01-17T15:57:24&quot;,&quot;margin&quot;:{&quot;bottom&quot;:0.025999996811151505,&quot;left&quot;:1.2699999809265137,&quot;right&quot;:1.2699999809265137,&quot;top&quot;:0.4230000674724579},&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53_1*l_h_i*1_2_3"/>
  <p:tag name="KSO_WM_TEMPLATE_CATEGORY" val="diagram"/>
  <p:tag name="KSO_WM_TEMPLATE_INDEX" val="20201453"/>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0"/>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04_2*l_h_i*1_2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3"/>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50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9.999814814814815},&quot;subLayout&quot;:[{&quot;id&quot;:&quot;2024-01-17T15:57:24&quot;,&quot;margin&quot;:{&quot;bottom&quot;:0.025999996811151505,&quot;left&quot;:1.2699999809265137,&quot;right&quot;:1.2699999809265137,&quot;top&quot;:0.4230000674724579},&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50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9404_2*l_h_i*1_2_2"/>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USESOURCEFORMAT_APPLY" val="0"/>
</p:tagLst>
</file>

<file path=ppt/tags/tag5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9.999814814814815},&quot;subLayout&quot;:[{&quot;id&quot;:&quot;2024-01-17T15:57:24&quot;,&quot;margin&quot;:{&quot;bottom&quot;:0.025999996811151505,&quot;left&quot;:1.2699999809265137,&quot;right&quot;:1.2699999809265137,&quot;top&quot;:0.4230000674724579},&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29_9*l_h_i*1_1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5"/>
  <p:tag name="KSO_WM_UNIT_FILL_TYPE" val="1"/>
  <p:tag name="KSO_WM_UNIT_USESOURCEFORMAT_APPLY" val="0"/>
</p:tagLst>
</file>

<file path=ppt/tags/tag512.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29_9*l_h_f*1_1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29_9*l_h_i*1_1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129_9*l_h_i*1_2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6"/>
  <p:tag name="KSO_WM_UNIT_FILL_TYPE" val="1"/>
  <p:tag name="KSO_WM_UNIT_USESOURCEFORMAT_APPLY" val="0"/>
</p:tagLst>
</file>

<file path=ppt/tags/tag515.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29_9*l_h_f*1_2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129_9*l_h_i*1_2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29_9*l_h_i*1_3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7"/>
  <p:tag name="KSO_WM_UNIT_FILL_TYPE" val="1"/>
  <p:tag name="KSO_WM_UNIT_USESOURCEFORMAT_APPLY" val="0"/>
</p:tagLst>
</file>

<file path=ppt/tags/tag518.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29_9*l_h_f*1_3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29_9*l_h_i*1_3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2.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1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04_2*l_h_f*1_2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TEXT_FILL_FORE_SCHEMECOLOR_INDEX_BRIGHTNESS" val="0"/>
  <p:tag name="KSO_WM_UNIT_TEXT_FILL_FORE_SCHEMECOLOR_INDEX" val="13"/>
  <p:tag name="KSO_WM_UNIT_TEXT_FILL_TYPE" val="1"/>
  <p:tag name="KSO_WM_UNIT_USESOURCEFORMAT_APPLY" val="0"/>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129_9*l_h_i*1_4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8"/>
  <p:tag name="KSO_WM_UNIT_FILL_TYPE" val="1"/>
  <p:tag name="KSO_WM_UNIT_USESOURCEFORMAT_APPLY" val="0"/>
</p:tagLst>
</file>

<file path=ppt/tags/tag521.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129_9*l_h_f*1_4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9129_9*l_h_i*1_4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129_9*l_h_i*1_5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9"/>
  <p:tag name="KSO_WM_UNIT_FILL_TYPE" val="1"/>
  <p:tag name="KSO_WM_UNIT_USESOURCEFORMAT_APPLY" val="0"/>
</p:tagLst>
</file>

<file path=ppt/tags/tag524.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19129_9*l_h_f*1_5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9129_9*l_h_i*1_5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19129_9*l_h_i*1_6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10"/>
  <p:tag name="KSO_WM_UNIT_FILL_TYPE" val="1"/>
  <p:tag name="KSO_WM_UNIT_USESOURCEFORMAT_APPLY" val="0"/>
</p:tagLst>
</file>

<file path=ppt/tags/tag527.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19129_9*l_h_f*1_6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19129_9*l_h_i*1_6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7_1"/>
  <p:tag name="KSO_WM_UNIT_ID" val="diagram20219129_9*l_h_i*1_7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5"/>
  <p:tag name="KSO_WM_UNIT_FILL_TYPE" val="1"/>
  <p:tag name="KSO_WM_UNIT_USESOURCEFORMAT_APPLY" val="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3"/>
  <p:tag name="KSO_WM_UNIT_ID" val="diagram20219404_2*l_h_i*1_2_3"/>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30.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7_1"/>
  <p:tag name="KSO_WM_UNIT_ID" val="diagram20219129_9*l_h_f*1_7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7_2"/>
  <p:tag name="KSO_WM_UNIT_ID" val="diagram20219129_9*l_h_i*1_7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8_1"/>
  <p:tag name="KSO_WM_UNIT_ID" val="diagram20219129_9*l_h_i*1_8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6"/>
  <p:tag name="KSO_WM_UNIT_FILL_TYPE" val="1"/>
  <p:tag name="KSO_WM_UNIT_USESOURCEFORMAT_APPLY" val="0"/>
</p:tagLst>
</file>

<file path=ppt/tags/tag533.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8_1"/>
  <p:tag name="KSO_WM_UNIT_ID" val="diagram20219129_9*l_h_f*1_8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8_2"/>
  <p:tag name="KSO_WM_UNIT_ID" val="diagram20219129_9*l_h_i*1_8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9_1"/>
  <p:tag name="KSO_WM_UNIT_ID" val="diagram20219129_9*l_h_i*1_9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7"/>
  <p:tag name="KSO_WM_UNIT_FILL_TYPE" val="1"/>
  <p:tag name="KSO_WM_UNIT_USESOURCEFORMAT_APPLY" val="0"/>
</p:tagLst>
</file>

<file path=ppt/tags/tag536.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9_1"/>
  <p:tag name="KSO_WM_UNIT_ID" val="diagram20219129_9*l_h_f*1_9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9_2"/>
  <p:tag name="KSO_WM_UNIT_ID" val="diagram20219129_9*l_h_i*1_9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0_1"/>
  <p:tag name="KSO_WM_UNIT_ID" val="diagram20219129_9*l_h_i*1_10_1"/>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8"/>
  <p:tag name="KSO_WM_UNIT_FILL_TYPE" val="1"/>
  <p:tag name="KSO_WM_UNIT_USESOURCEFORMAT_APPLY" val="0"/>
</p:tagLst>
</file>

<file path=ppt/tags/tag539.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10_1"/>
  <p:tag name="KSO_WM_UNIT_ID" val="diagram20219129_9*l_h_f*1_10_1"/>
  <p:tag name="KSO_WM_TEMPLATE_CATEGORY" val="diagram"/>
  <p:tag name="KSO_WM_TEMPLATE_INDEX" val="20219129"/>
  <p:tag name="KSO_WM_UNIT_LAYERLEVEL" val="1_1_1"/>
  <p:tag name="KSO_WM_TAG_VERSION" val="1.0"/>
  <p:tag name="KSO_WM_BEAUTIFY_FLAG" val="#wm#"/>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404_2*l_h_i*1_3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0_2"/>
  <p:tag name="KSO_WM_UNIT_ID" val="diagram20219129_9*l_h_i*1_10_2"/>
  <p:tag name="KSO_WM_TEMPLATE_CATEGORY" val="diagram"/>
  <p:tag name="KSO_WM_TEMPLATE_INDEX" val="20219129"/>
  <p:tag name="KSO_WM_UNIT_LAYERLEVEL" val="1_1_1"/>
  <p:tag name="KSO_WM_TAG_VERSION" val="1.0"/>
  <p:tag name="KSO_WM_BEAUTIFY_FLAG" val="#wm#"/>
  <p:tag name="KSO_WM_CHIP_GROUPID" val="60b9e79ad573a1aeab43c0e7"/>
  <p:tag name="KSO_WM_CHIP_XID" val="60b9e79ad573a1aeab43c0e8"/>
  <p:tag name="KSO_WM_ASSEMBLE_CHIP_INDEX" val="fef3bb99749e4cc7b2a345a5d9d92bcf"/>
  <p:tag name="KSO_WM_UNIT_VALUE" val="4"/>
  <p:tag name="KSO_WM_UNIT_TEXT_FILL_FORE_SCHEMECOLOR_INDEX_BRIGHTNESS" val="0"/>
  <p:tag name="KSO_WM_UNIT_TEXT_FILL_FORE_SCHEMECOLOR_INDEX" val="14"/>
  <p:tag name="KSO_WM_UNIT_TEXT_FILL_TYPE" val="1"/>
  <p:tag name="KSO_WM_UNIT_USESOURCEFORMAT_APPLY" val="0"/>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4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4&quot;,&quot;maxSize&quot;:{&quot;size1&quot;:20},&quot;minSize&quot;:{&quot;size1&quot;:11.2},&quot;normalSize&quot;:{&quot;size1&quot;:11.2},&quot;subLayout&quot;:[{&quot;id&quot;:&quot;2024-01-17T15:57:24&quot;,&quot;margin&quot;:{&quot;bottom&quot;:0.025999998673796654,&quot;left&quot;:1.2699999809265137,&quot;right&quot;:1.2699999809265137,&quot;top&quot;:0.4230000376701355},&quot;type&quot;:0},{&quot;id&quot;:&quot;2024-01-17T15:57:2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47.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54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4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9404_2*l_h_i*1_3_2"/>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USESOURCEFORMAT_APPLY" val="0"/>
</p:tagLst>
</file>

<file path=ppt/tags/tag55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5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5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5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5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57.xml><?xml version="1.0" encoding="utf-8"?>
<p:tagLst xmlns:p="http://schemas.openxmlformats.org/presentationml/2006/main">
  <p:tag name="KSO_WM_TAG_VERSION" val="1.0"/>
  <p:tag name="KSO_WM_BEAUTIFY_FLAG" val=""/>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58.xml><?xml version="1.0" encoding="utf-8"?>
<p:tagLst xmlns:p="http://schemas.openxmlformats.org/presentationml/2006/main">
  <p:tag name="KSO_WM_TAG_VERSION" val="1.0"/>
  <p:tag name="KSO_WM_BEAUTIFY_FLAG" val=""/>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59.xml><?xml version="1.0" encoding="utf-8"?>
<p:tagLst xmlns:p="http://schemas.openxmlformats.org/presentationml/2006/main">
  <p:tag name="KSO_WM_TAG_VERSION" val="1.0"/>
  <p:tag name="KSO_WM_BEAUTIFY_FLAG" val=""/>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1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404_2*l_h_f*1_3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TEXT_FILL_FORE_SCHEMECOLOR_INDEX_BRIGHTNESS" val="0"/>
  <p:tag name="KSO_WM_UNIT_TEXT_FILL_FORE_SCHEMECOLOR_INDEX" val="13"/>
  <p:tag name="KSO_WM_UNIT_TEXT_FILL_TYPE" val="1"/>
  <p:tag name="KSO_WM_UNIT_USESOURCEFORMAT_APPLY" val="0"/>
</p:tagLst>
</file>

<file path=ppt/tags/tag560.xml><?xml version="1.0" encoding="utf-8"?>
<p:tagLst xmlns:p="http://schemas.openxmlformats.org/presentationml/2006/main">
  <p:tag name="KSO_WM_TAG_VERSION" val="1.0"/>
  <p:tag name="KSO_WM_BEAUTIFY_FLAG" val=""/>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61.xml><?xml version="1.0" encoding="utf-8"?>
<p:tagLst xmlns:p="http://schemas.openxmlformats.org/presentationml/2006/main">
  <p:tag name="KSO_WM_TAG_VERSION" val="1.0"/>
  <p:tag name="KSO_WM_BEAUTIFY_FLAG" val=""/>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5&quot;,&quot;maxSize&quot;:{&quot;size1&quot;:20},&quot;minSize&quot;:{&quot;size1&quot;:11.2},&quot;normalSize&quot;:{&quot;size1&quot;:19.999814814814815},&quot;subLayout&quot;:[{&quot;id&quot;:&quot;2024-01-17T15:57:25&quot;,&quot;margin&quot;:{&quot;bottom&quot;:0.025999996811151505,&quot;left&quot;:1.2699999809265137,&quot;right&quot;:1.2699999809265137,&quot;top&quot;:0.4230000674724579},&quot;type&quot;:0},{&quot;id&quot;:&quot;2024-01-17T15:57:2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6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8.xml><?xml version="1.0" encoding="utf-8"?>
<p:tagLst xmlns:p="http://schemas.openxmlformats.org/presentationml/2006/main">
  <p:tag name="KSO_WM_TAG_VERSION" val="1.0"/>
  <p:tag name="KSO_WM_BEAUTIFY_FLAG" val=""/>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69.xml><?xml version="1.0" encoding="utf-8"?>
<p:tagLst xmlns:p="http://schemas.openxmlformats.org/presentationml/2006/main">
  <p:tag name="KSO_WM_TAG_VERSION" val="1.0"/>
  <p:tag name="KSO_WM_BEAUTIFY_FLAG" val=""/>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3"/>
  <p:tag name="KSO_WM_UNIT_ID" val="diagram20219404_2*l_h_i*1_3_3"/>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570.xml><?xml version="1.0" encoding="utf-8"?>
<p:tagLst xmlns:p="http://schemas.openxmlformats.org/presentationml/2006/main">
  <p:tag name="KSO_WM_TAG_VERSION" val="1.0"/>
  <p:tag name="KSO_WM_BEAUTIFY_FLAG" val=""/>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1.xml><?xml version="1.0" encoding="utf-8"?>
<p:tagLst xmlns:p="http://schemas.openxmlformats.org/presentationml/2006/main">
  <p:tag name="KSO_WM_TAG_VERSION" val="1.0"/>
  <p:tag name="KSO_WM_BEAUTIFY_FLAG" val=""/>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2.xml><?xml version="1.0" encoding="utf-8"?>
<p:tagLst xmlns:p="http://schemas.openxmlformats.org/presentationml/2006/main">
  <p:tag name="KSO_WM_TAG_VERSION" val="1.0"/>
  <p:tag name="KSO_WM_BEAUTIFY_FLAG" val=""/>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5&quot;,&quot;maxSize&quot;:{&quot;size1&quot;:20},&quot;minSize&quot;:{&quot;size1&quot;:11.2},&quot;normalSize&quot;:{&quot;size1&quot;:19.999814814814815},&quot;subLayout&quot;:[{&quot;id&quot;:&quot;2024-01-17T15:57:25&quot;,&quot;margin&quot;:{&quot;bottom&quot;:0.025999996811151505,&quot;left&quot;:1.2699999809265137,&quot;right&quot;:1.2699999809265137,&quot;top&quot;:0.4230000674724579},&quot;type&quot;:0},{&quot;id&quot;:&quot;2024-01-17T15:57:2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7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8.xml><?xml version="1.0" encoding="utf-8"?>
<p:tagLst xmlns:p="http://schemas.openxmlformats.org/presentationml/2006/main">
  <p:tag name="KSO_WM_TAG_VERSION" val="1.0"/>
  <p:tag name="KSO_WM_BEAUTIFY_FLAG" val=""/>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79.xml><?xml version="1.0" encoding="utf-8"?>
<p:tagLst xmlns:p="http://schemas.openxmlformats.org/presentationml/2006/main">
  <p:tag name="KSO_WM_TAG_VERSION" val="1.0"/>
  <p:tag name="KSO_WM_BEAUTIFY_FLAG" val=""/>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404_2*l_h_i*1_4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3"/>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0"/>
</p:tagLst>
</file>

<file path=ppt/tags/tag580.xml><?xml version="1.0" encoding="utf-8"?>
<p:tagLst xmlns:p="http://schemas.openxmlformats.org/presentationml/2006/main">
  <p:tag name="KSO_WM_TAG_VERSION" val="1.0"/>
  <p:tag name="KSO_WM_BEAUTIFY_FLAG" val=""/>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81.xml><?xml version="1.0" encoding="utf-8"?>
<p:tagLst xmlns:p="http://schemas.openxmlformats.org/presentationml/2006/main">
  <p:tag name="KSO_WM_TAG_VERSION" val="1.0"/>
  <p:tag name="KSO_WM_BEAUTIFY_FLAG" val=""/>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82.xml><?xml version="1.0" encoding="utf-8"?>
<p:tagLst xmlns:p="http://schemas.openxmlformats.org/presentationml/2006/main">
  <p:tag name="KSO_WM_TAG_VERSION" val="1.0"/>
  <p:tag name="KSO_WM_BEAUTIFY_FLAG" val=""/>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8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7:25&quot;,&quot;maxSize&quot;:{&quot;size1&quot;:20},&quot;minSize&quot;:{&quot;size1&quot;:11.2},&quot;normalSize&quot;:{&quot;size1&quot;:19.999814814814815},&quot;subLayout&quot;:[{&quot;id&quot;:&quot;2024-01-17T15:57:25&quot;,&quot;margin&quot;:{&quot;bottom&quot;:0.025999996811151505,&quot;left&quot;:1.2699999809265137,&quot;right&quot;:1.2699999809265137,&quot;top&quot;:0.4230000674724579},&quot;type&quot;:0},{&quot;id&quot;:&quot;2024-01-17T15:57:2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84.xml><?xml version="1.0" encoding="utf-8"?>
<p:tagLst xmlns:p="http://schemas.openxmlformats.org/presentationml/2006/main">
  <p:tag name="ISPRING_ULTRA_SCORM_COURSE_ID" val="F96FFF5B-1D19-49F6-80CE-FB420BFED85D"/>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个人述职"/>
  <p:tag name="ISPRING_SCORM_ENDPOINT" val="&lt;endpoint&gt;&lt;enable&gt;0&lt;/enable&gt;&lt;lrs&gt;http://&lt;/lrs&gt;&lt;auth&gt;0&lt;/auth&gt;&lt;login&gt;&lt;/login&gt;&lt;password&gt;&lt;/password&gt;&lt;key&gt;&lt;/key&gt;&lt;name&gt;&lt;/name&gt;&lt;email&gt;&lt;/email&gt;&lt;/endpoint&gt;&#10;"/>
  <p:tag name="COMMONDATA" val="eyJoZGlkIjoiODAyNzE5NzZmOWMzNWQ2ZWZmODJkM2U2ZTExZjE3NjUifQ=="/>
  <p:tag name="commondata" val="eyJoZGlkIjoiYzA2MDI0YjU1OThjNTIxM2ZkMGQ2ZDZhNzg0NDkxNmYifQ=="/>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9404_2*l_h_i*1_4_2"/>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USESOURCEFORMAT_APPLY" val="0"/>
</p:tagLst>
</file>

<file path=ppt/tags/tag6.xml><?xml version="1.0" encoding="utf-8"?>
<p:tagLst xmlns:p="http://schemas.openxmlformats.org/presentationml/2006/main">
  <p:tag name="KSO_WM_UNIT_SUBTYPE" val="a"/>
  <p:tag name="KSO_WM_UNIT_NOCLEAR" val="0"/>
  <p:tag name="KSO_WM_UNIT_VALUE" val="1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1453_1*l_h_f*1_2_1"/>
  <p:tag name="KSO_WM_TEMPLATE_CATEGORY" val="diagram"/>
  <p:tag name="KSO_WM_TEMPLATE_INDEX" val="20201453"/>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25"/>
  <p:tag name="KSO_WM_UNIT_TEXT_FILL_FORE_SCHEMECOLOR_INDEX" val="13"/>
  <p:tag name="KSO_WM_UNIT_TEXT_FILL_TYPE" val="1"/>
  <p:tag name="KSO_WM_UNIT_USESOURCEFORMAT_APPLY" val="0"/>
</p:tagLst>
</file>

<file path=ppt/tags/tag6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19"/>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404_2*l_h_f*1_4_1"/>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TEXT_FILL_FORE_SCHEMECOLOR_INDEX_BRIGHTNESS" val="0"/>
  <p:tag name="KSO_WM_UNIT_TEXT_FILL_FORE_SCHEMECOLOR_INDEX" val="13"/>
  <p:tag name="KSO_WM_UNIT_TEXT_FILL_TYPE" val="1"/>
  <p:tag name="KSO_WM_UNIT_USESOURCEFORMAT_APPLY" val="0"/>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3"/>
  <p:tag name="KSO_WM_UNIT_ID" val="diagram20219404_2*l_h_i*1_4_3"/>
  <p:tag name="KSO_WM_TEMPLATE_CATEGORY" val="diagram"/>
  <p:tag name="KSO_WM_TEMPLATE_INDEX" val="20219404"/>
  <p:tag name="KSO_WM_UNIT_LAYERLEVEL" val="1_1_1"/>
  <p:tag name="KSO_WM_TAG_VERSION" val="1.0"/>
  <p:tag name="KSO_WM_BEAUTIFY_FLAG" val="#wm#"/>
  <p:tag name="KSO_WM_CHIP_GROUPID" val="60bed8564737e0f4c1ebe8e3"/>
  <p:tag name="KSO_WM_CHIP_XID" val="60bed8564737e0f4c1ebe8e4"/>
  <p:tag name="KSO_WM_ASSEMBLE_CHIP_INDEX" val="cd028d32558e451e891b3383f82d1bfb"/>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4&quot;,&quot;maxSize&quot;:{&quot;size1&quot;:20},&quot;minSize&quot;:{&quot;size1&quot;:11.2},&quot;normalSize&quot;:{&quot;size1&quot;:19.999814814814815},&quot;subLayout&quot;:[{&quot;id&quot;:&quot;2024-01-17T15:56:44&quot;,&quot;margin&quot;:{&quot;bottom&quot;:0.025999996811151505,&quot;left&quot;:1.2699999809265137,&quot;right&quot;:1.2699999809265137,&quot;top&quot;:0.4230000674724579},&quot;type&quot;:0},{&quot;id&quot;:&quot;2024-01-17T15:56:4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1_2"/>
  <p:tag name="KSO_WM_TEMPLATE_CATEGORY" val="diagram"/>
  <p:tag name="KSO_WM_TEMPLATE_INDEX" val="20219124"/>
  <p:tag name="KSO_WM_UNIT_LAYERLEVEL" val="1_1_1"/>
  <p:tag name="KSO_WM_TAG_VERSION" val="1.0"/>
  <p:tag name="KSO_WM_BEAUTIFY_FLAG" val="#wm#"/>
  <p:tag name="KSO_WM_UNIT_TYPE" val="l_h_i"/>
  <p:tag name="KSO_WM_UNIT_INDEX" val="1_1_2"/>
  <p:tag name="KSO_WM_CHIP_GROUPID" val="60b9e315d573a1aeab43bf4b"/>
  <p:tag name="KSO_WM_CHIP_XID" val="60b9e315d573a1aeab43bf4c"/>
  <p:tag name="KSO_WM_ASSEMBLE_CHIP_INDEX" val="55c533c337254ccdb154abacc7dddaf8"/>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1_1"/>
  <p:tag name="KSO_WM_TEMPLATE_CATEGORY" val="diagram"/>
  <p:tag name="KSO_WM_TEMPLATE_INDEX" val="20219124"/>
  <p:tag name="KSO_WM_UNIT_LAYERLEVEL" val="1_1_1"/>
  <p:tag name="KSO_WM_TAG_VERSION" val="1.0"/>
  <p:tag name="KSO_WM_BEAUTIFY_FLAG" val="#wm#"/>
  <p:tag name="KSO_WM_UNIT_TYPE" val="l_h_i"/>
  <p:tag name="KSO_WM_UNIT_INDEX" val="1_1_1"/>
  <p:tag name="KSO_WM_CHIP_GROUPID" val="60b9e315d573a1aeab43bf4b"/>
  <p:tag name="KSO_WM_CHIP_XID" val="60b9e315d573a1aeab43bf4c"/>
  <p:tag name="KSO_WM_ASSEMBLE_CHIP_INDEX" val="55c533c337254ccdb154abacc7dddaf8"/>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f*1_1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1_1"/>
  <p:tag name="KSO_WM_UNIT_PRESET_TEXT" val="单击此处输入你的正文，文字是您思想的提炼"/>
  <p:tag name="KSO_WM_UNIT_VALUE" val="46"/>
  <p:tag name="KSO_WM_CHIP_GROUPID" val="60b9e315d573a1aeab43bf4b"/>
  <p:tag name="KSO_WM_CHIP_XID" val="60b9e315d573a1aeab43bf4c"/>
  <p:tag name="KSO_WM_ASSEMBLE_CHIP_INDEX" val="55c533c337254ccdb154abacc7dddaf8"/>
  <p:tag name="KSO_WM_UNIT_TEXT_FILL_FORE_SCHEMECOLOR_INDEX_BRIGHTNESS" val="0.25"/>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2_2"/>
  <p:tag name="KSO_WM_TEMPLATE_CATEGORY" val="diagram"/>
  <p:tag name="KSO_WM_TEMPLATE_INDEX" val="20219124"/>
  <p:tag name="KSO_WM_UNIT_LAYERLEVEL" val="1_1_1"/>
  <p:tag name="KSO_WM_TAG_VERSION" val="1.0"/>
  <p:tag name="KSO_WM_BEAUTIFY_FLAG" val="#wm#"/>
  <p:tag name="KSO_WM_UNIT_TYPE" val="l_h_i"/>
  <p:tag name="KSO_WM_UNIT_INDEX" val="1_2_2"/>
  <p:tag name="KSO_WM_CHIP_GROUPID" val="60b9e315d573a1aeab43bf4b"/>
  <p:tag name="KSO_WM_CHIP_XID" val="60b9e315d573a1aeab43bf4c"/>
  <p:tag name="KSO_WM_ASSEMBLE_CHIP_INDEX" val="55c533c337254ccdb154abacc7dddaf8"/>
  <p:tag name="KSO_WM_UNIT_VALUE" val="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2_1"/>
  <p:tag name="KSO_WM_TEMPLATE_CATEGORY" val="diagram"/>
  <p:tag name="KSO_WM_TEMPLATE_INDEX" val="20219124"/>
  <p:tag name="KSO_WM_UNIT_LAYERLEVEL" val="1_1_1"/>
  <p:tag name="KSO_WM_TAG_VERSION" val="1.0"/>
  <p:tag name="KSO_WM_BEAUTIFY_FLAG" val="#wm#"/>
  <p:tag name="KSO_WM_UNIT_TYPE" val="l_h_i"/>
  <p:tag name="KSO_WM_UNIT_INDEX" val="1_2_1"/>
  <p:tag name="KSO_WM_CHIP_GROUPID" val="60b9e315d573a1aeab43bf4b"/>
  <p:tag name="KSO_WM_CHIP_XID" val="60b9e315d573a1aeab43bf4c"/>
  <p:tag name="KSO_WM_ASSEMBLE_CHIP_INDEX" val="55c533c337254ccdb154abacc7dddaf8"/>
  <p:tag name="KSO_WM_UNIT_VALUE"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f*1_2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2_1"/>
  <p:tag name="KSO_WM_UNIT_PRESET_TEXT" val="单击此处输入你的正文，文字是您思想的提炼"/>
  <p:tag name="KSO_WM_UNIT_VALUE" val="46"/>
  <p:tag name="KSO_WM_CHIP_GROUPID" val="60b9e315d573a1aeab43bf4b"/>
  <p:tag name="KSO_WM_CHIP_XID" val="60b9e315d573a1aeab43bf4c"/>
  <p:tag name="KSO_WM_ASSEMBLE_CHIP_INDEX" val="55c533c337254ccdb154abacc7dddaf8"/>
  <p:tag name="KSO_WM_UNIT_TEXT_FILL_FORE_SCHEMECOLOR_INDEX_BRIGHTNESS" val="0.25"/>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3_2"/>
  <p:tag name="KSO_WM_TEMPLATE_CATEGORY" val="diagram"/>
  <p:tag name="KSO_WM_TEMPLATE_INDEX" val="20219124"/>
  <p:tag name="KSO_WM_UNIT_LAYERLEVEL" val="1_1_1"/>
  <p:tag name="KSO_WM_TAG_VERSION" val="1.0"/>
  <p:tag name="KSO_WM_BEAUTIFY_FLAG" val="#wm#"/>
  <p:tag name="KSO_WM_UNIT_TYPE" val="l_h_i"/>
  <p:tag name="KSO_WM_UNIT_INDEX" val="1_3_2"/>
  <p:tag name="KSO_WM_CHIP_GROUPID" val="60b9e315d573a1aeab43bf4b"/>
  <p:tag name="KSO_WM_CHIP_XID" val="60b9e315d573a1aeab43bf4c"/>
  <p:tag name="KSO_WM_ASSEMBLE_CHIP_INDEX" val="55c533c337254ccdb154abacc7dddaf8"/>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3_1"/>
  <p:tag name="KSO_WM_TEMPLATE_CATEGORY" val="diagram"/>
  <p:tag name="KSO_WM_TEMPLATE_INDEX" val="20219124"/>
  <p:tag name="KSO_WM_UNIT_LAYERLEVEL" val="1_1_1"/>
  <p:tag name="KSO_WM_TAG_VERSION" val="1.0"/>
  <p:tag name="KSO_WM_BEAUTIFY_FLAG" val="#wm#"/>
  <p:tag name="KSO_WM_UNIT_TYPE" val="l_h_i"/>
  <p:tag name="KSO_WM_UNIT_INDEX" val="1_3_1"/>
  <p:tag name="KSO_WM_CHIP_GROUPID" val="60b9e315d573a1aeab43bf4b"/>
  <p:tag name="KSO_WM_CHIP_XID" val="60b9e315d573a1aeab43bf4c"/>
  <p:tag name="KSO_WM_ASSEMBLE_CHIP_INDEX" val="55c533c337254ccdb154abacc7dddaf8"/>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f*1_3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3_1"/>
  <p:tag name="KSO_WM_UNIT_PRESET_TEXT" val="单击此处输入你的正文，文字是您思想的提炼"/>
  <p:tag name="KSO_WM_UNIT_VALUE" val="46"/>
  <p:tag name="KSO_WM_CHIP_GROUPID" val="60b9e315d573a1aeab43bf4b"/>
  <p:tag name="KSO_WM_CHIP_XID" val="60b9e315d573a1aeab43bf4c"/>
  <p:tag name="KSO_WM_ASSEMBLE_CHIP_INDEX" val="55c533c337254ccdb154abacc7dddaf8"/>
  <p:tag name="KSO_WM_UNIT_TEXT_FILL_FORE_SCHEMECOLOR_INDEX_BRIGHTNESS" val="0.25"/>
  <p:tag name="KSO_WM_UNIT_TEXT_FILL_FORE_SCHEMECOLOR_INDEX" val="13"/>
  <p:tag name="KSO_WM_UNIT_TEXT_FILL_TYPE" val="1"/>
  <p:tag name="KSO_WM_UNIT_USESOURCEFORMAT_APPLY" val="0"/>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4_2"/>
  <p:tag name="KSO_WM_TEMPLATE_CATEGORY" val="diagram"/>
  <p:tag name="KSO_WM_TEMPLATE_INDEX" val="20219124"/>
  <p:tag name="KSO_WM_UNIT_LAYERLEVEL" val="1_1_1"/>
  <p:tag name="KSO_WM_TAG_VERSION" val="1.0"/>
  <p:tag name="KSO_WM_BEAUTIFY_FLAG" val="#wm#"/>
  <p:tag name="KSO_WM_UNIT_TYPE" val="l_h_i"/>
  <p:tag name="KSO_WM_UNIT_INDEX" val="1_4_2"/>
  <p:tag name="KSO_WM_CHIP_GROUPID" val="60b9e315d573a1aeab43bf4b"/>
  <p:tag name="KSO_WM_CHIP_XID" val="60b9e315d573a1aeab43bf4c"/>
  <p:tag name="KSO_WM_ASSEMBLE_CHIP_INDEX" val="55c533c337254ccdb154abacc7dddaf8"/>
  <p:tag name="KSO_WM_UNIT_VALUE" val="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i*1_4_1"/>
  <p:tag name="KSO_WM_TEMPLATE_CATEGORY" val="diagram"/>
  <p:tag name="KSO_WM_TEMPLATE_INDEX" val="20219124"/>
  <p:tag name="KSO_WM_UNIT_LAYERLEVEL" val="1_1_1"/>
  <p:tag name="KSO_WM_TAG_VERSION" val="1.0"/>
  <p:tag name="KSO_WM_BEAUTIFY_FLAG" val="#wm#"/>
  <p:tag name="KSO_WM_UNIT_TYPE" val="l_h_i"/>
  <p:tag name="KSO_WM_UNIT_INDEX" val="1_4_1"/>
  <p:tag name="KSO_WM_CHIP_GROUPID" val="60b9e315d573a1aeab43bf4b"/>
  <p:tag name="KSO_WM_CHIP_XID" val="60b9e315d573a1aeab43bf4c"/>
  <p:tag name="KSO_WM_ASSEMBLE_CHIP_INDEX" val="55c533c337254ccdb154abacc7dddaf8"/>
  <p:tag name="KSO_WM_UNIT_VALUE"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3*l_h_f*1_4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4_1"/>
  <p:tag name="KSO_WM_UNIT_PRESET_TEXT" val="单击此处输入你的正文，文字是您思想的提炼"/>
  <p:tag name="KSO_WM_UNIT_VALUE" val="46"/>
  <p:tag name="KSO_WM_CHIP_GROUPID" val="60b9e315d573a1aeab43bf4b"/>
  <p:tag name="KSO_WM_CHIP_XID" val="60b9e315d573a1aeab43bf4c"/>
  <p:tag name="KSO_WM_ASSEMBLE_CHIP_INDEX" val="55c533c337254ccdb154abacc7dddaf8"/>
  <p:tag name="KSO_WM_UNIT_TEXT_FILL_FORE_SCHEMECOLOR_INDEX_BRIGHTNESS" val="0.25"/>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7T15:56:44&quot;,&quot;maxSize&quot;:{&quot;size1&quot;:20},&quot;minSize&quot;:{&quot;size1&quot;:11.2},&quot;normalSize&quot;:{&quot;size1&quot;:11.2},&quot;subLayout&quot;:[{&quot;id&quot;:&quot;2024-01-17T15:56:44&quot;,&quot;margin&quot;:{&quot;bottom&quot;:0.025999998673796654,&quot;left&quot;:1.2699999809265137,&quot;right&quot;:1.2699999809265137,&quot;top&quot;:0.4230000376701355},&quot;type&quot;:0},{&quot;id&quot;:&quot;2024-01-17T15:56:4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29_9*l_h_i*1_1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5"/>
  <p:tag name="KSO_WM_UNIT_FILL_TYPE" val="1"/>
  <p:tag name="KSO_WM_UNIT_USESOURCEFORMAT_APPLY" val="0"/>
</p:tagLst>
</file>

<file path=ppt/tags/tag88.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29_9*l_h_f*1_1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29_9*l_h_i*1_1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129_9*l_h_i*1_2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6"/>
  <p:tag name="KSO_WM_UNIT_FILL_TYPE" val="1"/>
  <p:tag name="KSO_WM_UNIT_USESOURCEFORMAT_APPLY" val="0"/>
</p:tagLst>
</file>

<file path=ppt/tags/tag91.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29_9*l_h_f*1_2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129_9*l_h_i*1_2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29_9*l_h_i*1_3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7"/>
  <p:tag name="KSO_WM_UNIT_FILL_TYPE" val="1"/>
  <p:tag name="KSO_WM_UNIT_USESOURCEFORMAT_APPLY" val="0"/>
</p:tagLst>
</file>

<file path=ppt/tags/tag94.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29_9*l_h_f*1_3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29_9*l_h_i*1_3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9129_9*l_h_i*1_4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8"/>
  <p:tag name="KSO_WM_UNIT_FILL_TYPE" val="1"/>
  <p:tag name="KSO_WM_UNIT_USESOURCEFORMAT_APPLY" val="0"/>
</p:tagLst>
</file>

<file path=ppt/tags/tag97.xml><?xml version="1.0" encoding="utf-8"?>
<p:tagLst xmlns:p="http://schemas.openxmlformats.org/presentationml/2006/main">
  <p:tag name="KSO_WM_UNIT_SUBTYPE" val="a"/>
  <p:tag name="KSO_WM_UNIT_NOCLEAR" val="0"/>
  <p:tag name="KSO_WM_UNIT_VALUE" val="69"/>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9129_9*l_h_f*1_4_1"/>
  <p:tag name="KSO_WM_TEMPLATE_CATEGORY" val="diagram"/>
  <p:tag name="KSO_WM_TEMPLATE_INDEX" val="20219129"/>
  <p:tag name="KSO_WM_UNIT_LAYERLEVEL" val="1_1_1"/>
  <p:tag name="KSO_WM_TAG_VERSION" val="1.0"/>
  <p:tag name="KSO_WM_BEAUTIFY_FLAG" val=""/>
  <p:tag name="KSO_WM_UNIT_PRESET_TEXT" val="在此输入正文准确理解你所传达的意思在此输入正文在此输入正文"/>
  <p:tag name="KSO_WM_CHIP_GROUPID" val="60b9e79ad573a1aeab43c0e7"/>
  <p:tag name="KSO_WM_CHIP_XID" val="60b9e79ad573a1aeab43c0e8"/>
  <p:tag name="KSO_WM_ASSEMBLE_CHIP_INDEX" val="fef3bb99749e4cc7b2a345a5d9d92bcf"/>
  <p:tag name="KSO_WM_UNIT_TEXT_FILL_FORE_SCHEMECOLOR_INDEX_BRIGHTNESS" val="0.25"/>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9129_9*l_h_i*1_4_2"/>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1"/>
  <p:tag name="KSO_WM_UNIT_TEXT_FILL_FORE_SCHEMECOLOR_INDEX_BRIGHTNESS" val="0"/>
  <p:tag name="KSO_WM_UNIT_TEXT_FILL_FORE_SCHEMECOLOR_INDEX" val="14"/>
  <p:tag name="KSO_WM_UNIT_TEXT_FILL_TYPE" val="1"/>
  <p:tag name="KSO_WM_UNIT_USESOURCEFORMAT_APPLY" val="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19129_9*l_h_i*1_5_1"/>
  <p:tag name="KSO_WM_TEMPLATE_CATEGORY" val="diagram"/>
  <p:tag name="KSO_WM_TEMPLATE_INDEX" val="20219129"/>
  <p:tag name="KSO_WM_UNIT_LAYERLEVEL" val="1_1_1"/>
  <p:tag name="KSO_WM_TAG_VERSION" val="1.0"/>
  <p:tag name="KSO_WM_BEAUTIFY_FLAG" val=""/>
  <p:tag name="KSO_WM_CHIP_GROUPID" val="60b9e79ad573a1aeab43c0e7"/>
  <p:tag name="KSO_WM_CHIP_XID" val="60b9e79ad573a1aeab43c0e8"/>
  <p:tag name="KSO_WM_ASSEMBLE_CHIP_INDEX" val="fef3bb99749e4cc7b2a345a5d9d92bcf"/>
  <p:tag name="KSO_WM_UNIT_VALUE" val="4"/>
  <p:tag name="KSO_WM_UNIT_FILL_FORE_SCHEMECOLOR_INDEX_BRIGHTNESS" val="0"/>
  <p:tag name="KSO_WM_UNIT_FILL_FORE_SCHEMECOLOR_INDEX" val="9"/>
  <p:tag name="KSO_WM_UNIT_FILL_TYPE" val="1"/>
  <p:tag name="KSO_WM_UNIT_USESOURCEFORMAT_APPLY" val="0"/>
</p:tagLst>
</file>

<file path=ppt/theme/_rels/theme1.xml.rels><?xml version="1.0" encoding="UTF-8" standalone="yes"?>
<Relationships xmlns="http://schemas.openxmlformats.org/package/2006/relationships"><Relationship Id="rId1" Type="http://schemas.openxmlformats.org/officeDocument/2006/relationships/image" Target="../media/image16.jpeg"/></Relationships>
</file>

<file path=ppt/theme/_rels/theme5.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清风素材 12sc.taobao.com">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清风素材 12sc.taobao.com">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themeOverride>
</file>

<file path=docProps/app.xml><?xml version="1.0" encoding="utf-8"?>
<Properties xmlns="http://schemas.openxmlformats.org/officeDocument/2006/extended-properties" xmlns:vt="http://schemas.openxmlformats.org/officeDocument/2006/docPropsVTypes">
  <TotalTime>0</TotalTime>
  <Words>22658</Words>
  <Application>WPS 演示</Application>
  <PresentationFormat>自定义</PresentationFormat>
  <Paragraphs>2838</Paragraphs>
  <Slides>127</Slides>
  <Notes>121</Notes>
  <HiddenSlides>0</HiddenSlides>
  <MMClips>0</MMClips>
  <ScaleCrop>false</ScaleCrop>
  <HeadingPairs>
    <vt:vector size="8" baseType="variant">
      <vt:variant>
        <vt:lpstr>已用的字体</vt:lpstr>
      </vt:variant>
      <vt:variant>
        <vt:i4>35</vt:i4>
      </vt:variant>
      <vt:variant>
        <vt:lpstr>主题</vt:lpstr>
      </vt:variant>
      <vt:variant>
        <vt:i4>6</vt:i4>
      </vt:variant>
      <vt:variant>
        <vt:lpstr>嵌入 OLE 服务器</vt:lpstr>
      </vt:variant>
      <vt:variant>
        <vt:i4>19</vt:i4>
      </vt:variant>
      <vt:variant>
        <vt:lpstr>幻灯片标题</vt:lpstr>
      </vt:variant>
      <vt:variant>
        <vt:i4>127</vt:i4>
      </vt:variant>
    </vt:vector>
  </HeadingPairs>
  <TitlesOfParts>
    <vt:vector size="187" baseType="lpstr">
      <vt:lpstr>Arial</vt:lpstr>
      <vt:lpstr>宋体</vt:lpstr>
      <vt:lpstr>Wingdings</vt:lpstr>
      <vt:lpstr>微软雅黑</vt:lpstr>
      <vt:lpstr>仿宋_GB2312</vt:lpstr>
      <vt:lpstr>仿宋</vt:lpstr>
      <vt:lpstr>Calibri</vt:lpstr>
      <vt:lpstr>Open Sans</vt:lpstr>
      <vt:lpstr>Segoe Print</vt:lpstr>
      <vt:lpstr>冬青黑体简体中文 W3</vt:lpstr>
      <vt:lpstr>黑体</vt:lpstr>
      <vt:lpstr>Times New Roman</vt:lpstr>
      <vt:lpstr>楷体</vt:lpstr>
      <vt:lpstr>Roboto</vt:lpstr>
      <vt:lpstr>方正卡通简体</vt:lpstr>
      <vt:lpstr>Arial</vt:lpstr>
      <vt:lpstr>Wingdings</vt:lpstr>
      <vt:lpstr>Times New Roman</vt:lpstr>
      <vt:lpstr>楷体_GB2312</vt:lpstr>
      <vt:lpstr>隶书</vt:lpstr>
      <vt:lpstr>Verdana</vt:lpstr>
      <vt:lpstr>楷体_GB2312</vt:lpstr>
      <vt:lpstr>新宋体</vt:lpstr>
      <vt:lpstr>Arial Unicode MS</vt:lpstr>
      <vt:lpstr>Montserrat Black</vt:lpstr>
      <vt:lpstr>等线</vt:lpstr>
      <vt:lpstr>Book Antiqua</vt:lpstr>
      <vt:lpstr>Tahoma</vt:lpstr>
      <vt:lpstr>华文仿宋</vt:lpstr>
      <vt:lpstr>Consolas</vt:lpstr>
      <vt:lpstr>Menlo</vt:lpstr>
      <vt:lpstr>微软雅黑 Light</vt:lpstr>
      <vt:lpstr>Segoe UI</vt:lpstr>
      <vt:lpstr>Calibri Light</vt:lpstr>
      <vt:lpstr>Fira Mono</vt:lpstr>
      <vt:lpstr>清风素材 12sc.taobao.com</vt:lpstr>
      <vt:lpstr>1_自定义设计方案</vt:lpstr>
      <vt:lpstr>2_自定义设计方案</vt:lpstr>
      <vt:lpstr>3_自定义设计方案</vt:lpstr>
      <vt:lpstr>1_清风素材 12sc.taobao.com</vt:lpstr>
      <vt:lpstr>5_自定义设计方案</vt:lpstr>
      <vt:lpstr>Equation.DSMT4</vt:lpstr>
      <vt:lpstr>Equation.DSMT4</vt:lpstr>
      <vt:lpstr>Equation.DSMT4</vt:lpstr>
      <vt:lpstr>Equation.DSMT4</vt:lpstr>
      <vt:lpstr>Equation.DSMT4</vt:lpstr>
      <vt:lpstr>Equation.3</vt:lpstr>
      <vt:lpstr>Equation.3</vt:lpstr>
      <vt:lpstr>Equation.3</vt:lpstr>
      <vt:lpstr>Equation.3</vt:lpstr>
      <vt:lpstr>Equation.3</vt:lpstr>
      <vt:lpstr>Visio.Drawing.11</vt:lpstr>
      <vt:lpstr>Equation.DSMT4</vt:lpstr>
      <vt:lpstr>Equation.DSMT4</vt:lpstr>
      <vt:lpstr>Equation.3</vt:lpstr>
      <vt:lpstr>Equation.3</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1571</cp:revision>
  <dcterms:created xsi:type="dcterms:W3CDTF">2013-01-25T01:44:00Z</dcterms:created>
  <dcterms:modified xsi:type="dcterms:W3CDTF">2024-01-20T14:46:15Z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C3D7ADC151AE4168AE5D79A9974B2FE6_12</vt:lpwstr>
  </property>
</Properties>
</file>